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33" r:id="rId2"/>
    <p:sldId id="349" r:id="rId3"/>
    <p:sldId id="343" r:id="rId4"/>
    <p:sldId id="363" r:id="rId5"/>
    <p:sldId id="352" r:id="rId6"/>
    <p:sldId id="353" r:id="rId7"/>
    <p:sldId id="344" r:id="rId8"/>
    <p:sldId id="337" r:id="rId9"/>
    <p:sldId id="354" r:id="rId10"/>
    <p:sldId id="355" r:id="rId11"/>
    <p:sldId id="356" r:id="rId12"/>
    <p:sldId id="357" r:id="rId13"/>
    <p:sldId id="358" r:id="rId14"/>
    <p:sldId id="362" r:id="rId15"/>
    <p:sldId id="359" r:id="rId16"/>
    <p:sldId id="360" r:id="rId17"/>
    <p:sldId id="361" r:id="rId18"/>
    <p:sldId id="340" r:id="rId19"/>
    <p:sldId id="336" r:id="rId2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3D3773"/>
    <a:srgbClr val="2162AE"/>
    <a:srgbClr val="60BFCE"/>
    <a:srgbClr val="109EB4"/>
    <a:srgbClr val="CC3399"/>
    <a:srgbClr val="FFCC00"/>
    <a:srgbClr val="009CAD"/>
    <a:srgbClr val="3E2861"/>
    <a:srgbClr val="8282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9091" autoAdjust="0"/>
  </p:normalViewPr>
  <p:slideViewPr>
    <p:cSldViewPr snapToGrid="0">
      <p:cViewPr varScale="1">
        <p:scale>
          <a:sx n="84" d="100"/>
          <a:sy n="84" d="100"/>
        </p:scale>
        <p:origin x="538" y="82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hyperlink" Target="https://vk.com/video-8534_456240647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Shkola_Minprosvesheniya/969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/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15188" y="2071019"/>
            <a:ext cx="6190335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Опыт реализации проекта </a:t>
            </a:r>
            <a:r>
              <a:rPr lang="ru-RU" sz="4800" dirty="0">
                <a:solidFill>
                  <a:srgbClr val="2162AE"/>
                </a:solidFill>
                <a:latin typeface="Proxima Nova Rg" panose="02000506030000020004" pitchFamily="2" charset="0"/>
              </a:rPr>
              <a:t>«Школа </a:t>
            </a:r>
            <a:r>
              <a:rPr lang="ru-RU" sz="4800" dirty="0" err="1">
                <a:solidFill>
                  <a:srgbClr val="2162AE"/>
                </a:solidFill>
                <a:latin typeface="Proxima Nova Rg" panose="02000506030000020004" pitchFamily="2" charset="0"/>
              </a:rPr>
              <a:t>Минпросвещения</a:t>
            </a:r>
            <a:r>
              <a:rPr lang="ru-RU" sz="4800" dirty="0">
                <a:solidFill>
                  <a:srgbClr val="2162AE"/>
                </a:solidFill>
                <a:latin typeface="Proxima Nova Rg" panose="02000506030000020004" pitchFamily="2" charset="0"/>
              </a:rPr>
              <a:t> России»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05145" y="5092769"/>
            <a:ext cx="496831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latin typeface="Proxima Nova Rg" panose="02000506030000020004" pitchFamily="2" charset="0"/>
              </a:rPr>
              <a:t>Чумаченко Татьяна Ивановна, директор МБОУ «Клюквинская СОШИ» Верхнекетского района Томской области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37" y="624456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36305" r="1631" b="10847"/>
          <a:stretch/>
        </p:blipFill>
        <p:spPr>
          <a:xfrm>
            <a:off x="3360325" y="1198614"/>
            <a:ext cx="5357378" cy="1618987"/>
          </a:xfrm>
          <a:prstGeom prst="rect">
            <a:avLst/>
          </a:prstGeom>
        </p:spPr>
      </p:pic>
      <p:sp>
        <p:nvSpPr>
          <p:cNvPr id="7" name="Текст 3"/>
          <p:cNvSpPr>
            <a:spLocks noGrp="1"/>
          </p:cNvSpPr>
          <p:nvPr>
            <p:ph type="body" sz="quarter" idx="12"/>
          </p:nvPr>
        </p:nvSpPr>
        <p:spPr>
          <a:xfrm>
            <a:off x="2497974" y="31204"/>
            <a:ext cx="9399476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МАГИСТРАЛЬНОЕ НАПРАВЛЕНИЕ </a:t>
            </a:r>
          </a:p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«ЗДОРОВЬЕ»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2469" t="21993" r="10114" b="11531"/>
          <a:stretch/>
        </p:blipFill>
        <p:spPr>
          <a:xfrm>
            <a:off x="219456" y="2889505"/>
            <a:ext cx="5687805" cy="31546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807" y="1286324"/>
            <a:ext cx="2040673" cy="15312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28972" t="22949" r="3803" b="12627"/>
          <a:stretch/>
        </p:blipFill>
        <p:spPr>
          <a:xfrm>
            <a:off x="6157886" y="2889505"/>
            <a:ext cx="5858436" cy="31580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9675" t="23530"/>
          <a:stretch/>
        </p:blipFill>
        <p:spPr>
          <a:xfrm>
            <a:off x="9172538" y="1272325"/>
            <a:ext cx="2455699" cy="155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1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7208" r="1603" b="11146"/>
          <a:stretch/>
        </p:blipFill>
        <p:spPr>
          <a:xfrm>
            <a:off x="3488341" y="1198614"/>
            <a:ext cx="5357378" cy="1567310"/>
          </a:xfrm>
          <a:prstGeom prst="rect">
            <a:avLst/>
          </a:prstGeom>
        </p:spPr>
      </p:pic>
      <p:sp>
        <p:nvSpPr>
          <p:cNvPr id="5" name="Текст 3"/>
          <p:cNvSpPr>
            <a:spLocks noGrp="1"/>
          </p:cNvSpPr>
          <p:nvPr>
            <p:ph type="body" sz="quarter" idx="12"/>
          </p:nvPr>
        </p:nvSpPr>
        <p:spPr>
          <a:xfrm>
            <a:off x="2497974" y="31204"/>
            <a:ext cx="9399476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МАГИСТРАЛЬНОЕ НАПРАВЛЕНИЕ </a:t>
            </a:r>
          </a:p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«ТВОРЧЕСТВО»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7590" t="23320" r="18544" b="11012"/>
          <a:stretch/>
        </p:blipFill>
        <p:spPr>
          <a:xfrm>
            <a:off x="7917541" y="1340100"/>
            <a:ext cx="4173875" cy="24140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8619" t="21876" r="17915" b="10772"/>
          <a:stretch/>
        </p:blipFill>
        <p:spPr>
          <a:xfrm>
            <a:off x="190706" y="3525159"/>
            <a:ext cx="4384822" cy="26174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22808" t="22857" r="11544" b="10649"/>
          <a:stretch/>
        </p:blipFill>
        <p:spPr>
          <a:xfrm>
            <a:off x="4680192" y="3525159"/>
            <a:ext cx="4594150" cy="26174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4342" y="3878311"/>
            <a:ext cx="2791529" cy="12700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48" y="2765924"/>
            <a:ext cx="713685" cy="71603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353" y="1198614"/>
            <a:ext cx="1490628" cy="21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6755" r="2281" b="10929"/>
          <a:stretch/>
        </p:blipFill>
        <p:spPr>
          <a:xfrm>
            <a:off x="3479197" y="1207758"/>
            <a:ext cx="5357378" cy="1581998"/>
          </a:xfrm>
          <a:prstGeom prst="rect">
            <a:avLst/>
          </a:prstGeom>
        </p:spPr>
      </p:pic>
      <p:sp>
        <p:nvSpPr>
          <p:cNvPr id="7" name="Текст 3"/>
          <p:cNvSpPr>
            <a:spLocks noGrp="1"/>
          </p:cNvSpPr>
          <p:nvPr>
            <p:ph type="body" sz="quarter" idx="12"/>
          </p:nvPr>
        </p:nvSpPr>
        <p:spPr>
          <a:xfrm>
            <a:off x="2497974" y="31204"/>
            <a:ext cx="9399476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МАГИСТРАЛЬНОЕ НАПРАВЛЕНИЕ </a:t>
            </a:r>
          </a:p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«ВОСПИТАНИЕ»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4957" t="20713" r="18388" b="14913"/>
          <a:stretch/>
        </p:blipFill>
        <p:spPr>
          <a:xfrm>
            <a:off x="146304" y="1362456"/>
            <a:ext cx="2815824" cy="21854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932" y="1458539"/>
            <a:ext cx="2908384" cy="1993250"/>
          </a:xfrm>
          <a:prstGeom prst="rect">
            <a:avLst/>
          </a:prstGeom>
          <a:noFill/>
        </p:spPr>
      </p:pic>
      <p:pic>
        <p:nvPicPr>
          <p:cNvPr id="10" name="Рисунок 9" descr="C:\Users\Татьяна\Desktop\статьяЮнармейцы_фев2023_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5" t="10002" r="3889"/>
          <a:stretch/>
        </p:blipFill>
        <p:spPr bwMode="auto">
          <a:xfrm>
            <a:off x="9092285" y="3590582"/>
            <a:ext cx="2892031" cy="1612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2600" y="2915602"/>
            <a:ext cx="2519210" cy="18894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0023" y="2851879"/>
            <a:ext cx="726457" cy="726457"/>
          </a:xfrm>
          <a:prstGeom prst="rect">
            <a:avLst/>
          </a:prstGeom>
        </p:spPr>
      </p:pic>
      <p:pic>
        <p:nvPicPr>
          <p:cNvPr id="11" name="Рисунок 10" descr="http://ver-uover.edu.tomsk.ru/wp-content/uploads/2023/02/Orlyata_Rossii_posvyashhenie2022_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848" y="2953378"/>
            <a:ext cx="2815824" cy="1851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/>
          <a:srcRect l="5514" t="2820" r="2633" b="13104"/>
          <a:stretch/>
        </p:blipFill>
        <p:spPr>
          <a:xfrm>
            <a:off x="8723376" y="4636888"/>
            <a:ext cx="2411070" cy="140968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553" y="3590582"/>
            <a:ext cx="2011415" cy="146576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5228" y="4546102"/>
            <a:ext cx="2371811" cy="17966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2"/>
          <a:srcRect l="18595" t="26401" r="16615" b="9815"/>
          <a:stretch/>
        </p:blipFill>
        <p:spPr>
          <a:xfrm>
            <a:off x="5246948" y="4546103"/>
            <a:ext cx="3272318" cy="18120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9250" y="5125632"/>
            <a:ext cx="1591207" cy="159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3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477" y="1221473"/>
            <a:ext cx="5357378" cy="15834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9450" t="28462" r="18020" b="11009"/>
          <a:stretch/>
        </p:blipFill>
        <p:spPr>
          <a:xfrm>
            <a:off x="0" y="2411742"/>
            <a:ext cx="4571891" cy="24894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242" t="26378" r="16916" b="9830"/>
          <a:stretch/>
        </p:blipFill>
        <p:spPr>
          <a:xfrm>
            <a:off x="8005367" y="1594490"/>
            <a:ext cx="4109811" cy="23099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8111" t="22471" r="16335" b="11218"/>
          <a:stretch/>
        </p:blipFill>
        <p:spPr>
          <a:xfrm>
            <a:off x="4463653" y="3656463"/>
            <a:ext cx="4694542" cy="26711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Текст 3"/>
          <p:cNvSpPr>
            <a:spLocks noGrp="1"/>
          </p:cNvSpPr>
          <p:nvPr>
            <p:ph type="body" sz="quarter" idx="12"/>
          </p:nvPr>
        </p:nvSpPr>
        <p:spPr>
          <a:xfrm>
            <a:off x="2497974" y="31204"/>
            <a:ext cx="9399476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МАГИСТРАЛЬНОЕ НАПРАВЛЕНИЕ «ПРОФОРИЕНТАЦИЯ»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7517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531048"/>
            <a:ext cx="6202680" cy="34890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7679" t="20951" r="15353" b="11541"/>
          <a:stretch/>
        </p:blipFill>
        <p:spPr>
          <a:xfrm>
            <a:off x="7260335" y="2827496"/>
            <a:ext cx="3685032" cy="20895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7158473" y="5557766"/>
            <a:ext cx="38887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vk.com/video-8534_456240647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3516" y="5039680"/>
            <a:ext cx="2024047" cy="506012"/>
          </a:xfrm>
          <a:prstGeom prst="rect">
            <a:avLst/>
          </a:prstGeom>
        </p:spPr>
      </p:pic>
      <p:sp>
        <p:nvSpPr>
          <p:cNvPr id="10" name="Текст 3"/>
          <p:cNvSpPr>
            <a:spLocks noGrp="1"/>
          </p:cNvSpPr>
          <p:nvPr>
            <p:ph type="body" sz="quarter" idx="12"/>
          </p:nvPr>
        </p:nvSpPr>
        <p:spPr>
          <a:xfrm>
            <a:off x="2551176" y="64789"/>
            <a:ext cx="9208008" cy="825545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2162AE"/>
                </a:solidFill>
              </a:rPr>
              <a:t>ПРЕДСТАВЛЕНИЕ ОПЫТА РАБОТЫ ШКОЛЫ ПО МАГИСТРАЛЬНОМУ НАПРАВЛЕНИЮ «ПРОФОРИЕНТАЦИЯ»</a:t>
            </a:r>
            <a:endParaRPr lang="ru-RU" sz="3200" b="1" dirty="0">
              <a:solidFill>
                <a:srgbClr val="2162AE"/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07870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901" y="1189470"/>
            <a:ext cx="5357378" cy="1629351"/>
          </a:xfrm>
          <a:prstGeom prst="rect">
            <a:avLst/>
          </a:prstGeom>
        </p:spPr>
      </p:pic>
      <p:sp>
        <p:nvSpPr>
          <p:cNvPr id="5" name="Текст 3"/>
          <p:cNvSpPr>
            <a:spLocks noGrp="1"/>
          </p:cNvSpPr>
          <p:nvPr>
            <p:ph type="body" sz="quarter" idx="12"/>
          </p:nvPr>
        </p:nvSpPr>
        <p:spPr>
          <a:xfrm>
            <a:off x="2497974" y="31204"/>
            <a:ext cx="9399476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КЛЮЧЕВОЕ УСЛОВИЕ </a:t>
            </a:r>
          </a:p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«УЧИТЕЛЬ. ШКОЛЬНАЯ КОМАНДА»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8273" t="21966" r="3822" b="11378"/>
          <a:stretch/>
        </p:blipFill>
        <p:spPr>
          <a:xfrm>
            <a:off x="219082" y="2588684"/>
            <a:ext cx="5636758" cy="31123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5569" t="22770" r="16767" b="10961"/>
          <a:stretch/>
        </p:blipFill>
        <p:spPr>
          <a:xfrm>
            <a:off x="6382140" y="2588684"/>
            <a:ext cx="5649672" cy="31123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4180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83" t="36875" r="1545" b="11671"/>
          <a:stretch/>
        </p:blipFill>
        <p:spPr>
          <a:xfrm>
            <a:off x="3470053" y="1189469"/>
            <a:ext cx="5459167" cy="162935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497974" y="31204"/>
            <a:ext cx="9399476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КЛЮЧЕВОЕ УСЛОВИЕ </a:t>
            </a:r>
          </a:p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«ШКОЛЬНЫЙ КЛИМАТ»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759" t="23387" r="9812" b="11024"/>
          <a:stretch/>
        </p:blipFill>
        <p:spPr>
          <a:xfrm>
            <a:off x="98903" y="2818820"/>
            <a:ext cx="5752415" cy="32436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4174" t="23990" r="9460" b="10878"/>
          <a:stretch/>
        </p:blipFill>
        <p:spPr>
          <a:xfrm>
            <a:off x="6021653" y="2818820"/>
            <a:ext cx="5875797" cy="32436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9778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333" y="1216901"/>
            <a:ext cx="5512638" cy="1629351"/>
          </a:xfrm>
          <a:prstGeom prst="rect">
            <a:avLst/>
          </a:prstGeom>
        </p:spPr>
      </p:pic>
      <p:sp>
        <p:nvSpPr>
          <p:cNvPr id="3" name="Текст 3"/>
          <p:cNvSpPr>
            <a:spLocks noGrp="1"/>
          </p:cNvSpPr>
          <p:nvPr>
            <p:ph type="body" sz="quarter" idx="12"/>
          </p:nvPr>
        </p:nvSpPr>
        <p:spPr>
          <a:xfrm>
            <a:off x="2497974" y="31204"/>
            <a:ext cx="9399476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КЛЮЧЕВОЕ УСЛОВИЕ </a:t>
            </a:r>
          </a:p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«ОБРАЗОВАТЕЛЬНАЯ СРЕА»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2692" t="23188" r="9406" b="10694"/>
          <a:stretch/>
        </p:blipFill>
        <p:spPr>
          <a:xfrm>
            <a:off x="6106024" y="2670048"/>
            <a:ext cx="5993465" cy="32826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2168" t="22764" r="3928" b="11561"/>
          <a:stretch/>
        </p:blipFill>
        <p:spPr>
          <a:xfrm>
            <a:off x="320040" y="2670048"/>
            <a:ext cx="5678424" cy="32826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" y="1571275"/>
            <a:ext cx="2888704" cy="83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5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368" y="220485"/>
            <a:ext cx="8483920" cy="601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334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18872" y="1324822"/>
            <a:ext cx="7744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телефон: 8(38258)24-2-43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89234095386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-mail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tchumachenko2010@yandex.ru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88" y="4017113"/>
            <a:ext cx="2121531" cy="20376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562" y="4017113"/>
            <a:ext cx="2037698" cy="20376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 descr="https://sun9-78.userapi.com/impf/hte2du4KPRy6WFhdEdUB7uveyjuS5M2uuG__BA/MmPhhZFbm3c.jpg?size=714x714&amp;quality=95&amp;sign=a0d817740828bf29669e2d87f035610c&amp;c_uniq_tag=VB4P6ZAgjkzthQhWmRhtvIKknGyBPAzSUG6KHOh1ui4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371" y="4017113"/>
            <a:ext cx="2125980" cy="203769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9" name="Рисунок 8" descr="https://www.licey3-kras.ru/images/2022-2023/%D0%A1%D0%A4%D0%95%D0%A0%D0%A3%D0%9C/3434343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8" b="20714"/>
          <a:stretch/>
        </p:blipFill>
        <p:spPr bwMode="auto">
          <a:xfrm>
            <a:off x="6466085" y="3316897"/>
            <a:ext cx="2132965" cy="6172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8872" y="3429495"/>
            <a:ext cx="2024047" cy="506012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52" t="22531" r="46193" b="58797"/>
          <a:stretch/>
        </p:blipFill>
        <p:spPr bwMode="auto">
          <a:xfrm>
            <a:off x="10259568" y="2377440"/>
            <a:ext cx="1674281" cy="15566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687" y="1426776"/>
            <a:ext cx="2932602" cy="37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2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3"/>
          <p:cNvSpPr>
            <a:spLocks noGrp="1"/>
          </p:cNvSpPr>
          <p:nvPr>
            <p:ph type="body" sz="quarter" idx="12"/>
          </p:nvPr>
        </p:nvSpPr>
        <p:spPr>
          <a:xfrm>
            <a:off x="2672126" y="92222"/>
            <a:ext cx="9087474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МБОУ «КЛЮКВИНСКАЯ СОШИ» </a:t>
            </a:r>
          </a:p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ВЕРХНЕКЕТСКОГО РАЙОНА ТОМСКОЙ ОБЛАСТИ</a:t>
            </a:r>
            <a:endParaRPr lang="ru-RU" sz="3600" b="1" dirty="0">
              <a:solidFill>
                <a:srgbClr val="2162AE"/>
              </a:solidFill>
            </a:endParaRPr>
          </a:p>
          <a:p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456" y="1306210"/>
            <a:ext cx="7714095" cy="491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94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644278" y="274396"/>
            <a:ext cx="9224634" cy="603428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2162AE"/>
                </a:solidFill>
              </a:rPr>
              <a:t>Проект «Школа </a:t>
            </a:r>
            <a:r>
              <a:rPr lang="ru-RU" sz="3200" b="1" dirty="0" err="1">
                <a:solidFill>
                  <a:srgbClr val="2162AE"/>
                </a:solidFill>
              </a:rPr>
              <a:t>Минпросвещения</a:t>
            </a:r>
            <a:r>
              <a:rPr lang="ru-RU" sz="3200" b="1" dirty="0">
                <a:solidFill>
                  <a:srgbClr val="2162AE"/>
                </a:solidFill>
              </a:rPr>
              <a:t> России»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696" t="9119" r="2463" b="24587"/>
          <a:stretch/>
        </p:blipFill>
        <p:spPr>
          <a:xfrm>
            <a:off x="667511" y="1393099"/>
            <a:ext cx="7498081" cy="29795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7408" y="4479870"/>
            <a:ext cx="11344656" cy="1258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«Школа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России» направлен на реализацию приоритетных направлений современной стратегии развития российского образования, представленных в концепции «Школа министерства просвещения России».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2516" y="1393099"/>
            <a:ext cx="2979548" cy="29795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9101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7006526" y="1389697"/>
            <a:ext cx="4935538" cy="3785807"/>
          </a:xfrm>
        </p:spPr>
        <p:txBody>
          <a:bodyPr/>
          <a:lstStyle/>
          <a:p>
            <a:pPr algn="just"/>
            <a:r>
              <a:rPr lang="ru-RU" dirty="0"/>
              <a:t>С 2024 года федеральным оператором проекта «Школа </a:t>
            </a:r>
            <a:r>
              <a:rPr lang="ru-RU" dirty="0" err="1"/>
              <a:t>Минпросвещения</a:t>
            </a:r>
            <a:r>
              <a:rPr lang="ru-RU" dirty="0"/>
              <a:t> России» является федеральное </a:t>
            </a:r>
            <a:r>
              <a:rPr lang="ru-RU" dirty="0" smtClean="0"/>
              <a:t>государственное </a:t>
            </a:r>
            <a:r>
              <a:rPr lang="ru-RU" dirty="0"/>
              <a:t>автономное образовательное учреждение высшего образования «Государственный университет </a:t>
            </a:r>
            <a:r>
              <a:rPr lang="ru-RU" dirty="0" smtClean="0"/>
              <a:t>просвещения</a:t>
            </a:r>
            <a:r>
              <a:rPr lang="ru-RU" dirty="0"/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64" y="1316736"/>
            <a:ext cx="6400800" cy="18115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83464" y="3401568"/>
            <a:ext cx="64008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38221"/>
                </a:solidFill>
              </a:rPr>
              <a:t>Задачей 2024 года является вовлечение не менее 90% российских школ в процедуру самодиагностики на соответствие статусу проекта «Школа </a:t>
            </a:r>
            <a:r>
              <a:rPr lang="ru-RU" sz="2000" b="1" dirty="0" err="1">
                <a:solidFill>
                  <a:srgbClr val="F38221"/>
                </a:solidFill>
              </a:rPr>
              <a:t>Минпросвещения</a:t>
            </a:r>
            <a:r>
              <a:rPr lang="ru-RU" sz="2000" b="1" dirty="0">
                <a:solidFill>
                  <a:srgbClr val="F38221"/>
                </a:solidFill>
              </a:rPr>
              <a:t> России», при этом 40% из прошедших самодиагностику должны будут разработать свои программы развития.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1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6935" r="1691" b="11484"/>
          <a:stretch/>
        </p:blipFill>
        <p:spPr>
          <a:xfrm>
            <a:off x="159925" y="1335774"/>
            <a:ext cx="3686881" cy="1088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36755" r="2281" b="10929"/>
          <a:stretch/>
        </p:blipFill>
        <p:spPr>
          <a:xfrm>
            <a:off x="159923" y="5124143"/>
            <a:ext cx="3686881" cy="1110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36305" r="1631" b="10847"/>
          <a:stretch/>
        </p:blipFill>
        <p:spPr>
          <a:xfrm>
            <a:off x="159924" y="2536559"/>
            <a:ext cx="3686881" cy="11141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t="36810" r="1521" b="11364"/>
          <a:stretch/>
        </p:blipFill>
        <p:spPr>
          <a:xfrm>
            <a:off x="6116897" y="1383388"/>
            <a:ext cx="3707988" cy="10976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37208" r="1603" b="11146"/>
          <a:stretch/>
        </p:blipFill>
        <p:spPr>
          <a:xfrm>
            <a:off x="159924" y="3853798"/>
            <a:ext cx="3686881" cy="10786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834" t="36177" r="2298" b="11450"/>
          <a:stretch/>
        </p:blipFill>
        <p:spPr>
          <a:xfrm>
            <a:off x="6138004" y="2547578"/>
            <a:ext cx="3686881" cy="11212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/>
          <a:srcRect l="1483" t="36875" r="1545" b="11671"/>
          <a:stretch/>
        </p:blipFill>
        <p:spPr>
          <a:xfrm>
            <a:off x="6138004" y="3859073"/>
            <a:ext cx="3686881" cy="11003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/>
          <a:srcRect l="1159" t="36463" r="1435" b="11762"/>
          <a:stretch/>
        </p:blipFill>
        <p:spPr>
          <a:xfrm>
            <a:off x="6112421" y="5165333"/>
            <a:ext cx="3712464" cy="109765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931920" y="1335775"/>
            <a:ext cx="2084832" cy="1088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критерия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критических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31920" y="2547578"/>
            <a:ext cx="2084832" cy="1088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критерия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критических)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31920" y="3853798"/>
            <a:ext cx="2084832" cy="1088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критерия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критических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31920" y="5146283"/>
            <a:ext cx="2084832" cy="1088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критерия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критических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946137" y="1402798"/>
            <a:ext cx="2084832" cy="1088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критический)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46137" y="2564860"/>
            <a:ext cx="2084832" cy="1088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критерия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критических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946137" y="3830963"/>
            <a:ext cx="2084832" cy="1088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критерия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показателей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 критических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46137" y="5174849"/>
            <a:ext cx="2084832" cy="1088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критерия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критических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12"/>
          </p:nvPr>
        </p:nvSpPr>
        <p:spPr>
          <a:xfrm>
            <a:off x="3183774" y="320822"/>
            <a:ext cx="7461250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НАПРАВЛЕНИЯ</a:t>
            </a:r>
            <a:endParaRPr lang="ru-RU" sz="3600" b="1" dirty="0">
              <a:solidFill>
                <a:srgbClr val="2162AE"/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90161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4892" t="14944" r="802" b="42874"/>
          <a:stretch/>
        </p:blipFill>
        <p:spPr>
          <a:xfrm>
            <a:off x="969264" y="1453894"/>
            <a:ext cx="4379976" cy="4275801"/>
          </a:xfrm>
          <a:prstGeom prst="rect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5959412" y="1565675"/>
            <a:ext cx="5749354" cy="886968"/>
          </a:xfrm>
        </p:spPr>
        <p:txBody>
          <a:bodyPr/>
          <a:lstStyle/>
          <a:p>
            <a:pPr algn="ctr"/>
            <a:r>
              <a:rPr lang="ru-RU" sz="2400" dirty="0" smtClean="0"/>
              <a:t>Ссылка на сообщество: </a:t>
            </a:r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t.me/Shkola_Minprosvesheniya/969</a:t>
            </a:r>
            <a:r>
              <a:rPr lang="ru-RU" sz="2400" dirty="0" smtClean="0"/>
              <a:t> 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195" y="2569304"/>
            <a:ext cx="2715928" cy="27159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237" y="113695"/>
            <a:ext cx="1705289" cy="98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26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183774" y="320822"/>
            <a:ext cx="7461250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НАСТОЛЬНАЯ КНИГА ДИРЕКТОРА ШКОЛЫ</a:t>
            </a:r>
            <a:endParaRPr lang="ru-RU" sz="3600" b="1" dirty="0">
              <a:solidFill>
                <a:srgbClr val="2162AE"/>
              </a:solidFill>
            </a:endParaRPr>
          </a:p>
          <a:p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744" t="11061" r="11480" b="20163"/>
          <a:stretch/>
        </p:blipFill>
        <p:spPr>
          <a:xfrm>
            <a:off x="347471" y="1399031"/>
            <a:ext cx="8624920" cy="44622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3695" y="1399031"/>
            <a:ext cx="2761489" cy="276148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68792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1547" t="14388" r="22221"/>
          <a:stretch/>
        </p:blipFill>
        <p:spPr>
          <a:xfrm>
            <a:off x="6647688" y="3801725"/>
            <a:ext cx="4511646" cy="2692695"/>
          </a:xfrm>
          <a:prstGeom prst="rect">
            <a:avLst/>
          </a:prstGeom>
        </p:spPr>
      </p:pic>
      <p:sp>
        <p:nvSpPr>
          <p:cNvPr id="5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7461250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ШКОЛЬНАЯ КОМАНДА</a:t>
            </a:r>
            <a:endParaRPr lang="ru-RU" sz="3600" b="1" dirty="0">
              <a:solidFill>
                <a:srgbClr val="2162AE"/>
              </a:solidFill>
            </a:endParaRP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688" t="-1208" r="19362" b="1208"/>
          <a:stretch/>
        </p:blipFill>
        <p:spPr>
          <a:xfrm>
            <a:off x="640079" y="1363409"/>
            <a:ext cx="4928617" cy="37846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0946" b="35078"/>
          <a:stretch/>
        </p:blipFill>
        <p:spPr>
          <a:xfrm>
            <a:off x="5700365" y="1426464"/>
            <a:ext cx="3727786" cy="268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72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65177" y="3212668"/>
            <a:ext cx="3447288" cy="1463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и соблюдение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локального акта,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регламентирующего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внутреннюю систему оценки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образования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6935" r="1691" b="11484"/>
          <a:stretch/>
        </p:blipFill>
        <p:spPr>
          <a:xfrm>
            <a:off x="3543205" y="1180326"/>
            <a:ext cx="5357378" cy="1581162"/>
          </a:xfrm>
          <a:prstGeom prst="rect">
            <a:avLst/>
          </a:prstGeom>
        </p:spPr>
      </p:pic>
      <p:sp>
        <p:nvSpPr>
          <p:cNvPr id="9" name="Текст 3"/>
          <p:cNvSpPr>
            <a:spLocks noGrp="1"/>
          </p:cNvSpPr>
          <p:nvPr>
            <p:ph type="body" sz="quarter" idx="12"/>
          </p:nvPr>
        </p:nvSpPr>
        <p:spPr>
          <a:xfrm>
            <a:off x="2497974" y="31204"/>
            <a:ext cx="9399476" cy="6667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МАГИСТРАЛЬНОЕ НАПРАВЛЕНИЕ </a:t>
            </a:r>
          </a:p>
          <a:p>
            <a:pPr algn="ctr"/>
            <a:r>
              <a:rPr lang="ru-RU" sz="3600" b="1" dirty="0" smtClean="0">
                <a:solidFill>
                  <a:srgbClr val="2162AE"/>
                </a:solidFill>
              </a:rPr>
              <a:t>«ЗНАНИЕ»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5177" y="4761014"/>
            <a:ext cx="3447288" cy="1463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федеральных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программ по учебным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 (1‒11 классы)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60505" y="4761014"/>
            <a:ext cx="3447287" cy="1463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и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локального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акта, регламентирующего формы, порядок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периодичность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текущего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успеваемости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промежуточной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60506" y="3215792"/>
            <a:ext cx="3447287" cy="1463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учебно-исследовательской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19872" y="3200514"/>
            <a:ext cx="3447287" cy="1463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рабочих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курсов внеурочной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в том числе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курса «Разговоры о важном»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156448" y="4761014"/>
            <a:ext cx="3447287" cy="1463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учебных планов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или нескольких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профилей обучения,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обучающимся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формирования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учебных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77" y="1333247"/>
            <a:ext cx="2945594" cy="165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8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58431</TotalTime>
  <Words>363</Words>
  <Application>Microsoft Office PowerPoint</Application>
  <PresentationFormat>Широкоэкранный</PresentationFormat>
  <Paragraphs>82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Proxima Nova Rg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Татьяна</cp:lastModifiedBy>
  <cp:revision>781</cp:revision>
  <cp:lastPrinted>2021-07-16T05:59:00Z</cp:lastPrinted>
  <dcterms:created xsi:type="dcterms:W3CDTF">2019-08-15T10:09:47Z</dcterms:created>
  <dcterms:modified xsi:type="dcterms:W3CDTF">2024-08-22T15:12:39Z</dcterms:modified>
</cp:coreProperties>
</file>