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1"/>
  </p:notesMasterIdLst>
  <p:sldIdLst>
    <p:sldId id="256" r:id="rId2"/>
    <p:sldId id="375" r:id="rId3"/>
    <p:sldId id="431" r:id="rId4"/>
    <p:sldId id="432" r:id="rId5"/>
    <p:sldId id="433" r:id="rId6"/>
    <p:sldId id="420" r:id="rId7"/>
    <p:sldId id="425" r:id="rId8"/>
    <p:sldId id="413" r:id="rId9"/>
    <p:sldId id="421" r:id="rId10"/>
  </p:sldIdLst>
  <p:sldSz cx="12192000" cy="6858000"/>
  <p:notesSz cx="6858000" cy="9144000"/>
  <p:embeddedFontLs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9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orient="horz" pos="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6D8"/>
    <a:srgbClr val="7522CC"/>
    <a:srgbClr val="1D7BD6"/>
    <a:srgbClr val="B90EC6"/>
    <a:srgbClr val="6151D0"/>
    <a:srgbClr val="4364D1"/>
    <a:srgbClr val="B710C6"/>
    <a:srgbClr val="7225CB"/>
    <a:srgbClr val="4366D2"/>
    <a:srgbClr val="EE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72" y="1632"/>
      </p:cViewPr>
      <p:guideLst>
        <p:guide orient="horz" pos="3249"/>
        <p:guide pos="438"/>
        <p:guide orient="horz"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D192454-3566-468B-AE9E-30028DA50930}" type="datetimeFigureOut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E71B731-8A13-44A0-AC4D-A31090CA98C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525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1EBA33B5-8A28-A0CA-AD50-94F2EDAC0565}"/>
              </a:ext>
            </a:extLst>
          </p:cNvPr>
          <p:cNvSpPr/>
          <p:nvPr userDrawn="1"/>
        </p:nvSpPr>
        <p:spPr>
          <a:xfrm>
            <a:off x="4902967" y="1819656"/>
            <a:ext cx="9393989" cy="7003332"/>
          </a:xfrm>
          <a:prstGeom prst="parallelogram">
            <a:avLst>
              <a:gd name="adj" fmla="val 98998"/>
            </a:avLst>
          </a:prstGeom>
          <a:gradFill>
            <a:gsLst>
              <a:gs pos="55000">
                <a:srgbClr val="5857CF"/>
              </a:gs>
              <a:gs pos="35000">
                <a:srgbClr val="1A7DD6"/>
              </a:gs>
              <a:gs pos="75000">
                <a:srgbClr val="7225C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6467D98F-B515-0F7B-A4EF-F43A2F049A9F}"/>
              </a:ext>
            </a:extLst>
          </p:cNvPr>
          <p:cNvSpPr/>
          <p:nvPr userDrawn="1"/>
        </p:nvSpPr>
        <p:spPr>
          <a:xfrm flipH="1">
            <a:off x="6096000" y="-2255647"/>
            <a:ext cx="8902700" cy="6353771"/>
          </a:xfrm>
          <a:prstGeom prst="parallelogram">
            <a:avLst>
              <a:gd name="adj" fmla="val 98998"/>
            </a:avLst>
          </a:prstGeom>
          <a:gradFill>
            <a:gsLst>
              <a:gs pos="48000">
                <a:srgbClr val="8236CA"/>
              </a:gs>
              <a:gs pos="37000">
                <a:srgbClr val="B90EC6"/>
              </a:gs>
              <a:gs pos="82000">
                <a:srgbClr val="4D5ED0"/>
              </a:gs>
            </a:gsLst>
            <a:lin ang="0" scaled="1"/>
          </a:gra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E4F964D-87EF-7035-9BCA-B6759C074C44}"/>
              </a:ext>
            </a:extLst>
          </p:cNvPr>
          <p:cNvCxnSpPr>
            <a:cxnSpLocks/>
          </p:cNvCxnSpPr>
          <p:nvPr userDrawn="1"/>
        </p:nvCxnSpPr>
        <p:spPr>
          <a:xfrm flipH="1">
            <a:off x="2387600" y="5545055"/>
            <a:ext cx="2159000" cy="2189515"/>
          </a:xfrm>
          <a:prstGeom prst="line">
            <a:avLst/>
          </a:prstGeom>
          <a:ln w="25400">
            <a:gradFill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459B79B-58E6-FA3F-C1D9-98420F525018}"/>
              </a:ext>
            </a:extLst>
          </p:cNvPr>
          <p:cNvCxnSpPr>
            <a:cxnSpLocks/>
          </p:cNvCxnSpPr>
          <p:nvPr userDrawn="1"/>
        </p:nvCxnSpPr>
        <p:spPr>
          <a:xfrm flipH="1">
            <a:off x="-536112" y="2214034"/>
            <a:ext cx="1198033" cy="1214966"/>
          </a:xfrm>
          <a:prstGeom prst="line">
            <a:avLst/>
          </a:prstGeom>
          <a:ln w="25400">
            <a:gradFill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610FA7D-E257-C7F5-8380-2BE7831863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72562" y="5071139"/>
            <a:ext cx="1198033" cy="1214966"/>
          </a:xfrm>
          <a:prstGeom prst="line">
            <a:avLst/>
          </a:prstGeom>
          <a:ln w="12700">
            <a:gradFill flip="none" rotWithShape="1"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38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E90A6E-B26F-5AD8-0CC5-B318395E1EF3}"/>
              </a:ext>
            </a:extLst>
          </p:cNvPr>
          <p:cNvSpPr/>
          <p:nvPr userDrawn="1"/>
        </p:nvSpPr>
        <p:spPr>
          <a:xfrm>
            <a:off x="708613" y="333311"/>
            <a:ext cx="10093158" cy="1442720"/>
          </a:xfrm>
          <a:prstGeom prst="rect">
            <a:avLst/>
          </a:prstGeom>
          <a:gradFill>
            <a:gsLst>
              <a:gs pos="0">
                <a:srgbClr val="0199DA"/>
              </a:gs>
              <a:gs pos="46000">
                <a:srgbClr val="3B6CD3"/>
              </a:gs>
              <a:gs pos="64000">
                <a:srgbClr val="644FD0"/>
              </a:gs>
              <a:gs pos="93000">
                <a:srgbClr val="A61CC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C1BFF493-8B5D-B24E-696E-D631CD0151A1}"/>
              </a:ext>
            </a:extLst>
          </p:cNvPr>
          <p:cNvSpPr/>
          <p:nvPr userDrawn="1"/>
        </p:nvSpPr>
        <p:spPr>
          <a:xfrm>
            <a:off x="-2233033" y="333929"/>
            <a:ext cx="4703304" cy="2585103"/>
          </a:xfrm>
          <a:prstGeom prst="parallelogram">
            <a:avLst>
              <a:gd name="adj" fmla="val 98998"/>
            </a:avLst>
          </a:prstGeom>
          <a:gradFill flip="none" rotWithShape="1">
            <a:gsLst>
              <a:gs pos="37000">
                <a:srgbClr val="408ADC"/>
              </a:gs>
              <a:gs pos="54000">
                <a:srgbClr val="4563D1"/>
              </a:gs>
            </a:gsLst>
            <a:lin ang="2700000" scaled="1"/>
            <a:tileRect/>
          </a:gradFill>
          <a:ln>
            <a:noFill/>
          </a:ln>
          <a:effectLst>
            <a:outerShdw blurRad="177800" dist="38100" dir="9480000" algn="b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56E21E34-359A-7F78-5FA9-01F0A538C1FB}"/>
              </a:ext>
            </a:extLst>
          </p:cNvPr>
          <p:cNvSpPr/>
          <p:nvPr userDrawn="1"/>
        </p:nvSpPr>
        <p:spPr>
          <a:xfrm>
            <a:off x="9008108" y="-2009511"/>
            <a:ext cx="5914479" cy="3785542"/>
          </a:xfrm>
          <a:prstGeom prst="parallelogram">
            <a:avLst>
              <a:gd name="adj" fmla="val 98998"/>
            </a:avLst>
          </a:prstGeom>
          <a:gradFill>
            <a:gsLst>
              <a:gs pos="44000">
                <a:srgbClr val="6C2DA8"/>
              </a:gs>
              <a:gs pos="26000">
                <a:srgbClr val="8A20B1"/>
              </a:gs>
              <a:gs pos="68000">
                <a:srgbClr val="6231A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4A8DC-1B7E-523F-5E02-6D8ADF2433C3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75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 userDrawn="1"/>
        </p:nvSpPr>
        <p:spPr>
          <a:xfrm>
            <a:off x="5030325" y="-23149"/>
            <a:ext cx="7192541" cy="7037407"/>
          </a:xfrm>
          <a:custGeom>
            <a:avLst/>
            <a:gdLst>
              <a:gd name="connsiteX0" fmla="*/ 2476983 w 7662441"/>
              <a:gd name="connsiteY0" fmla="*/ 11574 h 7037407"/>
              <a:gd name="connsiteX1" fmla="*/ 2395960 w 7662441"/>
              <a:gd name="connsiteY1" fmla="*/ 11574 h 7037407"/>
              <a:gd name="connsiteX2" fmla="*/ 7662441 w 7662441"/>
              <a:gd name="connsiteY2" fmla="*/ 0 h 7037407"/>
              <a:gd name="connsiteX3" fmla="*/ 7650866 w 7662441"/>
              <a:gd name="connsiteY3" fmla="*/ 7037407 h 7037407"/>
              <a:gd name="connsiteX4" fmla="*/ 0 w 7662441"/>
              <a:gd name="connsiteY4" fmla="*/ 6933235 h 7037407"/>
              <a:gd name="connsiteX5" fmla="*/ 2476983 w 7662441"/>
              <a:gd name="connsiteY5" fmla="*/ 11574 h 7037407"/>
              <a:gd name="connsiteX0" fmla="*/ 2108683 w 7662441"/>
              <a:gd name="connsiteY0" fmla="*/ 36974 h 7037407"/>
              <a:gd name="connsiteX1" fmla="*/ 2395960 w 7662441"/>
              <a:gd name="connsiteY1" fmla="*/ 11574 h 7037407"/>
              <a:gd name="connsiteX2" fmla="*/ 7662441 w 7662441"/>
              <a:gd name="connsiteY2" fmla="*/ 0 h 7037407"/>
              <a:gd name="connsiteX3" fmla="*/ 7650866 w 7662441"/>
              <a:gd name="connsiteY3" fmla="*/ 7037407 h 7037407"/>
              <a:gd name="connsiteX4" fmla="*/ 0 w 7662441"/>
              <a:gd name="connsiteY4" fmla="*/ 6933235 h 7037407"/>
              <a:gd name="connsiteX5" fmla="*/ 2108683 w 7662441"/>
              <a:gd name="connsiteY5" fmla="*/ 36974 h 7037407"/>
              <a:gd name="connsiteX0" fmla="*/ 1638783 w 7192541"/>
              <a:gd name="connsiteY0" fmla="*/ 3697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638783 w 7192541"/>
              <a:gd name="connsiteY5" fmla="*/ 36974 h 7037407"/>
              <a:gd name="connsiteX0" fmla="*/ 1600683 w 7192541"/>
              <a:gd name="connsiteY0" fmla="*/ 0 h 7038533"/>
              <a:gd name="connsiteX1" fmla="*/ 1926060 w 7192541"/>
              <a:gd name="connsiteY1" fmla="*/ 12700 h 7038533"/>
              <a:gd name="connsiteX2" fmla="*/ 7192541 w 7192541"/>
              <a:gd name="connsiteY2" fmla="*/ 1126 h 7038533"/>
              <a:gd name="connsiteX3" fmla="*/ 7180966 w 7192541"/>
              <a:gd name="connsiteY3" fmla="*/ 7038533 h 7038533"/>
              <a:gd name="connsiteX4" fmla="*/ 0 w 7192541"/>
              <a:gd name="connsiteY4" fmla="*/ 6934361 h 7038533"/>
              <a:gd name="connsiteX5" fmla="*/ 1600683 w 7192541"/>
              <a:gd name="connsiteY5" fmla="*/ 0 h 7038533"/>
              <a:gd name="connsiteX0" fmla="*/ 1562583 w 7192541"/>
              <a:gd name="connsiteY0" fmla="*/ 3062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62583 w 7192541"/>
              <a:gd name="connsiteY5" fmla="*/ 30624 h 7037407"/>
              <a:gd name="connsiteX0" fmla="*/ 1575283 w 7192541"/>
              <a:gd name="connsiteY0" fmla="*/ 1792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75283 w 7192541"/>
              <a:gd name="connsiteY5" fmla="*/ 17924 h 7037407"/>
              <a:gd name="connsiteX0" fmla="*/ 1575283 w 7192541"/>
              <a:gd name="connsiteY0" fmla="*/ 10667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75283 w 7192541"/>
              <a:gd name="connsiteY5" fmla="*/ 10667 h 703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2541" h="7037407">
                <a:moveTo>
                  <a:pt x="1575283" y="10667"/>
                </a:moveTo>
                <a:lnTo>
                  <a:pt x="1926060" y="11574"/>
                </a:lnTo>
                <a:lnTo>
                  <a:pt x="7192541" y="0"/>
                </a:lnTo>
                <a:cubicBezTo>
                  <a:pt x="7188683" y="2345802"/>
                  <a:pt x="7184824" y="4691605"/>
                  <a:pt x="7180966" y="7037407"/>
                </a:cubicBezTo>
                <a:lnTo>
                  <a:pt x="0" y="6933235"/>
                </a:lnTo>
                <a:lnTo>
                  <a:pt x="1575283" y="10667"/>
                </a:lnTo>
                <a:close/>
              </a:path>
            </a:pathLst>
          </a:custGeom>
          <a:gradFill flip="none" rotWithShape="1">
            <a:gsLst>
              <a:gs pos="8000">
                <a:srgbClr val="0199DA"/>
              </a:gs>
              <a:gs pos="24000">
                <a:srgbClr val="3B6CD3"/>
              </a:gs>
              <a:gs pos="40000">
                <a:srgbClr val="644FD0"/>
              </a:gs>
              <a:gs pos="65000">
                <a:srgbClr val="A61CC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ACE0F2-25D8-D44E-79F5-50257C0E78B2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43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F9ACAB-D28D-7AFF-1DD2-1E132DE5BA32}"/>
              </a:ext>
            </a:extLst>
          </p:cNvPr>
          <p:cNvSpPr/>
          <p:nvPr userDrawn="1"/>
        </p:nvSpPr>
        <p:spPr>
          <a:xfrm flipH="1">
            <a:off x="6138332" y="1341438"/>
            <a:ext cx="6053667" cy="5516562"/>
          </a:xfrm>
          <a:prstGeom prst="rect">
            <a:avLst/>
          </a:prstGeom>
          <a:gradFill flip="none" rotWithShape="1">
            <a:gsLst>
              <a:gs pos="17000">
                <a:srgbClr val="B710C6"/>
              </a:gs>
              <a:gs pos="63000">
                <a:srgbClr val="7225C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E2BDA6-311E-AE6F-1E7F-D210557F9751}"/>
              </a:ext>
            </a:extLst>
          </p:cNvPr>
          <p:cNvSpPr/>
          <p:nvPr userDrawn="1"/>
        </p:nvSpPr>
        <p:spPr>
          <a:xfrm>
            <a:off x="0" y="1341438"/>
            <a:ext cx="6062133" cy="5516562"/>
          </a:xfrm>
          <a:prstGeom prst="rect">
            <a:avLst/>
          </a:prstGeom>
          <a:gradFill flip="none" rotWithShape="1">
            <a:gsLst>
              <a:gs pos="49000">
                <a:srgbClr val="4366D2"/>
              </a:gs>
              <a:gs pos="74000">
                <a:srgbClr val="0296D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C3AE1B-876B-0949-262E-98D1C2BF4209}"/>
              </a:ext>
            </a:extLst>
          </p:cNvPr>
          <p:cNvSpPr txBox="1"/>
          <p:nvPr userDrawn="1"/>
        </p:nvSpPr>
        <p:spPr>
          <a:xfrm>
            <a:off x="11277599" y="879773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50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AC74B9-0BF9-3844-87F0-675E77B3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8F05D-DE4D-E04A-A7DB-F2F645796711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1103C8B-D9D1-2E40-927B-AE7AB470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61E4D5-30B1-A44E-BA63-0E56806D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99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5F827-7777-CA7D-FA99-C30112A0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609B00-78E2-DF86-F414-FABD4F56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A84562-29D8-7F3C-1795-F0CD7E8F8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5EC2203-2624-47C1-8C34-6DA3303912B5}" type="datetime1">
              <a:rPr lang="ru-RU" smtClean="0"/>
              <a:pPr/>
              <a:t>27.01.2025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0F704-0D12-7881-CDA4-3C59B8205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F19653-6AAC-5A70-180E-B0223F23A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A7D0BFA-31FF-4593-97A9-6BE861E8BE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50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74" r:id="rId4"/>
    <p:sldLayoutId id="214748367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rgbClr val="FAFBFD"/>
            </a:gs>
            <a:gs pos="63000">
              <a:srgbClr val="EEF3F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19F6A4A-EB20-B291-F046-4921130242AF}"/>
              </a:ext>
            </a:extLst>
          </p:cNvPr>
          <p:cNvSpPr txBox="1"/>
          <p:nvPr/>
        </p:nvSpPr>
        <p:spPr>
          <a:xfrm>
            <a:off x="485680" y="2585689"/>
            <a:ext cx="10198885" cy="17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3600">
                <a:latin typeface="Montserrat Medium" panose="00000600000000000000" pitchFamily="2" charset="-52"/>
              </a:defRPr>
            </a:lvl1pPr>
          </a:lstStyle>
          <a:p>
            <a:pPr>
              <a:lnSpc>
                <a:spcPct val="87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000" b="1" dirty="0">
                <a:solidFill>
                  <a:srgbClr val="4364D1"/>
                </a:solidFill>
                <a:latin typeface="Arial" panose="020B0604020202020204" pitchFamily="34" charset="0"/>
                <a:sym typeface="Muller Bold"/>
              </a:rPr>
              <a:t>ПРОЕКТ</a:t>
            </a:r>
          </a:p>
          <a:p>
            <a:pPr>
              <a:lnSpc>
                <a:spcPct val="87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000" b="1" dirty="0">
                <a:solidFill>
                  <a:srgbClr val="4364D1"/>
                </a:solidFill>
                <a:latin typeface="Arial" panose="020B0604020202020204" pitchFamily="34" charset="0"/>
                <a:sym typeface="Muller Bold"/>
              </a:rPr>
              <a:t>«ШКОЛА МИНПРОСВЕЩЕНИЯ РОССИИ»:</a:t>
            </a:r>
          </a:p>
          <a:p>
            <a:pPr>
              <a:lnSpc>
                <a:spcPct val="87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000" b="1" dirty="0">
                <a:solidFill>
                  <a:srgbClr val="4364D1"/>
                </a:solidFill>
                <a:latin typeface="Arial" panose="020B0604020202020204" pitchFamily="34" charset="0"/>
                <a:sym typeface="Muller Bold"/>
              </a:rPr>
              <a:t>реализация в 2025 году</a:t>
            </a:r>
          </a:p>
          <a:p>
            <a:pPr>
              <a:spcBef>
                <a:spcPts val="1200"/>
              </a:spcBef>
            </a:pPr>
            <a:endParaRPr lang="ru-RU" sz="2400" dirty="0">
              <a:solidFill>
                <a:srgbClr val="4364D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27EEAD-0F47-C5D5-8B10-E855577A52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334" y="346165"/>
            <a:ext cx="1415772" cy="126408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F2D602F0-0203-8695-89E3-B1B8BCAF5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38" y="225039"/>
            <a:ext cx="1609815" cy="13203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1D0A66-BFDE-C806-D662-979CBABC5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180510"/>
            <a:ext cx="4897949" cy="16262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EE978C2-599E-2365-D66D-0DE6253B36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671" y="387233"/>
            <a:ext cx="946427" cy="6414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BBD1D0-2A2D-4718-9927-A1AC193696D1}"/>
              </a:ext>
            </a:extLst>
          </p:cNvPr>
          <p:cNvSpPr/>
          <p:nvPr/>
        </p:nvSpPr>
        <p:spPr>
          <a:xfrm>
            <a:off x="117779" y="4644921"/>
            <a:ext cx="6430327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Бутакова Екатерина Сергеевна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старший преподаватель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Центр управления образованием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75271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0A930A64-00B8-42BA-B164-F552192B395F}"/>
              </a:ext>
            </a:extLst>
          </p:cNvPr>
          <p:cNvSpPr/>
          <p:nvPr/>
        </p:nvSpPr>
        <p:spPr>
          <a:xfrm>
            <a:off x="-3365623" y="-4412192"/>
            <a:ext cx="7037407" cy="7037407"/>
          </a:xfrm>
          <a:prstGeom prst="ellipse">
            <a:avLst/>
          </a:prstGeom>
          <a:solidFill>
            <a:srgbClr val="A7B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4F49613-E00B-4F30-9099-43E3CE77A5C1}"/>
              </a:ext>
            </a:extLst>
          </p:cNvPr>
          <p:cNvGrpSpPr/>
          <p:nvPr/>
        </p:nvGrpSpPr>
        <p:grpSpPr>
          <a:xfrm>
            <a:off x="79106" y="4944083"/>
            <a:ext cx="4217916" cy="4217916"/>
            <a:chOff x="1289343" y="3265503"/>
            <a:chExt cx="1929608" cy="1929608"/>
          </a:xfrm>
          <a:solidFill>
            <a:srgbClr val="5479F7"/>
          </a:solidFill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F6DC4BE-CD04-4308-9B25-3F9E75441B1A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7EF40E04-082A-4C78-B1CC-9D709E0ABC4C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3666AC-6C3A-4EAA-9F6C-3C83EB925725}"/>
              </a:ext>
            </a:extLst>
          </p:cNvPr>
          <p:cNvSpPr/>
          <p:nvPr/>
        </p:nvSpPr>
        <p:spPr>
          <a:xfrm>
            <a:off x="0" y="7348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Организационное сопровождение проекта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8154DB-E2C5-412B-9DDF-B683089B0B98}"/>
              </a:ext>
            </a:extLst>
          </p:cNvPr>
          <p:cNvGrpSpPr/>
          <p:nvPr/>
        </p:nvGrpSpPr>
        <p:grpSpPr>
          <a:xfrm>
            <a:off x="10921122" y="5694365"/>
            <a:ext cx="2049999" cy="2049999"/>
            <a:chOff x="1289343" y="3265503"/>
            <a:chExt cx="1929608" cy="1929608"/>
          </a:xfrm>
          <a:noFill/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9CD5772-C3DA-4F8D-947A-EE9C618D22C0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50963EE-C87A-4171-AD86-B32F7CD3F039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196763D-3F39-439C-A4D1-187843F7F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916576"/>
              </p:ext>
            </p:extLst>
          </p:nvPr>
        </p:nvGraphicFramePr>
        <p:xfrm>
          <a:off x="712007" y="793787"/>
          <a:ext cx="10033973" cy="48524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6139">
                  <a:extLst>
                    <a:ext uri="{9D8B030D-6E8A-4147-A177-3AD203B41FA5}">
                      <a16:colId xmlns:a16="http://schemas.microsoft.com/office/drawing/2014/main" val="908803870"/>
                    </a:ext>
                  </a:extLst>
                </a:gridCol>
                <a:gridCol w="6114914">
                  <a:extLst>
                    <a:ext uri="{9D8B030D-6E8A-4147-A177-3AD203B41FA5}">
                      <a16:colId xmlns:a16="http://schemas.microsoft.com/office/drawing/2014/main" val="2185732029"/>
                    </a:ext>
                  </a:extLst>
                </a:gridCol>
                <a:gridCol w="1982920">
                  <a:extLst>
                    <a:ext uri="{9D8B030D-6E8A-4147-A177-3AD203B41FA5}">
                      <a16:colId xmlns:a16="http://schemas.microsoft.com/office/drawing/2014/main" val="985251859"/>
                    </a:ext>
                  </a:extLst>
                </a:gridCol>
              </a:tblGrid>
              <a:tr h="200478">
                <a:tc gridSpan="3">
                  <a:txBody>
                    <a:bodyPr/>
                    <a:lstStyle/>
                    <a:p>
                      <a:pPr marL="228600"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Организационное сопровождение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542348"/>
                  </a:ext>
                </a:extLst>
              </a:tr>
              <a:tr h="115637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январь 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Семинар-совещание с муниципальными координаторами проекта с использованием видеоконференцсвязи «Проект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на территории Томской области: первые итоги и перспективы на 2025 год»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ТОИПКРО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2849001718"/>
                  </a:ext>
                </a:extLst>
              </a:tr>
              <a:tr h="770919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январь 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Актуализация базы данных муниципальных координаторов по сопровождению проекта на территории Томской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ТОИПКРО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МОУО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332012759"/>
                  </a:ext>
                </a:extLst>
              </a:tr>
              <a:tr h="578189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июнь, декабрь 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Предоставление информации о ходе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на территории Томской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2015505856"/>
                  </a:ext>
                </a:extLst>
              </a:tr>
              <a:tr h="601435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согласно отдельному графику (2 раза в год)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highlight>
                            <a:srgbClr val="00FFFF"/>
                          </a:highlight>
                        </a:rPr>
                        <a:t>Организация и проведение ежегодной процедуры самодиагностики общеобразовательных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организаций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ТО,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МОУО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4128774110"/>
                  </a:ext>
                </a:extLst>
              </a:tr>
              <a:tr h="601435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течение года согласно отдельному графику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Семинары-совещания с муниципальными координаторами проекта по прохождению ОО процедуры самодиагностики, по итогам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на территории Томской области в 2025 году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МОУО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2692725896"/>
                  </a:ext>
                </a:extLst>
              </a:tr>
              <a:tr h="601435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течение года согласно отдельному графику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Организационное и методическое сопровождение работы Наставнической лиги Томской области 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 ОО Наставнической лиги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3213791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064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0A930A64-00B8-42BA-B164-F552192B395F}"/>
              </a:ext>
            </a:extLst>
          </p:cNvPr>
          <p:cNvSpPr/>
          <p:nvPr/>
        </p:nvSpPr>
        <p:spPr>
          <a:xfrm>
            <a:off x="-3365623" y="-3935942"/>
            <a:ext cx="7037407" cy="7037407"/>
          </a:xfrm>
          <a:prstGeom prst="ellipse">
            <a:avLst/>
          </a:prstGeom>
          <a:solidFill>
            <a:srgbClr val="A7B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4F49613-E00B-4F30-9099-43E3CE77A5C1}"/>
              </a:ext>
            </a:extLst>
          </p:cNvPr>
          <p:cNvGrpSpPr/>
          <p:nvPr/>
        </p:nvGrpSpPr>
        <p:grpSpPr>
          <a:xfrm>
            <a:off x="79106" y="4944083"/>
            <a:ext cx="4217916" cy="4217916"/>
            <a:chOff x="1289343" y="3265503"/>
            <a:chExt cx="1929608" cy="1929608"/>
          </a:xfrm>
          <a:solidFill>
            <a:srgbClr val="5479F7"/>
          </a:solidFill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F6DC4BE-CD04-4308-9B25-3F9E75441B1A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7EF40E04-082A-4C78-B1CC-9D709E0ABC4C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3666AC-6C3A-4EAA-9F6C-3C83EB925725}"/>
              </a:ext>
            </a:extLst>
          </p:cNvPr>
          <p:cNvSpPr/>
          <p:nvPr/>
        </p:nvSpPr>
        <p:spPr>
          <a:xfrm>
            <a:off x="0" y="58783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Методическое сопровождение проекта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8154DB-E2C5-412B-9DDF-B683089B0B98}"/>
              </a:ext>
            </a:extLst>
          </p:cNvPr>
          <p:cNvGrpSpPr/>
          <p:nvPr/>
        </p:nvGrpSpPr>
        <p:grpSpPr>
          <a:xfrm>
            <a:off x="10921122" y="5694365"/>
            <a:ext cx="2049999" cy="2049999"/>
            <a:chOff x="1289343" y="3265503"/>
            <a:chExt cx="1929608" cy="1929608"/>
          </a:xfrm>
          <a:noFill/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9CD5772-C3DA-4F8D-947A-EE9C618D22C0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50963EE-C87A-4171-AD86-B32F7CD3F039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84C5DD8-6CDE-4B02-9416-0855C9EAB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710446"/>
              </p:ext>
            </p:extLst>
          </p:nvPr>
        </p:nvGraphicFramePr>
        <p:xfrm>
          <a:off x="1329805" y="1222626"/>
          <a:ext cx="8882907" cy="4079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860">
                  <a:extLst>
                    <a:ext uri="{9D8B030D-6E8A-4147-A177-3AD203B41FA5}">
                      <a16:colId xmlns:a16="http://schemas.microsoft.com/office/drawing/2014/main" val="297869655"/>
                    </a:ext>
                  </a:extLst>
                </a:gridCol>
                <a:gridCol w="5279610">
                  <a:extLst>
                    <a:ext uri="{9D8B030D-6E8A-4147-A177-3AD203B41FA5}">
                      <a16:colId xmlns:a16="http://schemas.microsoft.com/office/drawing/2014/main" val="1543475659"/>
                    </a:ext>
                  </a:extLst>
                </a:gridCol>
                <a:gridCol w="1916437">
                  <a:extLst>
                    <a:ext uri="{9D8B030D-6E8A-4147-A177-3AD203B41FA5}">
                      <a16:colId xmlns:a16="http://schemas.microsoft.com/office/drawing/2014/main" val="2111157772"/>
                    </a:ext>
                  </a:extLst>
                </a:gridCol>
              </a:tblGrid>
              <a:tr h="167359">
                <a:tc gridSpan="3">
                  <a:txBody>
                    <a:bodyPr/>
                    <a:lstStyle/>
                    <a:p>
                      <a:pPr marL="228600"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Методическое сопровождение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492901"/>
                  </a:ext>
                </a:extLst>
              </a:tr>
              <a:tr h="1673591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запросу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Сопровождение, оказание методической помощи муниципальным координаторам, управленческим командам общеобразовательных организаций по разработке / актуализации программ развития общеобразовательных организаций, направленных на повышение качества условий организации образовательной деятельности, на основе дефицитов, выявленных по итогам проведенной самодиагностики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extLst>
                  <a:ext uri="{0D108BD9-81ED-4DB2-BD59-A6C34878D82A}">
                    <a16:rowId xmlns:a16="http://schemas.microsoft.com/office/drawing/2014/main" val="3960956235"/>
                  </a:ext>
                </a:extLst>
              </a:tr>
              <a:tr h="1338873"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Октябрь-ноябрь 2025</a:t>
                      </a: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Информационное и методическое сопровождение участников Всероссийской олимпиады «Управленческое пятиборье»</a:t>
                      </a: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ТО, 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3016754639"/>
                  </a:ext>
                </a:extLst>
              </a:tr>
              <a:tr h="836796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Обеспечение методической поддержки общеобразовательным организациям находящихся в «зоне риска» по результатам самодиагностики, пройденной в 2024 году (уровень соответствия «ниже базового»).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</a:t>
                      </a: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МОУО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32" marR="57932" marT="0" marB="0"/>
                </a:tc>
                <a:extLst>
                  <a:ext uri="{0D108BD9-81ED-4DB2-BD59-A6C34878D82A}">
                    <a16:rowId xmlns:a16="http://schemas.microsoft.com/office/drawing/2014/main" val="3545162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723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0A930A64-00B8-42BA-B164-F552192B395F}"/>
              </a:ext>
            </a:extLst>
          </p:cNvPr>
          <p:cNvSpPr/>
          <p:nvPr/>
        </p:nvSpPr>
        <p:spPr>
          <a:xfrm>
            <a:off x="-3365623" y="-3935942"/>
            <a:ext cx="7037407" cy="7037407"/>
          </a:xfrm>
          <a:prstGeom prst="ellipse">
            <a:avLst/>
          </a:prstGeom>
          <a:solidFill>
            <a:srgbClr val="A7B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4F49613-E00B-4F30-9099-43E3CE77A5C1}"/>
              </a:ext>
            </a:extLst>
          </p:cNvPr>
          <p:cNvGrpSpPr/>
          <p:nvPr/>
        </p:nvGrpSpPr>
        <p:grpSpPr>
          <a:xfrm>
            <a:off x="79106" y="4944083"/>
            <a:ext cx="4217916" cy="4217916"/>
            <a:chOff x="1289343" y="3265503"/>
            <a:chExt cx="1929608" cy="1929608"/>
          </a:xfrm>
          <a:solidFill>
            <a:srgbClr val="5479F7"/>
          </a:solidFill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F6DC4BE-CD04-4308-9B25-3F9E75441B1A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7EF40E04-082A-4C78-B1CC-9D709E0ABC4C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3666AC-6C3A-4EAA-9F6C-3C83EB925725}"/>
              </a:ext>
            </a:extLst>
          </p:cNvPr>
          <p:cNvSpPr/>
          <p:nvPr/>
        </p:nvSpPr>
        <p:spPr>
          <a:xfrm>
            <a:off x="0" y="58783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Информационное сопровождение проекта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8154DB-E2C5-412B-9DDF-B683089B0B98}"/>
              </a:ext>
            </a:extLst>
          </p:cNvPr>
          <p:cNvGrpSpPr/>
          <p:nvPr/>
        </p:nvGrpSpPr>
        <p:grpSpPr>
          <a:xfrm>
            <a:off x="10921122" y="5694365"/>
            <a:ext cx="2049999" cy="2049999"/>
            <a:chOff x="1289343" y="3265503"/>
            <a:chExt cx="1929608" cy="1929608"/>
          </a:xfrm>
          <a:noFill/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9CD5772-C3DA-4F8D-947A-EE9C618D22C0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50963EE-C87A-4171-AD86-B32F7CD3F039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46717CC-99CA-4BA4-9072-DF8FBCCB6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752206"/>
              </p:ext>
            </p:extLst>
          </p:nvPr>
        </p:nvGraphicFramePr>
        <p:xfrm>
          <a:off x="1352550" y="2293222"/>
          <a:ext cx="9486900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998">
                  <a:extLst>
                    <a:ext uri="{9D8B030D-6E8A-4147-A177-3AD203B41FA5}">
                      <a16:colId xmlns:a16="http://schemas.microsoft.com/office/drawing/2014/main" val="3714658182"/>
                    </a:ext>
                  </a:extLst>
                </a:gridCol>
                <a:gridCol w="5791821">
                  <a:extLst>
                    <a:ext uri="{9D8B030D-6E8A-4147-A177-3AD203B41FA5}">
                      <a16:colId xmlns:a16="http://schemas.microsoft.com/office/drawing/2014/main" val="719319649"/>
                    </a:ext>
                  </a:extLst>
                </a:gridCol>
                <a:gridCol w="2174081">
                  <a:extLst>
                    <a:ext uri="{9D8B030D-6E8A-4147-A177-3AD203B41FA5}">
                      <a16:colId xmlns:a16="http://schemas.microsoft.com/office/drawing/2014/main" val="178956612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228600"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Информационное сопровождение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04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 течение года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Обеспечение информационного сопровождения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на территории Томской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 ТО,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5793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 течение года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Обеспечение информационного сопровождения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на территории муниципального района, информирование родительской и иной общественности о проекте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России», результатах реализации проекта на территории муниципального района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МОУО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7432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3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0A930A64-00B8-42BA-B164-F552192B395F}"/>
              </a:ext>
            </a:extLst>
          </p:cNvPr>
          <p:cNvSpPr/>
          <p:nvPr/>
        </p:nvSpPr>
        <p:spPr>
          <a:xfrm>
            <a:off x="-3365623" y="-3935942"/>
            <a:ext cx="7037407" cy="7037407"/>
          </a:xfrm>
          <a:prstGeom prst="ellipse">
            <a:avLst/>
          </a:prstGeom>
          <a:solidFill>
            <a:srgbClr val="A7B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4F49613-E00B-4F30-9099-43E3CE77A5C1}"/>
              </a:ext>
            </a:extLst>
          </p:cNvPr>
          <p:cNvGrpSpPr/>
          <p:nvPr/>
        </p:nvGrpSpPr>
        <p:grpSpPr>
          <a:xfrm>
            <a:off x="79106" y="4944083"/>
            <a:ext cx="4217916" cy="4217916"/>
            <a:chOff x="1289343" y="3265503"/>
            <a:chExt cx="1929608" cy="1929608"/>
          </a:xfrm>
          <a:solidFill>
            <a:srgbClr val="5479F7"/>
          </a:solidFill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F6DC4BE-CD04-4308-9B25-3F9E75441B1A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7EF40E04-082A-4C78-B1CC-9D709E0ABC4C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3666AC-6C3A-4EAA-9F6C-3C83EB925725}"/>
              </a:ext>
            </a:extLst>
          </p:cNvPr>
          <p:cNvSpPr/>
          <p:nvPr/>
        </p:nvSpPr>
        <p:spPr>
          <a:xfrm>
            <a:off x="79106" y="18279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 работы Наставнической лиги Томской области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8154DB-E2C5-412B-9DDF-B683089B0B98}"/>
              </a:ext>
            </a:extLst>
          </p:cNvPr>
          <p:cNvGrpSpPr/>
          <p:nvPr/>
        </p:nvGrpSpPr>
        <p:grpSpPr>
          <a:xfrm>
            <a:off x="10921122" y="5694365"/>
            <a:ext cx="2049999" cy="2049999"/>
            <a:chOff x="1289343" y="3265503"/>
            <a:chExt cx="1929608" cy="1929608"/>
          </a:xfrm>
          <a:noFill/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9CD5772-C3DA-4F8D-947A-EE9C618D22C0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50963EE-C87A-4171-AD86-B32F7CD3F039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D311CF5-8F8A-44B5-83D7-008141F9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554117"/>
              </p:ext>
            </p:extLst>
          </p:nvPr>
        </p:nvGraphicFramePr>
        <p:xfrm>
          <a:off x="457885" y="1116681"/>
          <a:ext cx="11484246" cy="5465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1927">
                  <a:extLst>
                    <a:ext uri="{9D8B030D-6E8A-4147-A177-3AD203B41FA5}">
                      <a16:colId xmlns:a16="http://schemas.microsoft.com/office/drawing/2014/main" val="3684944500"/>
                    </a:ext>
                  </a:extLst>
                </a:gridCol>
                <a:gridCol w="4198836">
                  <a:extLst>
                    <a:ext uri="{9D8B030D-6E8A-4147-A177-3AD203B41FA5}">
                      <a16:colId xmlns:a16="http://schemas.microsoft.com/office/drawing/2014/main" val="659219612"/>
                    </a:ext>
                  </a:extLst>
                </a:gridCol>
                <a:gridCol w="1988348">
                  <a:extLst>
                    <a:ext uri="{9D8B030D-6E8A-4147-A177-3AD203B41FA5}">
                      <a16:colId xmlns:a16="http://schemas.microsoft.com/office/drawing/2014/main" val="864784225"/>
                    </a:ext>
                  </a:extLst>
                </a:gridCol>
                <a:gridCol w="3975135">
                  <a:extLst>
                    <a:ext uri="{9D8B030D-6E8A-4147-A177-3AD203B41FA5}">
                      <a16:colId xmlns:a16="http://schemas.microsoft.com/office/drawing/2014/main" val="1241194882"/>
                    </a:ext>
                  </a:extLst>
                </a:gridCol>
              </a:tblGrid>
              <a:tr h="23520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Сроки исполнения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мероприятия / работы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Ответственные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3977332890"/>
                  </a:ext>
                </a:extLst>
              </a:tr>
              <a:tr h="117604">
                <a:tc gridSpan="4">
                  <a:txBody>
                    <a:bodyPr/>
                    <a:lstStyle/>
                    <a:p>
                      <a:pPr marL="22860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Организационное сопровождение деятельности НЛ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788542"/>
                  </a:ext>
                </a:extLst>
              </a:tr>
              <a:tr h="352811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Февраль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Создание и поддержка информационной страницы о деятельности Наставнической лиги на сайте ТОИПКРО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ТОИПКРО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Создана страница о деятельности Наставнической лиги на сайте ТОИПКРО; актуализируется и пополняется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851675574"/>
                  </a:ext>
                </a:extLst>
              </a:tr>
              <a:tr h="70562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12.02.2025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Организация и проведение проектной сессии по деятельности Наставнической лиги в Томской области в 2025 году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ТОИПКРО, МОУО,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ОО, вошедшие в состав Наставнической лиги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Разработан и утвержден план деятельности Наставнической лиги на 2025 год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2067898316"/>
                  </a:ext>
                </a:extLst>
              </a:tr>
              <a:tr h="82322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Апрель, 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сентябрь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и проведение стажировок для муниципальных общеобразовательных организаций на базе общеобразовательных организаций, входящих в Наставнической лиги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 МОУО,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ОО, вошедшие в состав Наставнической лиги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Повышена осведомленность управленческих команд-участников стажировок по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2956291443"/>
                  </a:ext>
                </a:extLst>
              </a:tr>
              <a:tr h="1411245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 течение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Формирование и методическое сопровождение Наставнических пар / тандемов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ТОИПКРО, МОУО,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ОО, вошедшие в состав Наставнической лиги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Осуществлено взаимодействие общеобразовательных организаций, вошедших в состав Наставнической лиги и общеобразовательных организаций, которые по результатам очередной самодиагностики не продемонстрировали положительную динамику в части улучшения значений критических показателей и получили уровень соответствия статуса проекта «Ниже базового»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3484075403"/>
                  </a:ext>
                </a:extLst>
              </a:tr>
              <a:tr h="70562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Декабрь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Издание электронного сборника статей об опыте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в Томской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ТОИПКРО, МОУО,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ОО, вошедшие в состав Наставнической лиги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Издан электронный сборник статей об опыте реализации проекта «Школа </a:t>
                      </a:r>
                      <a:r>
                        <a:rPr lang="ru-RU" sz="1400" dirty="0" err="1">
                          <a:effectLst/>
                        </a:rPr>
                        <a:t>Минпросвещения</a:t>
                      </a:r>
                      <a:r>
                        <a:rPr lang="ru-RU" sz="1400" dirty="0">
                          <a:effectLst/>
                        </a:rPr>
                        <a:t> России» в Томской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709" marR="40709" marT="0" marB="0"/>
                </a:tc>
                <a:extLst>
                  <a:ext uri="{0D108BD9-81ED-4DB2-BD59-A6C34878D82A}">
                    <a16:rowId xmlns:a16="http://schemas.microsoft.com/office/drawing/2014/main" val="2756813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900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0445FAF-08D8-4DC4-9227-B103522C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6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C25ED5-1E06-47D4-9461-FC5C65C4C8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8" t="13609" r="56996" b="14221"/>
          <a:stretch/>
        </p:blipFill>
        <p:spPr>
          <a:xfrm>
            <a:off x="0" y="0"/>
            <a:ext cx="12216050" cy="67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6DC7E-70F2-4E3B-9A10-62436F27C8D3}"/>
              </a:ext>
            </a:extLst>
          </p:cNvPr>
          <p:cNvSpPr/>
          <p:nvPr/>
        </p:nvSpPr>
        <p:spPr>
          <a:xfrm>
            <a:off x="827906" y="1934112"/>
            <a:ext cx="9486867" cy="4329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0296D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38A34C-9B5E-4EE5-AB54-C999040823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34" t="33175" r="2778" b="10159"/>
          <a:stretch/>
        </p:blipFill>
        <p:spPr>
          <a:xfrm>
            <a:off x="1316789" y="1795989"/>
            <a:ext cx="9775684" cy="492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38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0A930A64-00B8-42BA-B164-F552192B395F}"/>
              </a:ext>
            </a:extLst>
          </p:cNvPr>
          <p:cNvSpPr/>
          <p:nvPr/>
        </p:nvSpPr>
        <p:spPr>
          <a:xfrm>
            <a:off x="9218263" y="-4400399"/>
            <a:ext cx="7037407" cy="7037407"/>
          </a:xfrm>
          <a:prstGeom prst="ellipse">
            <a:avLst/>
          </a:prstGeom>
          <a:solidFill>
            <a:srgbClr val="A7B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B8154DB-E2C5-412B-9DDF-B683089B0B98}"/>
              </a:ext>
            </a:extLst>
          </p:cNvPr>
          <p:cNvGrpSpPr/>
          <p:nvPr/>
        </p:nvGrpSpPr>
        <p:grpSpPr>
          <a:xfrm>
            <a:off x="10921122" y="5694365"/>
            <a:ext cx="2049999" cy="2049999"/>
            <a:chOff x="1289343" y="3265503"/>
            <a:chExt cx="1929608" cy="1929608"/>
          </a:xfrm>
          <a:solidFill>
            <a:schemeClr val="bg1"/>
          </a:solidFill>
        </p:grpSpPr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F9CD5772-C3DA-4F8D-947A-EE9C618D22C0}"/>
                </a:ext>
              </a:extLst>
            </p:cNvPr>
            <p:cNvSpPr/>
            <p:nvPr/>
          </p:nvSpPr>
          <p:spPr>
            <a:xfrm>
              <a:off x="1323185" y="3299345"/>
              <a:ext cx="1854413" cy="185441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50963EE-C87A-4171-AD86-B32F7CD3F039}"/>
                </a:ext>
              </a:extLst>
            </p:cNvPr>
            <p:cNvSpPr/>
            <p:nvPr/>
          </p:nvSpPr>
          <p:spPr>
            <a:xfrm>
              <a:off x="1289343" y="3265503"/>
              <a:ext cx="1929608" cy="1929608"/>
            </a:xfrm>
            <a:prstGeom prst="ellipse">
              <a:avLst/>
            </a:prstGeom>
            <a:grpFill/>
            <a:ln w="50800" cap="rnd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5CD09D-A2AF-D556-EE7B-4AC15D645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70" t="44231" r="9134" b="21026"/>
          <a:stretch/>
        </p:blipFill>
        <p:spPr>
          <a:xfrm>
            <a:off x="117790" y="140677"/>
            <a:ext cx="11891099" cy="671732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84227-D4B6-4CA6-A49B-99CD78362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52" t="40966" r="58645" b="21900"/>
          <a:stretch/>
        </p:blipFill>
        <p:spPr>
          <a:xfrm>
            <a:off x="8715277" y="239282"/>
            <a:ext cx="3035190" cy="307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0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1FFF4E5-5776-4DEE-B10C-E5EA8925C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9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0CA97-D9EB-4F72-95E8-2FD71D73F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5" t="22416" r="56927" b="5168"/>
          <a:stretch/>
        </p:blipFill>
        <p:spPr>
          <a:xfrm>
            <a:off x="0" y="0"/>
            <a:ext cx="12279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658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2578</TotalTime>
  <Words>583</Words>
  <Application>Microsoft Office PowerPoint</Application>
  <PresentationFormat>Широкоэкранный</PresentationFormat>
  <Paragraphs>87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 Narrow</vt:lpstr>
      <vt:lpstr>Times New Roman</vt:lpstr>
      <vt:lpstr>Arial</vt:lpstr>
      <vt:lpstr>Calibri</vt:lpstr>
      <vt:lpstr>Muller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Екатерина Сергеевна Бутакова</cp:lastModifiedBy>
  <cp:revision>70</cp:revision>
  <dcterms:created xsi:type="dcterms:W3CDTF">2023-01-17T13:35:31Z</dcterms:created>
  <dcterms:modified xsi:type="dcterms:W3CDTF">2025-01-28T04:43:55Z</dcterms:modified>
</cp:coreProperties>
</file>