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56" r:id="rId5"/>
    <p:sldMasterId id="2147483768" r:id="rId6"/>
  </p:sldMasterIdLst>
  <p:notesMasterIdLst>
    <p:notesMasterId r:id="rId32"/>
  </p:notesMasterIdLst>
  <p:sldIdLst>
    <p:sldId id="354" r:id="rId7"/>
    <p:sldId id="293" r:id="rId8"/>
    <p:sldId id="322" r:id="rId9"/>
    <p:sldId id="323" r:id="rId10"/>
    <p:sldId id="379" r:id="rId11"/>
    <p:sldId id="375" r:id="rId12"/>
    <p:sldId id="271" r:id="rId13"/>
    <p:sldId id="260" r:id="rId14"/>
    <p:sldId id="357" r:id="rId15"/>
    <p:sldId id="324" r:id="rId16"/>
    <p:sldId id="381" r:id="rId17"/>
    <p:sldId id="392" r:id="rId18"/>
    <p:sldId id="265" r:id="rId19"/>
    <p:sldId id="388" r:id="rId20"/>
    <p:sldId id="385" r:id="rId21"/>
    <p:sldId id="386" r:id="rId22"/>
    <p:sldId id="387" r:id="rId23"/>
    <p:sldId id="390" r:id="rId24"/>
    <p:sldId id="391" r:id="rId25"/>
    <p:sldId id="348" r:id="rId26"/>
    <p:sldId id="349" r:id="rId27"/>
    <p:sldId id="350" r:id="rId28"/>
    <p:sldId id="351" r:id="rId29"/>
    <p:sldId id="374" r:id="rId30"/>
    <p:sldId id="377" r:id="rId31"/>
  </p:sldIdLst>
  <p:sldSz cx="12192000" cy="6858000"/>
  <p:notesSz cx="6858000" cy="9144000"/>
  <p:defaultTextStyle>
    <a:defPPr>
      <a:defRPr lang="ru-RU"/>
    </a:defPPr>
    <a:lvl1pPr marL="0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17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24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33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40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47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356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260" algn="l" defTabSz="9138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8EC"/>
    <a:srgbClr val="2EBBB8"/>
    <a:srgbClr val="3494BA"/>
    <a:srgbClr val="00EBE6"/>
    <a:srgbClr val="0000FF"/>
    <a:srgbClr val="A0DEEA"/>
    <a:srgbClr val="3A6496"/>
    <a:srgbClr val="077CE7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3606" autoAdjust="0"/>
  </p:normalViewPr>
  <p:slideViewPr>
    <p:cSldViewPr snapToGrid="0">
      <p:cViewPr varScale="1">
        <p:scale>
          <a:sx n="77" d="100"/>
          <a:sy n="77" d="100"/>
        </p:scale>
        <p:origin x="120" y="174"/>
      </p:cViewPr>
      <p:guideLst>
        <p:guide orient="horz" pos="2160"/>
        <p:guide pos="3840"/>
        <p:guide orient="horz" pos="21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na\Desktop\&#1052;&#1086;&#1080;%20&#1076;&#1086;&#1082;&#1091;&#1084;&#1077;&#1085;&#1090;&#1099;\&#1054;&#1094;&#1077;&#1085;&#1082;&#1072;\&#1054;&#1094;&#1077;&#1085;&#1082;&#1072;%202023\&#1040;&#1085;&#1072;&#1083;&#1080;&#1090;&#1080;&#1095;&#1077;&#1089;&#1082;&#1080;&#1081;%20&#1086;&#1090;&#1095;&#1077;&#1090;%202023\&#1076;&#1072;&#1085;&#1085;&#1099;&#1077;%20&#1087;&#1086;%20&#1086;&#1094;&#1077;&#1085;&#1082;&#1077;%20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na\Desktop\&#1052;&#1086;&#1080;%20&#1076;&#1086;&#1082;&#1091;&#1084;&#1077;&#1085;&#1090;&#1099;\&#1054;&#1094;&#1077;&#1085;&#1082;&#1072;\&#1054;&#1094;&#1077;&#1085;&#1082;&#1072;%202023\&#1040;&#1085;&#1072;&#1083;&#1080;&#1090;&#1080;&#1095;&#1077;&#1089;&#1082;&#1080;&#1081;%20&#1086;&#1090;&#1095;&#1077;&#1090;%202023\&#1076;&#1072;&#1085;&#1085;&#1099;&#1077;%20&#1087;&#1086;%20&#1086;&#1094;&#1077;&#1085;&#1082;&#1077;%202023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na\AppData\Roaming\Microsoft\Excel\&#1076;&#1072;&#1085;&#1085;&#1099;&#1077;%20&#1087;&#1086;%20&#1086;&#1094;&#1077;&#1085;&#1082;&#1077;%202023%20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924-4004-BC66-DB6487A1472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D924-4004-BC66-DB6487A1472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D924-4004-BC66-DB6487A1472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D924-4004-BC66-DB6487A1472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D924-4004-BC66-DB6487A1472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D924-4004-BC66-DB6487A1472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D924-4004-BC66-DB6487A1472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D924-4004-BC66-DB6487A1472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Лист1!$D$20:$D$27</c:f>
              <c:strCache>
                <c:ptCount val="8"/>
                <c:pt idx="0">
                  <c:v>Городские СОШ</c:v>
                </c:pt>
                <c:pt idx="1">
                  <c:v>Сельские СОШ</c:v>
                </c:pt>
                <c:pt idx="2">
                  <c:v>ООШ</c:v>
                </c:pt>
                <c:pt idx="3">
                  <c:v>НОШ</c:v>
                </c:pt>
                <c:pt idx="4">
                  <c:v>"Стусные" ОО</c:v>
                </c:pt>
                <c:pt idx="5">
                  <c:v>Школы для учащихся с ОВЗ</c:v>
                </c:pt>
                <c:pt idx="6">
                  <c:v>Вечерние (сменные)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Лист1!$BH$20:$BH$27</c:f>
              <c:numCache>
                <c:formatCode>0</c:formatCode>
                <c:ptCount val="8"/>
                <c:pt idx="0">
                  <c:v>16</c:v>
                </c:pt>
                <c:pt idx="1">
                  <c:v>15</c:v>
                </c:pt>
                <c:pt idx="2">
                  <c:v>3</c:v>
                </c:pt>
                <c:pt idx="3">
                  <c:v>1</c:v>
                </c:pt>
                <c:pt idx="4">
                  <c:v>9</c:v>
                </c:pt>
                <c:pt idx="5">
                  <c:v>6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924-4004-BC66-DB6487A14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84630728513333"/>
          <c:y val="8.0428640077601588E-2"/>
          <c:w val="0.39747310845656764"/>
          <c:h val="0.8391427198447968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Лист1!$D$57:$D$70</c:f>
              <c:strCache>
                <c:ptCount val="14"/>
                <c:pt idx="0">
                  <c:v>Городской округ Стрежевой</c:v>
                </c:pt>
                <c:pt idx="1">
                  <c:v>Г. Томск</c:v>
                </c:pt>
                <c:pt idx="2">
                  <c:v>ЗАТО Северск</c:v>
                </c:pt>
                <c:pt idx="3">
                  <c:v>Каргасокский район</c:v>
                </c:pt>
                <c:pt idx="4">
                  <c:v>Бакчарский район</c:v>
                </c:pt>
                <c:pt idx="5">
                  <c:v>Зырянский район</c:v>
                </c:pt>
                <c:pt idx="6">
                  <c:v>Первомайский район</c:v>
                </c:pt>
                <c:pt idx="7">
                  <c:v>ОО подведомственные ДОО ТО</c:v>
                </c:pt>
                <c:pt idx="8">
                  <c:v>Томский район</c:v>
                </c:pt>
                <c:pt idx="9">
                  <c:v>Верхнекетский район</c:v>
                </c:pt>
                <c:pt idx="10">
                  <c:v>Асиновский район</c:v>
                </c:pt>
                <c:pt idx="11">
                  <c:v>Колпашевский район</c:v>
                </c:pt>
                <c:pt idx="12">
                  <c:v>Шегарский район</c:v>
                </c:pt>
                <c:pt idx="13">
                  <c:v>Кривошеинский район</c:v>
                </c:pt>
              </c:strCache>
            </c:strRef>
          </c:cat>
          <c:val>
            <c:numRef>
              <c:f>Лист1!$E$57:$E$70</c:f>
              <c:numCache>
                <c:formatCode>General</c:formatCode>
                <c:ptCount val="14"/>
                <c:pt idx="0">
                  <c:v>76</c:v>
                </c:pt>
                <c:pt idx="1">
                  <c:v>73</c:v>
                </c:pt>
                <c:pt idx="2">
                  <c:v>70</c:v>
                </c:pt>
                <c:pt idx="3">
                  <c:v>67</c:v>
                </c:pt>
                <c:pt idx="4">
                  <c:v>64</c:v>
                </c:pt>
                <c:pt idx="5">
                  <c:v>64</c:v>
                </c:pt>
                <c:pt idx="6">
                  <c:v>60</c:v>
                </c:pt>
                <c:pt idx="7">
                  <c:v>56</c:v>
                </c:pt>
                <c:pt idx="8">
                  <c:v>55</c:v>
                </c:pt>
                <c:pt idx="9">
                  <c:v>51</c:v>
                </c:pt>
                <c:pt idx="10">
                  <c:v>50</c:v>
                </c:pt>
                <c:pt idx="11">
                  <c:v>47</c:v>
                </c:pt>
                <c:pt idx="12">
                  <c:v>37</c:v>
                </c:pt>
                <c:pt idx="1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C-40DC-9B5F-37458AC93D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0357888"/>
        <c:axId val="130366464"/>
      </c:barChart>
      <c:catAx>
        <c:axId val="13035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0366464"/>
        <c:crosses val="autoZero"/>
        <c:auto val="1"/>
        <c:lblAlgn val="ctr"/>
        <c:lblOffset val="100"/>
        <c:noMultiLvlLbl val="0"/>
      </c:catAx>
      <c:valAx>
        <c:axId val="130366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35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Лист1!$E$88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Лист1!$D$89:$D$98</c:f>
              <c:strCache>
                <c:ptCount val="10"/>
                <c:pt idx="0">
                  <c:v>Критерий 8. Открытость и доступность информации о деятельности ОО</c:v>
                </c:pt>
                <c:pt idx="1">
                  <c:v>Критерий 6. Организация получения образования обучающихся с ОВЗ и детьми - инвалидами* (*для ОО, в которых отсутствует данная категория детей, общий результат оценки эффективности считается без учета этого раздела)</c:v>
                </c:pt>
                <c:pt idx="2">
                  <c:v>Критерий 7. Создание условий осуществления образовательной деятельности</c:v>
                </c:pt>
                <c:pt idx="3">
                  <c:v>Критерий 1. Качество управленческой деятельности руководителя ОО</c:v>
                </c:pt>
                <c:pt idx="4">
                  <c:v>Критерий 2. Оценка уровня базовой подготовки обучающихся</c:v>
                </c:pt>
                <c:pt idx="5">
                  <c:v>Критерий 4. Результативность участия обучающихся в различных мероприятиях</c:v>
                </c:pt>
                <c:pt idx="6">
                  <c:v>Критерий 9. Обеспечение ОО квалифицированными кадрами</c:v>
                </c:pt>
                <c:pt idx="7">
                  <c:v>Критерий 3. Оценка подготовки обучающихся высокого уровня</c:v>
                </c:pt>
                <c:pt idx="8">
                  <c:v>Критерий 5. Организация профессиональной ориентации, профильного и дополнительного образования обучающихся</c:v>
                </c:pt>
                <c:pt idx="9">
                  <c:v>Критерий 10. Оценка компетенций руководителя ОО</c:v>
                </c:pt>
              </c:strCache>
            </c:strRef>
          </c:cat>
          <c:val>
            <c:numRef>
              <c:f>Лист1!$E$89:$E$98</c:f>
              <c:numCache>
                <c:formatCode>#,##0.00</c:formatCode>
                <c:ptCount val="10"/>
                <c:pt idx="0">
                  <c:v>90.909090909090907</c:v>
                </c:pt>
                <c:pt idx="1">
                  <c:v>88.235228758169924</c:v>
                </c:pt>
                <c:pt idx="2">
                  <c:v>87.5</c:v>
                </c:pt>
                <c:pt idx="3">
                  <c:v>81.811939393939426</c:v>
                </c:pt>
                <c:pt idx="4">
                  <c:v>74.661001443001439</c:v>
                </c:pt>
                <c:pt idx="5">
                  <c:v>69.697151515151518</c:v>
                </c:pt>
                <c:pt idx="6">
                  <c:v>54.14076767676768</c:v>
                </c:pt>
                <c:pt idx="7">
                  <c:v>50.092857142857127</c:v>
                </c:pt>
                <c:pt idx="8">
                  <c:v>40.136258503401365</c:v>
                </c:pt>
                <c:pt idx="9">
                  <c:v>38.545636363636369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C-4D33-BDAC-CF687554C2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124800"/>
        <c:axId val="148126336"/>
      </c:barChart>
      <c:catAx>
        <c:axId val="14812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8126336"/>
        <c:crosses val="autoZero"/>
        <c:auto val="1"/>
        <c:lblAlgn val="l"/>
        <c:lblOffset val="100"/>
        <c:noMultiLvlLbl val="0"/>
      </c:catAx>
      <c:valAx>
        <c:axId val="14812633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4812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7333D-749F-49A3-B7A1-F2DF6BA91549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F17EDA1-77D2-4C33-8C2A-0BEF2D8F9C0F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schemeClr val="bg1"/>
              </a:solidFill>
              <a:latin typeface="Cambria" pitchFamily="18" charset="0"/>
              <a:ea typeface="+mn-ea"/>
              <a:cs typeface="Times New Roman" panose="02020603050405020304" pitchFamily="18" charset="0"/>
            </a:rPr>
            <a:t>статья 97 Федерального закона от 29 декабря 2012 года № 273-ФЗ «Об образовании в Российской Федерации» </a:t>
          </a:r>
        </a:p>
      </dgm:t>
    </dgm:pt>
    <dgm:pt modelId="{89E45569-E383-443B-9021-056731E9A327}" type="parTrans" cxnId="{13C3E865-019C-4C2F-B8D6-B607E0DFFAD9}">
      <dgm:prSet/>
      <dgm:spPr/>
      <dgm:t>
        <a:bodyPr/>
        <a:lstStyle/>
        <a:p>
          <a:endParaRPr lang="ru-RU" sz="1400"/>
        </a:p>
      </dgm:t>
    </dgm:pt>
    <dgm:pt modelId="{3536963C-B6F7-45EB-B747-FFCF03DE10A0}" type="sibTrans" cxnId="{13C3E865-019C-4C2F-B8D6-B607E0DFFAD9}">
      <dgm:prSet/>
      <dgm:spPr/>
      <dgm:t>
        <a:bodyPr/>
        <a:lstStyle/>
        <a:p>
          <a:endParaRPr lang="ru-RU" sz="1400">
            <a:latin typeface="Cambria" pitchFamily="18" charset="0"/>
          </a:endParaRPr>
        </a:p>
      </dgm:t>
    </dgm:pt>
    <dgm:pt modelId="{E8F3124B-FDFD-42F1-95CD-B89B81228E0C}">
      <dgm:prSet custT="1"/>
      <dgm:spPr/>
      <dgm:t>
        <a:bodyPr/>
        <a:lstStyle/>
        <a:p>
          <a:pPr rtl="0"/>
          <a:r>
            <a:rPr lang="ru-RU" sz="1300" b="0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rPr>
            <a:t>Перечень обязательной информации о системе образования, подлежащий мониторингу, утверждённый Постановлением Правительства Российской Федерации от 5 августа 2013 года № 662 «Об осуществлении мониторинга системы образования» (подпункт «б» пункта 10) </a:t>
          </a:r>
        </a:p>
      </dgm:t>
    </dgm:pt>
    <dgm:pt modelId="{3B870FA6-99D8-4F57-91D7-01403CE7CBEF}" type="parTrans" cxnId="{31C249F0-190D-44C3-A7FC-F881395B2EE0}">
      <dgm:prSet/>
      <dgm:spPr/>
      <dgm:t>
        <a:bodyPr/>
        <a:lstStyle/>
        <a:p>
          <a:endParaRPr lang="ru-RU" sz="1400"/>
        </a:p>
      </dgm:t>
    </dgm:pt>
    <dgm:pt modelId="{15F3DE4B-86ED-4640-A3DB-AEDBA4F9585A}" type="sibTrans" cxnId="{31C249F0-190D-44C3-A7FC-F881395B2EE0}">
      <dgm:prSet/>
      <dgm:spPr/>
      <dgm:t>
        <a:bodyPr/>
        <a:lstStyle/>
        <a:p>
          <a:endParaRPr lang="ru-RU" sz="1400"/>
        </a:p>
      </dgm:t>
    </dgm:pt>
    <dgm:pt modelId="{0BF6E919-68EA-4371-8948-E78C2876A181}">
      <dgm:prSet custT="1"/>
      <dgm:spPr/>
      <dgm:t>
        <a:bodyPr/>
        <a:lstStyle/>
        <a:p>
          <a:pPr rtl="0"/>
          <a:r>
            <a:rPr lang="ru-RU" sz="1300" b="0" kern="1200" dirty="0">
              <a:solidFill>
                <a:schemeClr val="bg1"/>
              </a:solidFill>
              <a:latin typeface="Cambria" pitchFamily="18" charset="0"/>
              <a:ea typeface="+mn-ea"/>
              <a:cs typeface="Times New Roman" panose="02020603050405020304" pitchFamily="18" charset="0"/>
            </a:rPr>
            <a:t>Приказ Министерства науки и высшего образования РФ № 1377, Министерства Просвещения РФ № 694, Федеральной службы по надзору в сфере образования и науки № 1684 от 18 декабря 2019 года «Об осуществлении Федеральной службой по надзору в сфере образования и науки, Министерством Просвещения РФ и Министерством науки и высшего образования РФ мониторинга системы образования в части результатов национальных и международных исследований качества образования и иных аналогичных оценочных мероприятий, а также результатов участия обучающихся в указанных исследованиях и мероприятиях» </a:t>
          </a:r>
        </a:p>
      </dgm:t>
    </dgm:pt>
    <dgm:pt modelId="{FC8DC0DF-AF23-4222-B62B-3F69452CF52E}" type="parTrans" cxnId="{981B5170-7E7D-489A-9BDF-E5DDD8696333}">
      <dgm:prSet/>
      <dgm:spPr/>
      <dgm:t>
        <a:bodyPr/>
        <a:lstStyle/>
        <a:p>
          <a:endParaRPr lang="ru-RU" sz="1400"/>
        </a:p>
      </dgm:t>
    </dgm:pt>
    <dgm:pt modelId="{BCEBC71E-0D2D-4FD4-8EBB-2992BEEBA828}" type="sibTrans" cxnId="{981B5170-7E7D-489A-9BDF-E5DDD8696333}">
      <dgm:prSet/>
      <dgm:spPr/>
      <dgm:t>
        <a:bodyPr/>
        <a:lstStyle/>
        <a:p>
          <a:endParaRPr lang="ru-RU" sz="1400"/>
        </a:p>
      </dgm:t>
    </dgm:pt>
    <dgm:pt modelId="{8946D250-612A-46CE-A053-3AFB23631C27}">
      <dgm:prSet custT="1"/>
      <dgm:spPr/>
      <dgm:t>
        <a:bodyPr/>
        <a:lstStyle/>
        <a:p>
          <a:r>
            <a:rPr lang="ru-RU" sz="1300" b="0" kern="1200" dirty="0">
              <a:solidFill>
                <a:schemeClr val="bg1"/>
              </a:solidFill>
              <a:latin typeface="Cambria" pitchFamily="18" charset="0"/>
              <a:ea typeface="+mn-ea"/>
              <a:cs typeface="Times New Roman" panose="02020603050405020304" pitchFamily="18" charset="0"/>
            </a:rPr>
            <a:t>Приказ Федеральной службы по надзору в сфере образования и науки и Министерства просвещения РФ от 6 мая 2019 г. N 590/219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обучающихся"</a:t>
          </a:r>
        </a:p>
      </dgm:t>
    </dgm:pt>
    <dgm:pt modelId="{F712A20D-E1FC-41E0-89BA-0FADF4949D2A}" type="parTrans" cxnId="{BD185B20-1325-4A41-8243-DF5360B2A518}">
      <dgm:prSet/>
      <dgm:spPr/>
      <dgm:t>
        <a:bodyPr/>
        <a:lstStyle/>
        <a:p>
          <a:endParaRPr lang="ru-RU"/>
        </a:p>
      </dgm:t>
    </dgm:pt>
    <dgm:pt modelId="{D694647A-D9C8-4726-AFFE-2409D2DE06F7}" type="sibTrans" cxnId="{BD185B20-1325-4A41-8243-DF5360B2A518}">
      <dgm:prSet/>
      <dgm:spPr/>
      <dgm:t>
        <a:bodyPr/>
        <a:lstStyle/>
        <a:p>
          <a:endParaRPr lang="ru-RU"/>
        </a:p>
      </dgm:t>
    </dgm:pt>
    <dgm:pt modelId="{28C36630-8606-4C9D-9B61-1CFB9F076DE5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Cambria" pitchFamily="18" charset="0"/>
              <a:ea typeface="+mn-ea"/>
              <a:cs typeface="Times New Roman" panose="02020603050405020304" pitchFamily="18" charset="0"/>
            </a:rPr>
            <a:t>Федеральный закон от 24 апреля 2020 года №147-ФЗ «О внесении изменений в отдельные законодательные акты Российской Федерации по вопросам контроля за эффективностью и качеством осуществления переданных органам государственной власти субъектов Российской Федерации полномочий»</a:t>
          </a:r>
        </a:p>
      </dgm:t>
    </dgm:pt>
    <dgm:pt modelId="{19F37EF6-9B8C-42F3-BF92-94A13775A67F}" type="parTrans" cxnId="{C6475988-BB9C-4D30-B4B4-D91531DECED3}">
      <dgm:prSet/>
      <dgm:spPr/>
      <dgm:t>
        <a:bodyPr/>
        <a:lstStyle/>
        <a:p>
          <a:endParaRPr lang="ru-RU"/>
        </a:p>
      </dgm:t>
    </dgm:pt>
    <dgm:pt modelId="{5C79A109-0206-4090-AA1A-5B76115BAD49}" type="sibTrans" cxnId="{C6475988-BB9C-4D30-B4B4-D91531DECED3}">
      <dgm:prSet/>
      <dgm:spPr/>
      <dgm:t>
        <a:bodyPr/>
        <a:lstStyle/>
        <a:p>
          <a:endParaRPr lang="ru-RU"/>
        </a:p>
      </dgm:t>
    </dgm:pt>
    <dgm:pt modelId="{E7BBA6AC-0F01-4A09-9FC0-9F6C2B9D99D5}" type="pres">
      <dgm:prSet presAssocID="{9337333D-749F-49A3-B7A1-F2DF6BA915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D2D63F-44AB-4997-85F0-02172CE91B39}" type="pres">
      <dgm:prSet presAssocID="{9337333D-749F-49A3-B7A1-F2DF6BA91549}" presName="Name1" presStyleCnt="0"/>
      <dgm:spPr/>
    </dgm:pt>
    <dgm:pt modelId="{E0FCD707-A59F-49AD-B372-22611E3B4AD2}" type="pres">
      <dgm:prSet presAssocID="{9337333D-749F-49A3-B7A1-F2DF6BA91549}" presName="cycle" presStyleCnt="0"/>
      <dgm:spPr/>
    </dgm:pt>
    <dgm:pt modelId="{5268E4AE-11FE-46D6-AA9A-BBF2F1C865C1}" type="pres">
      <dgm:prSet presAssocID="{9337333D-749F-49A3-B7A1-F2DF6BA91549}" presName="srcNode" presStyleLbl="node1" presStyleIdx="0" presStyleCnt="5"/>
      <dgm:spPr/>
    </dgm:pt>
    <dgm:pt modelId="{CF4C11FF-8575-4DC9-B646-7E7A5889238D}" type="pres">
      <dgm:prSet presAssocID="{9337333D-749F-49A3-B7A1-F2DF6BA91549}" presName="conn" presStyleLbl="parChTrans1D2" presStyleIdx="0" presStyleCnt="1" custScaleX="99318" custScaleY="98038" custLinFactNeighborX="-387" custLinFactNeighborY="1082"/>
      <dgm:spPr/>
      <dgm:t>
        <a:bodyPr/>
        <a:lstStyle/>
        <a:p>
          <a:endParaRPr lang="ru-RU"/>
        </a:p>
      </dgm:t>
    </dgm:pt>
    <dgm:pt modelId="{E7FBF435-6069-4E17-80DA-2B5303266424}" type="pres">
      <dgm:prSet presAssocID="{9337333D-749F-49A3-B7A1-F2DF6BA91549}" presName="extraNode" presStyleLbl="node1" presStyleIdx="0" presStyleCnt="5"/>
      <dgm:spPr/>
    </dgm:pt>
    <dgm:pt modelId="{1A7F35E1-6A97-46FB-982C-70CA70599231}" type="pres">
      <dgm:prSet presAssocID="{9337333D-749F-49A3-B7A1-F2DF6BA91549}" presName="dstNode" presStyleLbl="node1" presStyleIdx="0" presStyleCnt="5"/>
      <dgm:spPr/>
    </dgm:pt>
    <dgm:pt modelId="{6906EDFD-1221-42DB-948B-7BA97042466C}" type="pres">
      <dgm:prSet presAssocID="{8F17EDA1-77D2-4C33-8C2A-0BEF2D8F9C0F}" presName="text_1" presStyleLbl="node1" presStyleIdx="0" presStyleCnt="5" custScaleX="103954" custScaleY="89287" custLinFactNeighborX="1852" custLinFactNeighborY="-1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E56FA-2904-41C1-9E72-6CAC97D32DB0}" type="pres">
      <dgm:prSet presAssocID="{8F17EDA1-77D2-4C33-8C2A-0BEF2D8F9C0F}" presName="accent_1" presStyleCnt="0"/>
      <dgm:spPr/>
    </dgm:pt>
    <dgm:pt modelId="{3A7469CA-7691-4572-BE5A-34FF080AA90C}" type="pres">
      <dgm:prSet presAssocID="{8F17EDA1-77D2-4C33-8C2A-0BEF2D8F9C0F}" presName="accentRepeatNode" presStyleLbl="solidFgAcc1" presStyleIdx="0" presStyleCnt="5" custScaleX="49131" custScaleY="46933" custLinFactNeighborX="-17109" custLinFactNeighborY="-10422"/>
      <dgm:spPr/>
    </dgm:pt>
    <dgm:pt modelId="{4E63AB19-0EEE-49D6-B90B-366365EFD485}" type="pres">
      <dgm:prSet presAssocID="{E8F3124B-FDFD-42F1-95CD-B89B81228E0C}" presName="text_2" presStyleLbl="node1" presStyleIdx="1" presStyleCnt="5" custScaleX="108210" custScaleY="115698" custLinFactNeighborX="-967" custLinFactNeighborY="-38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46B05-8A86-47BE-992E-9275B0FF0E6E}" type="pres">
      <dgm:prSet presAssocID="{E8F3124B-FDFD-42F1-95CD-B89B81228E0C}" presName="accent_2" presStyleCnt="0"/>
      <dgm:spPr/>
    </dgm:pt>
    <dgm:pt modelId="{D9327DB0-2AA8-49B3-B589-55EED1044054}" type="pres">
      <dgm:prSet presAssocID="{E8F3124B-FDFD-42F1-95CD-B89B81228E0C}" presName="accentRepeatNode" presStyleLbl="solidFgAcc1" presStyleIdx="1" presStyleCnt="5" custScaleX="52734" custScaleY="55266" custLinFactNeighborX="-32487" custLinFactNeighborY="-341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C971CF-E61D-4156-88C7-DAAFAB7D4560}" type="pres">
      <dgm:prSet presAssocID="{0BF6E919-68EA-4371-8948-E78C2876A181}" presName="text_3" presStyleLbl="node1" presStyleIdx="2" presStyleCnt="5" custScaleX="106454" custScaleY="194601" custLinFactNeighborY="-14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39727-E750-48F2-A200-0E6B293EEA74}" type="pres">
      <dgm:prSet presAssocID="{0BF6E919-68EA-4371-8948-E78C2876A181}" presName="accent_3" presStyleCnt="0"/>
      <dgm:spPr/>
    </dgm:pt>
    <dgm:pt modelId="{1ECA7DF8-E252-4D53-BA30-89B91FE96A8C}" type="pres">
      <dgm:prSet presAssocID="{0BF6E919-68EA-4371-8948-E78C2876A181}" presName="accentRepeatNode" presStyleLbl="solidFgAcc1" presStyleIdx="2" presStyleCnt="5" custFlipHor="1" custScaleX="38307" custScaleY="49649" custLinFactY="100000" custLinFactNeighborX="5335" custLinFactNeighborY="146291"/>
      <dgm:spPr/>
    </dgm:pt>
    <dgm:pt modelId="{6E37DB5E-69A4-4B14-8755-666A6D55BB86}" type="pres">
      <dgm:prSet presAssocID="{8946D250-612A-46CE-A053-3AFB23631C27}" presName="text_4" presStyleLbl="node1" presStyleIdx="3" presStyleCnt="5" custScaleX="104745" custScaleY="136968" custLinFactNeighborX="582" custLinFactNeighborY="27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24E04-7890-41D1-9226-42CC27DF72E5}" type="pres">
      <dgm:prSet presAssocID="{8946D250-612A-46CE-A053-3AFB23631C27}" presName="accent_4" presStyleCnt="0"/>
      <dgm:spPr/>
    </dgm:pt>
    <dgm:pt modelId="{25820BEA-9043-4274-995F-7ACF67DF096E}" type="pres">
      <dgm:prSet presAssocID="{8946D250-612A-46CE-A053-3AFB23631C27}" presName="accentRepeatNode" presStyleLbl="solidFgAcc1" presStyleIdx="3" presStyleCnt="5" custScaleX="63787" custScaleY="59130" custLinFactY="-33700" custLinFactNeighborX="-979" custLinFactNeighborY="-100000"/>
      <dgm:spPr/>
    </dgm:pt>
    <dgm:pt modelId="{5ED33EAA-9F96-4B8B-A70D-201B770D00B7}" type="pres">
      <dgm:prSet presAssocID="{28C36630-8606-4C9D-9B61-1CFB9F076DE5}" presName="text_5" presStyleLbl="node1" presStyleIdx="4" presStyleCnt="5" custScaleX="103582" custScaleY="133697" custLinFactNeighborX="3787" custLinFactNeighborY="43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8AB05-6026-4B08-B48D-F2BFB6E8C53E}" type="pres">
      <dgm:prSet presAssocID="{28C36630-8606-4C9D-9B61-1CFB9F076DE5}" presName="accent_5" presStyleCnt="0"/>
      <dgm:spPr/>
    </dgm:pt>
    <dgm:pt modelId="{307C3016-BFDC-44F9-8ACC-EBAF67DB4972}" type="pres">
      <dgm:prSet presAssocID="{28C36630-8606-4C9D-9B61-1CFB9F076DE5}" presName="accentRepeatNode" presStyleLbl="solidFgAcc1" presStyleIdx="4" presStyleCnt="5" custScaleX="63928" custScaleY="60217" custLinFactY="-900" custLinFactNeighborX="44273" custLinFactNeighborY="-100000"/>
      <dgm:spPr/>
    </dgm:pt>
  </dgm:ptLst>
  <dgm:cxnLst>
    <dgm:cxn modelId="{981B5170-7E7D-489A-9BDF-E5DDD8696333}" srcId="{9337333D-749F-49A3-B7A1-F2DF6BA91549}" destId="{0BF6E919-68EA-4371-8948-E78C2876A181}" srcOrd="2" destOrd="0" parTransId="{FC8DC0DF-AF23-4222-B62B-3F69452CF52E}" sibTransId="{BCEBC71E-0D2D-4FD4-8EBB-2992BEEBA828}"/>
    <dgm:cxn modelId="{02835637-36B9-4B18-8405-C228B808E422}" type="presOf" srcId="{28C36630-8606-4C9D-9B61-1CFB9F076DE5}" destId="{5ED33EAA-9F96-4B8B-A70D-201B770D00B7}" srcOrd="0" destOrd="0" presId="urn:microsoft.com/office/officeart/2008/layout/VerticalCurvedList"/>
    <dgm:cxn modelId="{9C469645-852E-49D5-A51D-83B716B29600}" type="presOf" srcId="{3536963C-B6F7-45EB-B747-FFCF03DE10A0}" destId="{CF4C11FF-8575-4DC9-B646-7E7A5889238D}" srcOrd="0" destOrd="0" presId="urn:microsoft.com/office/officeart/2008/layout/VerticalCurvedList"/>
    <dgm:cxn modelId="{31C249F0-190D-44C3-A7FC-F881395B2EE0}" srcId="{9337333D-749F-49A3-B7A1-F2DF6BA91549}" destId="{E8F3124B-FDFD-42F1-95CD-B89B81228E0C}" srcOrd="1" destOrd="0" parTransId="{3B870FA6-99D8-4F57-91D7-01403CE7CBEF}" sibTransId="{15F3DE4B-86ED-4640-A3DB-AEDBA4F9585A}"/>
    <dgm:cxn modelId="{13C3E865-019C-4C2F-B8D6-B607E0DFFAD9}" srcId="{9337333D-749F-49A3-B7A1-F2DF6BA91549}" destId="{8F17EDA1-77D2-4C33-8C2A-0BEF2D8F9C0F}" srcOrd="0" destOrd="0" parTransId="{89E45569-E383-443B-9021-056731E9A327}" sibTransId="{3536963C-B6F7-45EB-B747-FFCF03DE10A0}"/>
    <dgm:cxn modelId="{95B6EEDA-82B0-4CE6-B356-B571C2EC3C55}" type="presOf" srcId="{0BF6E919-68EA-4371-8948-E78C2876A181}" destId="{F7C971CF-E61D-4156-88C7-DAAFAB7D4560}" srcOrd="0" destOrd="0" presId="urn:microsoft.com/office/officeart/2008/layout/VerticalCurvedList"/>
    <dgm:cxn modelId="{BEF85492-E214-4F26-9079-25E4FFBD4DC5}" type="presOf" srcId="{9337333D-749F-49A3-B7A1-F2DF6BA91549}" destId="{E7BBA6AC-0F01-4A09-9FC0-9F6C2B9D99D5}" srcOrd="0" destOrd="0" presId="urn:microsoft.com/office/officeart/2008/layout/VerticalCurvedList"/>
    <dgm:cxn modelId="{65B5771E-1344-4C3A-9D6B-2F9EA251E0F1}" type="presOf" srcId="{8F17EDA1-77D2-4C33-8C2A-0BEF2D8F9C0F}" destId="{6906EDFD-1221-42DB-948B-7BA97042466C}" srcOrd="0" destOrd="0" presId="urn:microsoft.com/office/officeart/2008/layout/VerticalCurvedList"/>
    <dgm:cxn modelId="{BD185B20-1325-4A41-8243-DF5360B2A518}" srcId="{9337333D-749F-49A3-B7A1-F2DF6BA91549}" destId="{8946D250-612A-46CE-A053-3AFB23631C27}" srcOrd="3" destOrd="0" parTransId="{F712A20D-E1FC-41E0-89BA-0FADF4949D2A}" sibTransId="{D694647A-D9C8-4726-AFFE-2409D2DE06F7}"/>
    <dgm:cxn modelId="{C6DE26C8-7814-4707-8975-47CE95100BF1}" type="presOf" srcId="{8946D250-612A-46CE-A053-3AFB23631C27}" destId="{6E37DB5E-69A4-4B14-8755-666A6D55BB86}" srcOrd="0" destOrd="0" presId="urn:microsoft.com/office/officeart/2008/layout/VerticalCurvedList"/>
    <dgm:cxn modelId="{C6475988-BB9C-4D30-B4B4-D91531DECED3}" srcId="{9337333D-749F-49A3-B7A1-F2DF6BA91549}" destId="{28C36630-8606-4C9D-9B61-1CFB9F076DE5}" srcOrd="4" destOrd="0" parTransId="{19F37EF6-9B8C-42F3-BF92-94A13775A67F}" sibTransId="{5C79A109-0206-4090-AA1A-5B76115BAD49}"/>
    <dgm:cxn modelId="{9ECEE170-0CA9-4516-99FE-4D22C194ABD6}" type="presOf" srcId="{E8F3124B-FDFD-42F1-95CD-B89B81228E0C}" destId="{4E63AB19-0EEE-49D6-B90B-366365EFD485}" srcOrd="0" destOrd="0" presId="urn:microsoft.com/office/officeart/2008/layout/VerticalCurvedList"/>
    <dgm:cxn modelId="{75964156-0D17-434A-9C4A-EE27E135FE9E}" type="presParOf" srcId="{E7BBA6AC-0F01-4A09-9FC0-9F6C2B9D99D5}" destId="{C9D2D63F-44AB-4997-85F0-02172CE91B39}" srcOrd="0" destOrd="0" presId="urn:microsoft.com/office/officeart/2008/layout/VerticalCurvedList"/>
    <dgm:cxn modelId="{416437CC-6190-41B7-B4C8-BC66AC8F737D}" type="presParOf" srcId="{C9D2D63F-44AB-4997-85F0-02172CE91B39}" destId="{E0FCD707-A59F-49AD-B372-22611E3B4AD2}" srcOrd="0" destOrd="0" presId="urn:microsoft.com/office/officeart/2008/layout/VerticalCurvedList"/>
    <dgm:cxn modelId="{E0279A0B-A009-4A34-A4BC-FC7F2FBADEBB}" type="presParOf" srcId="{E0FCD707-A59F-49AD-B372-22611E3B4AD2}" destId="{5268E4AE-11FE-46D6-AA9A-BBF2F1C865C1}" srcOrd="0" destOrd="0" presId="urn:microsoft.com/office/officeart/2008/layout/VerticalCurvedList"/>
    <dgm:cxn modelId="{F47A06B7-48F5-41C5-9470-232058ED6B97}" type="presParOf" srcId="{E0FCD707-A59F-49AD-B372-22611E3B4AD2}" destId="{CF4C11FF-8575-4DC9-B646-7E7A5889238D}" srcOrd="1" destOrd="0" presId="urn:microsoft.com/office/officeart/2008/layout/VerticalCurvedList"/>
    <dgm:cxn modelId="{C2E03DA5-16D3-4CC7-BFDA-87A29BFB4C84}" type="presParOf" srcId="{E0FCD707-A59F-49AD-B372-22611E3B4AD2}" destId="{E7FBF435-6069-4E17-80DA-2B5303266424}" srcOrd="2" destOrd="0" presId="urn:microsoft.com/office/officeart/2008/layout/VerticalCurvedList"/>
    <dgm:cxn modelId="{439BD5EA-7D26-4FBB-9C8D-A94ECCA2C2A1}" type="presParOf" srcId="{E0FCD707-A59F-49AD-B372-22611E3B4AD2}" destId="{1A7F35E1-6A97-46FB-982C-70CA70599231}" srcOrd="3" destOrd="0" presId="urn:microsoft.com/office/officeart/2008/layout/VerticalCurvedList"/>
    <dgm:cxn modelId="{F60BAFEF-206E-4CC5-95DC-6BAF8F3E266B}" type="presParOf" srcId="{C9D2D63F-44AB-4997-85F0-02172CE91B39}" destId="{6906EDFD-1221-42DB-948B-7BA97042466C}" srcOrd="1" destOrd="0" presId="urn:microsoft.com/office/officeart/2008/layout/VerticalCurvedList"/>
    <dgm:cxn modelId="{8B3428E6-E13B-4A18-88E2-1E64AC46D512}" type="presParOf" srcId="{C9D2D63F-44AB-4997-85F0-02172CE91B39}" destId="{4BAE56FA-2904-41C1-9E72-6CAC97D32DB0}" srcOrd="2" destOrd="0" presId="urn:microsoft.com/office/officeart/2008/layout/VerticalCurvedList"/>
    <dgm:cxn modelId="{BCDFA85F-13CD-463B-80AD-D19BDF190FBA}" type="presParOf" srcId="{4BAE56FA-2904-41C1-9E72-6CAC97D32DB0}" destId="{3A7469CA-7691-4572-BE5A-34FF080AA90C}" srcOrd="0" destOrd="0" presId="urn:microsoft.com/office/officeart/2008/layout/VerticalCurvedList"/>
    <dgm:cxn modelId="{25899B81-C4A6-4C97-A99F-18FC892E8880}" type="presParOf" srcId="{C9D2D63F-44AB-4997-85F0-02172CE91B39}" destId="{4E63AB19-0EEE-49D6-B90B-366365EFD485}" srcOrd="3" destOrd="0" presId="urn:microsoft.com/office/officeart/2008/layout/VerticalCurvedList"/>
    <dgm:cxn modelId="{AD51EC39-C0C7-44A3-A755-2C3346600CE3}" type="presParOf" srcId="{C9D2D63F-44AB-4997-85F0-02172CE91B39}" destId="{30E46B05-8A86-47BE-992E-9275B0FF0E6E}" srcOrd="4" destOrd="0" presId="urn:microsoft.com/office/officeart/2008/layout/VerticalCurvedList"/>
    <dgm:cxn modelId="{B0DC0362-1EB2-49CB-AA11-092A52F45FAF}" type="presParOf" srcId="{30E46B05-8A86-47BE-992E-9275B0FF0E6E}" destId="{D9327DB0-2AA8-49B3-B589-55EED1044054}" srcOrd="0" destOrd="0" presId="urn:microsoft.com/office/officeart/2008/layout/VerticalCurvedList"/>
    <dgm:cxn modelId="{2A325CA2-EECE-4285-95BF-130435892912}" type="presParOf" srcId="{C9D2D63F-44AB-4997-85F0-02172CE91B39}" destId="{F7C971CF-E61D-4156-88C7-DAAFAB7D4560}" srcOrd="5" destOrd="0" presId="urn:microsoft.com/office/officeart/2008/layout/VerticalCurvedList"/>
    <dgm:cxn modelId="{6FD33177-7909-499F-883D-F8252F8250F8}" type="presParOf" srcId="{C9D2D63F-44AB-4997-85F0-02172CE91B39}" destId="{6DA39727-E750-48F2-A200-0E6B293EEA74}" srcOrd="6" destOrd="0" presId="urn:microsoft.com/office/officeart/2008/layout/VerticalCurvedList"/>
    <dgm:cxn modelId="{A3735B58-EDBC-4029-A002-B943B03A9627}" type="presParOf" srcId="{6DA39727-E750-48F2-A200-0E6B293EEA74}" destId="{1ECA7DF8-E252-4D53-BA30-89B91FE96A8C}" srcOrd="0" destOrd="0" presId="urn:microsoft.com/office/officeart/2008/layout/VerticalCurvedList"/>
    <dgm:cxn modelId="{93B6183F-5040-4BCE-8CB6-54B413172E1E}" type="presParOf" srcId="{C9D2D63F-44AB-4997-85F0-02172CE91B39}" destId="{6E37DB5E-69A4-4B14-8755-666A6D55BB86}" srcOrd="7" destOrd="0" presId="urn:microsoft.com/office/officeart/2008/layout/VerticalCurvedList"/>
    <dgm:cxn modelId="{CEC3E7BF-7F3D-4BD1-A5FF-72ABB1B4D1B1}" type="presParOf" srcId="{C9D2D63F-44AB-4997-85F0-02172CE91B39}" destId="{4B924E04-7890-41D1-9226-42CC27DF72E5}" srcOrd="8" destOrd="0" presId="urn:microsoft.com/office/officeart/2008/layout/VerticalCurvedList"/>
    <dgm:cxn modelId="{C1AD3CDE-D112-4288-B53A-3F62CF47158A}" type="presParOf" srcId="{4B924E04-7890-41D1-9226-42CC27DF72E5}" destId="{25820BEA-9043-4274-995F-7ACF67DF096E}" srcOrd="0" destOrd="0" presId="urn:microsoft.com/office/officeart/2008/layout/VerticalCurvedList"/>
    <dgm:cxn modelId="{9316B863-217C-478A-8FB8-D6455FFB39C0}" type="presParOf" srcId="{C9D2D63F-44AB-4997-85F0-02172CE91B39}" destId="{5ED33EAA-9F96-4B8B-A70D-201B770D00B7}" srcOrd="9" destOrd="0" presId="urn:microsoft.com/office/officeart/2008/layout/VerticalCurvedList"/>
    <dgm:cxn modelId="{8FDE78EA-16B4-4AD7-9125-DE0AA848C41C}" type="presParOf" srcId="{C9D2D63F-44AB-4997-85F0-02172CE91B39}" destId="{83E8AB05-6026-4B08-B48D-F2BFB6E8C53E}" srcOrd="10" destOrd="0" presId="urn:microsoft.com/office/officeart/2008/layout/VerticalCurvedList"/>
    <dgm:cxn modelId="{B01CBC5E-7D6E-434B-BBFD-D51375FBDCCE}" type="presParOf" srcId="{83E8AB05-6026-4B08-B48D-F2BFB6E8C53E}" destId="{307C3016-BFDC-44F9-8ACC-EBAF67DB49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7333D-749F-49A3-B7A1-F2DF6BA91549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8F3124B-FDFD-42F1-95CD-B89B81228E0C}">
      <dgm:prSet custT="1"/>
      <dgm:spPr>
        <a:solidFill>
          <a:srgbClr val="1D6295"/>
        </a:solidFill>
      </dgm:spPr>
      <dgm:t>
        <a:bodyPr/>
        <a:lstStyle/>
        <a:p>
          <a:pPr rtl="0"/>
          <a:endParaRPr lang="ru-RU" sz="13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70FA6-99D8-4F57-91D7-01403CE7CBEF}" type="parTrans" cxnId="{31C249F0-190D-44C3-A7FC-F881395B2EE0}">
      <dgm:prSet/>
      <dgm:spPr/>
      <dgm:t>
        <a:bodyPr/>
        <a:lstStyle/>
        <a:p>
          <a:endParaRPr lang="ru-RU" sz="1400"/>
        </a:p>
      </dgm:t>
    </dgm:pt>
    <dgm:pt modelId="{15F3DE4B-86ED-4640-A3DB-AEDBA4F9585A}" type="sibTrans" cxnId="{31C249F0-190D-44C3-A7FC-F881395B2EE0}">
      <dgm:prSet/>
      <dgm:spPr/>
      <dgm:t>
        <a:bodyPr/>
        <a:lstStyle/>
        <a:p>
          <a:endParaRPr lang="ru-RU" sz="1400"/>
        </a:p>
      </dgm:t>
    </dgm:pt>
    <dgm:pt modelId="{ABD9B29A-A76D-46E1-93AD-003C70FD08D9}">
      <dgm:prSet/>
      <dgm:spPr/>
      <dgm:t>
        <a:bodyPr/>
        <a:lstStyle/>
        <a:p>
          <a:endParaRPr lang="ru-RU"/>
        </a:p>
      </dgm:t>
    </dgm:pt>
    <dgm:pt modelId="{4D13DBCC-B6A6-47DD-9E4E-F9F2559D90F7}" type="parTrans" cxnId="{540BA9FD-3DC9-4168-A57E-43B1EA0F3436}">
      <dgm:prSet/>
      <dgm:spPr/>
      <dgm:t>
        <a:bodyPr/>
        <a:lstStyle/>
        <a:p>
          <a:endParaRPr lang="ru-RU"/>
        </a:p>
      </dgm:t>
    </dgm:pt>
    <dgm:pt modelId="{541908B4-423B-4E83-9242-7F1273EACCBD}" type="sibTrans" cxnId="{540BA9FD-3DC9-4168-A57E-43B1EA0F3436}">
      <dgm:prSet/>
      <dgm:spPr/>
      <dgm:t>
        <a:bodyPr/>
        <a:lstStyle/>
        <a:p>
          <a:endParaRPr lang="ru-RU"/>
        </a:p>
      </dgm:t>
    </dgm:pt>
    <dgm:pt modelId="{0BB9B785-471A-4801-AC83-D8532C4C6647}">
      <dgm:prSet custT="1"/>
      <dgm:spPr>
        <a:solidFill>
          <a:schemeClr val="accent1"/>
        </a:solidFill>
      </dgm:spPr>
      <dgm:t>
        <a:bodyPr/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</a:t>
          </a: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Распоряжение  Департамента общего образования Томской области от 11.02.2022 №162-р 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«О  внесении изменений в распоряжение Департамента общего образования Томской области от 03.08.2020 № 577-р (в редакции распоряжения ДОО ТО от 22.12.2021 № 1053-р». </a:t>
          </a:r>
        </a:p>
      </dgm:t>
    </dgm:pt>
    <dgm:pt modelId="{CDBEF13E-694D-453D-93CA-59473AB4F4E6}" type="parTrans" cxnId="{5192188B-E4C7-47BA-887E-1EA23B759F3C}">
      <dgm:prSet/>
      <dgm:spPr/>
      <dgm:t>
        <a:bodyPr/>
        <a:lstStyle/>
        <a:p>
          <a:endParaRPr lang="ru-RU"/>
        </a:p>
      </dgm:t>
    </dgm:pt>
    <dgm:pt modelId="{C980120E-4E9E-4400-86A4-2549796AE1BC}" type="sibTrans" cxnId="{5192188B-E4C7-47BA-887E-1EA23B759F3C}">
      <dgm:prSet/>
      <dgm:spPr/>
      <dgm:t>
        <a:bodyPr/>
        <a:lstStyle/>
        <a:p>
          <a:endParaRPr lang="ru-RU"/>
        </a:p>
      </dgm:t>
    </dgm:pt>
    <dgm:pt modelId="{D81696DD-7673-4CC8-BE32-A2002DAD917E}">
      <dgm:prSet custT="1"/>
      <dgm:spPr/>
      <dgm:t>
        <a:bodyPr/>
        <a:lstStyle/>
        <a:p>
          <a:pPr rtl="0"/>
          <a:endParaRPr lang="ru-RU" sz="1400" dirty="0">
            <a:solidFill>
              <a:schemeClr val="tx1"/>
            </a:solidFill>
          </a:endParaRPr>
        </a:p>
      </dgm:t>
    </dgm:pt>
    <dgm:pt modelId="{6E352DDF-0D8A-435D-A995-F7D7116968AC}" type="sibTrans" cxnId="{0CEDA0C3-7743-4F81-9F1E-5102248B850B}">
      <dgm:prSet/>
      <dgm:spPr/>
      <dgm:t>
        <a:bodyPr/>
        <a:lstStyle/>
        <a:p>
          <a:endParaRPr lang="ru-RU" sz="1400"/>
        </a:p>
      </dgm:t>
    </dgm:pt>
    <dgm:pt modelId="{326DDBFE-D1F2-4042-8608-D7FB438266FC}" type="parTrans" cxnId="{0CEDA0C3-7743-4F81-9F1E-5102248B850B}">
      <dgm:prSet/>
      <dgm:spPr/>
      <dgm:t>
        <a:bodyPr/>
        <a:lstStyle/>
        <a:p>
          <a:endParaRPr lang="ru-RU" sz="1400"/>
        </a:p>
      </dgm:t>
    </dgm:pt>
    <dgm:pt modelId="{E7BBA6AC-0F01-4A09-9FC0-9F6C2B9D99D5}" type="pres">
      <dgm:prSet presAssocID="{9337333D-749F-49A3-B7A1-F2DF6BA915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D2D63F-44AB-4997-85F0-02172CE91B39}" type="pres">
      <dgm:prSet presAssocID="{9337333D-749F-49A3-B7A1-F2DF6BA91549}" presName="Name1" presStyleCnt="0"/>
      <dgm:spPr/>
    </dgm:pt>
    <dgm:pt modelId="{E0FCD707-A59F-49AD-B372-22611E3B4AD2}" type="pres">
      <dgm:prSet presAssocID="{9337333D-749F-49A3-B7A1-F2DF6BA91549}" presName="cycle" presStyleCnt="0"/>
      <dgm:spPr/>
    </dgm:pt>
    <dgm:pt modelId="{5268E4AE-11FE-46D6-AA9A-BBF2F1C865C1}" type="pres">
      <dgm:prSet presAssocID="{9337333D-749F-49A3-B7A1-F2DF6BA91549}" presName="srcNode" presStyleLbl="node1" presStyleIdx="0" presStyleCnt="4"/>
      <dgm:spPr/>
    </dgm:pt>
    <dgm:pt modelId="{CF4C11FF-8575-4DC9-B646-7E7A5889238D}" type="pres">
      <dgm:prSet presAssocID="{9337333D-749F-49A3-B7A1-F2DF6BA91549}" presName="conn" presStyleLbl="parChTrans1D2" presStyleIdx="0" presStyleCnt="1" custScaleX="99318" custScaleY="98038" custLinFactNeighborX="-387" custLinFactNeighborY="1082"/>
      <dgm:spPr/>
      <dgm:t>
        <a:bodyPr/>
        <a:lstStyle/>
        <a:p>
          <a:endParaRPr lang="ru-RU"/>
        </a:p>
      </dgm:t>
    </dgm:pt>
    <dgm:pt modelId="{E7FBF435-6069-4E17-80DA-2B5303266424}" type="pres">
      <dgm:prSet presAssocID="{9337333D-749F-49A3-B7A1-F2DF6BA91549}" presName="extraNode" presStyleLbl="node1" presStyleIdx="0" presStyleCnt="4"/>
      <dgm:spPr/>
    </dgm:pt>
    <dgm:pt modelId="{1A7F35E1-6A97-46FB-982C-70CA70599231}" type="pres">
      <dgm:prSet presAssocID="{9337333D-749F-49A3-B7A1-F2DF6BA91549}" presName="dstNode" presStyleLbl="node1" presStyleIdx="0" presStyleCnt="4"/>
      <dgm:spPr/>
    </dgm:pt>
    <dgm:pt modelId="{25A2A1AD-18A4-403F-B158-1598FA7020B1}" type="pres">
      <dgm:prSet presAssocID="{E8F3124B-FDFD-42F1-95CD-B89B81228E0C}" presName="text_1" presStyleLbl="node1" presStyleIdx="0" presStyleCnt="4" custScaleX="107050" custScaleY="121364" custLinFactNeighborX="-91" custLinFactNeighborY="-15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D2994-40C9-4D64-A551-E1079E5C4D3F}" type="pres">
      <dgm:prSet presAssocID="{E8F3124B-FDFD-42F1-95CD-B89B81228E0C}" presName="accent_1" presStyleCnt="0"/>
      <dgm:spPr/>
    </dgm:pt>
    <dgm:pt modelId="{D9327DB0-2AA8-49B3-B589-55EED1044054}" type="pres">
      <dgm:prSet presAssocID="{E8F3124B-FDFD-42F1-95CD-B89B81228E0C}" presName="accentRepeatNode" presStyleLbl="solidFgAcc1" presStyleIdx="0" presStyleCnt="4" custScaleX="45546" custScaleY="42932" custLinFactNeighborX="-13675" custLinFactNeighborY="-72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98F214-BBB0-4AEC-A6AF-F16A32234364}" type="pres">
      <dgm:prSet presAssocID="{D81696DD-7673-4CC8-BE32-A2002DAD917E}" presName="text_2" presStyleLbl="node1" presStyleIdx="1" presStyleCnt="4" custScaleX="108991" custScaleY="133978" custLinFactNeighborX="-521" custLinFactNeighborY="-10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8EBF5-5BE5-466F-8D65-34A494D2EBA5}" type="pres">
      <dgm:prSet presAssocID="{D81696DD-7673-4CC8-BE32-A2002DAD917E}" presName="accent_2" presStyleCnt="0"/>
      <dgm:spPr/>
    </dgm:pt>
    <dgm:pt modelId="{647462E1-E56D-4F34-ACD4-C382B91F3202}" type="pres">
      <dgm:prSet presAssocID="{D81696DD-7673-4CC8-BE32-A2002DAD917E}" presName="accentRepeatNode" presStyleLbl="solidFgAcc1" presStyleIdx="1" presStyleCnt="4" custScaleX="44742" custScaleY="47031" custLinFactNeighborX="-3583" custLinFactNeighborY="-7866"/>
      <dgm:spPr/>
    </dgm:pt>
    <dgm:pt modelId="{B8D70A13-EFBA-4AED-B7D9-37686F4D118C}" type="pres">
      <dgm:prSet presAssocID="{0BB9B785-471A-4801-AC83-D8532C4C6647}" presName="text_3" presStyleLbl="node1" presStyleIdx="2" presStyleCnt="4" custScaleX="108585" custScaleY="144270" custLinFactNeighborX="-691" custLinFactNeighborY="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9A3CF-B1F2-4E4E-A8BA-74F1BB9B322E}" type="pres">
      <dgm:prSet presAssocID="{0BB9B785-471A-4801-AC83-D8532C4C6647}" presName="accent_3" presStyleCnt="0"/>
      <dgm:spPr/>
    </dgm:pt>
    <dgm:pt modelId="{F8AA006F-B097-4831-8F3C-096241CBEFD4}" type="pres">
      <dgm:prSet presAssocID="{0BB9B785-471A-4801-AC83-D8532C4C6647}" presName="accentRepeatNode" presStyleLbl="solidFgAcc1" presStyleIdx="2" presStyleCnt="4" custScaleX="60847" custScaleY="57554" custLinFactX="300000" custLinFactY="39514" custLinFactNeighborX="357922" custLinFactNeighborY="100000"/>
      <dgm:spPr>
        <a:solidFill>
          <a:schemeClr val="bg1"/>
        </a:solidFill>
      </dgm:spPr>
    </dgm:pt>
    <dgm:pt modelId="{890B22B8-D158-4A1C-B36F-153772B968DE}" type="pres">
      <dgm:prSet presAssocID="{ABD9B29A-A76D-46E1-93AD-003C70FD08D9}" presName="text_4" presStyleLbl="node1" presStyleIdx="3" presStyleCnt="4" custScaleX="106030" custScaleY="138048" custLinFactNeighborX="2245" custLinFactNeighborY="2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7443F-2FFA-4922-8809-FD0DD7FC0E4B}" type="pres">
      <dgm:prSet presAssocID="{ABD9B29A-A76D-46E1-93AD-003C70FD08D9}" presName="accent_4" presStyleCnt="0"/>
      <dgm:spPr/>
    </dgm:pt>
    <dgm:pt modelId="{2FDAD277-649C-4466-919D-29AAA174AF48}" type="pres">
      <dgm:prSet presAssocID="{ABD9B29A-A76D-46E1-93AD-003C70FD08D9}" presName="accentRepeatNode" presStyleLbl="solidFgAcc1" presStyleIdx="3" presStyleCnt="4" custScaleX="46763" custScaleY="47713" custLinFactNeighborX="-634" custLinFactNeighborY="20420"/>
      <dgm:spPr/>
    </dgm:pt>
  </dgm:ptLst>
  <dgm:cxnLst>
    <dgm:cxn modelId="{BEF85492-E214-4F26-9079-25E4FFBD4DC5}" type="presOf" srcId="{9337333D-749F-49A3-B7A1-F2DF6BA91549}" destId="{E7BBA6AC-0F01-4A09-9FC0-9F6C2B9D99D5}" srcOrd="0" destOrd="0" presId="urn:microsoft.com/office/officeart/2008/layout/VerticalCurvedList"/>
    <dgm:cxn modelId="{CD26F092-D9DF-4A20-9F26-EE3F07F0ECA0}" type="presOf" srcId="{D81696DD-7673-4CC8-BE32-A2002DAD917E}" destId="{0498F214-BBB0-4AEC-A6AF-F16A32234364}" srcOrd="0" destOrd="0" presId="urn:microsoft.com/office/officeart/2008/layout/VerticalCurvedList"/>
    <dgm:cxn modelId="{DD39593F-42CB-4136-B0CF-A7D9E5F8CFE7}" type="presOf" srcId="{ABD9B29A-A76D-46E1-93AD-003C70FD08D9}" destId="{890B22B8-D158-4A1C-B36F-153772B968DE}" srcOrd="0" destOrd="0" presId="urn:microsoft.com/office/officeart/2008/layout/VerticalCurvedList"/>
    <dgm:cxn modelId="{540BA9FD-3DC9-4168-A57E-43B1EA0F3436}" srcId="{9337333D-749F-49A3-B7A1-F2DF6BA91549}" destId="{ABD9B29A-A76D-46E1-93AD-003C70FD08D9}" srcOrd="3" destOrd="0" parTransId="{4D13DBCC-B6A6-47DD-9E4E-F9F2559D90F7}" sibTransId="{541908B4-423B-4E83-9242-7F1273EACCBD}"/>
    <dgm:cxn modelId="{DBD6B68E-EDF9-4910-B43A-92A3DBB06549}" type="presOf" srcId="{E8F3124B-FDFD-42F1-95CD-B89B81228E0C}" destId="{25A2A1AD-18A4-403F-B158-1598FA7020B1}" srcOrd="0" destOrd="0" presId="urn:microsoft.com/office/officeart/2008/layout/VerticalCurvedList"/>
    <dgm:cxn modelId="{5192188B-E4C7-47BA-887E-1EA23B759F3C}" srcId="{9337333D-749F-49A3-B7A1-F2DF6BA91549}" destId="{0BB9B785-471A-4801-AC83-D8532C4C6647}" srcOrd="2" destOrd="0" parTransId="{CDBEF13E-694D-453D-93CA-59473AB4F4E6}" sibTransId="{C980120E-4E9E-4400-86A4-2549796AE1BC}"/>
    <dgm:cxn modelId="{31C249F0-190D-44C3-A7FC-F881395B2EE0}" srcId="{9337333D-749F-49A3-B7A1-F2DF6BA91549}" destId="{E8F3124B-FDFD-42F1-95CD-B89B81228E0C}" srcOrd="0" destOrd="0" parTransId="{3B870FA6-99D8-4F57-91D7-01403CE7CBEF}" sibTransId="{15F3DE4B-86ED-4640-A3DB-AEDBA4F9585A}"/>
    <dgm:cxn modelId="{0CEDA0C3-7743-4F81-9F1E-5102248B850B}" srcId="{9337333D-749F-49A3-B7A1-F2DF6BA91549}" destId="{D81696DD-7673-4CC8-BE32-A2002DAD917E}" srcOrd="1" destOrd="0" parTransId="{326DDBFE-D1F2-4042-8608-D7FB438266FC}" sibTransId="{6E352DDF-0D8A-435D-A995-F7D7116968AC}"/>
    <dgm:cxn modelId="{6792D51B-BB63-4CEE-8C18-5C0DF24A6954}" type="presOf" srcId="{0BB9B785-471A-4801-AC83-D8532C4C6647}" destId="{B8D70A13-EFBA-4AED-B7D9-37686F4D118C}" srcOrd="0" destOrd="0" presId="urn:microsoft.com/office/officeart/2008/layout/VerticalCurvedList"/>
    <dgm:cxn modelId="{5706AFDC-2ED9-449E-90E9-B2D65F251E15}" type="presOf" srcId="{15F3DE4B-86ED-4640-A3DB-AEDBA4F9585A}" destId="{CF4C11FF-8575-4DC9-B646-7E7A5889238D}" srcOrd="0" destOrd="0" presId="urn:microsoft.com/office/officeart/2008/layout/VerticalCurvedList"/>
    <dgm:cxn modelId="{75964156-0D17-434A-9C4A-EE27E135FE9E}" type="presParOf" srcId="{E7BBA6AC-0F01-4A09-9FC0-9F6C2B9D99D5}" destId="{C9D2D63F-44AB-4997-85F0-02172CE91B39}" srcOrd="0" destOrd="0" presId="urn:microsoft.com/office/officeart/2008/layout/VerticalCurvedList"/>
    <dgm:cxn modelId="{416437CC-6190-41B7-B4C8-BC66AC8F737D}" type="presParOf" srcId="{C9D2D63F-44AB-4997-85F0-02172CE91B39}" destId="{E0FCD707-A59F-49AD-B372-22611E3B4AD2}" srcOrd="0" destOrd="0" presId="urn:microsoft.com/office/officeart/2008/layout/VerticalCurvedList"/>
    <dgm:cxn modelId="{E0279A0B-A009-4A34-A4BC-FC7F2FBADEBB}" type="presParOf" srcId="{E0FCD707-A59F-49AD-B372-22611E3B4AD2}" destId="{5268E4AE-11FE-46D6-AA9A-BBF2F1C865C1}" srcOrd="0" destOrd="0" presId="urn:microsoft.com/office/officeart/2008/layout/VerticalCurvedList"/>
    <dgm:cxn modelId="{F47A06B7-48F5-41C5-9470-232058ED6B97}" type="presParOf" srcId="{E0FCD707-A59F-49AD-B372-22611E3B4AD2}" destId="{CF4C11FF-8575-4DC9-B646-7E7A5889238D}" srcOrd="1" destOrd="0" presId="urn:microsoft.com/office/officeart/2008/layout/VerticalCurvedList"/>
    <dgm:cxn modelId="{C2E03DA5-16D3-4CC7-BFDA-87A29BFB4C84}" type="presParOf" srcId="{E0FCD707-A59F-49AD-B372-22611E3B4AD2}" destId="{E7FBF435-6069-4E17-80DA-2B5303266424}" srcOrd="2" destOrd="0" presId="urn:microsoft.com/office/officeart/2008/layout/VerticalCurvedList"/>
    <dgm:cxn modelId="{439BD5EA-7D26-4FBB-9C8D-A94ECCA2C2A1}" type="presParOf" srcId="{E0FCD707-A59F-49AD-B372-22611E3B4AD2}" destId="{1A7F35E1-6A97-46FB-982C-70CA70599231}" srcOrd="3" destOrd="0" presId="urn:microsoft.com/office/officeart/2008/layout/VerticalCurvedList"/>
    <dgm:cxn modelId="{4785BB72-E1B7-46AE-A03D-B3F67AC1AC0E}" type="presParOf" srcId="{C9D2D63F-44AB-4997-85F0-02172CE91B39}" destId="{25A2A1AD-18A4-403F-B158-1598FA7020B1}" srcOrd="1" destOrd="0" presId="urn:microsoft.com/office/officeart/2008/layout/VerticalCurvedList"/>
    <dgm:cxn modelId="{0763BEA7-9144-4B15-9C31-765FA5B6779D}" type="presParOf" srcId="{C9D2D63F-44AB-4997-85F0-02172CE91B39}" destId="{4DDD2994-40C9-4D64-A551-E1079E5C4D3F}" srcOrd="2" destOrd="0" presId="urn:microsoft.com/office/officeart/2008/layout/VerticalCurvedList"/>
    <dgm:cxn modelId="{7DC64A4B-7A47-4310-96B0-EB98F7A0AD61}" type="presParOf" srcId="{4DDD2994-40C9-4D64-A551-E1079E5C4D3F}" destId="{D9327DB0-2AA8-49B3-B589-55EED1044054}" srcOrd="0" destOrd="0" presId="urn:microsoft.com/office/officeart/2008/layout/VerticalCurvedList"/>
    <dgm:cxn modelId="{8E8D334D-1484-468A-95CD-0250A925A5F1}" type="presParOf" srcId="{C9D2D63F-44AB-4997-85F0-02172CE91B39}" destId="{0498F214-BBB0-4AEC-A6AF-F16A32234364}" srcOrd="3" destOrd="0" presId="urn:microsoft.com/office/officeart/2008/layout/VerticalCurvedList"/>
    <dgm:cxn modelId="{34638CC3-449D-4A3A-A9FB-8452293282C2}" type="presParOf" srcId="{C9D2D63F-44AB-4997-85F0-02172CE91B39}" destId="{4EA8EBF5-5BE5-466F-8D65-34A494D2EBA5}" srcOrd="4" destOrd="0" presId="urn:microsoft.com/office/officeart/2008/layout/VerticalCurvedList"/>
    <dgm:cxn modelId="{2663125C-CE2A-4778-9273-7B18BCEBB4F1}" type="presParOf" srcId="{4EA8EBF5-5BE5-466F-8D65-34A494D2EBA5}" destId="{647462E1-E56D-4F34-ACD4-C382B91F3202}" srcOrd="0" destOrd="0" presId="urn:microsoft.com/office/officeart/2008/layout/VerticalCurvedList"/>
    <dgm:cxn modelId="{7259BEA3-9523-4D52-BFF4-1058F70D6B99}" type="presParOf" srcId="{C9D2D63F-44AB-4997-85F0-02172CE91B39}" destId="{B8D70A13-EFBA-4AED-B7D9-37686F4D118C}" srcOrd="5" destOrd="0" presId="urn:microsoft.com/office/officeart/2008/layout/VerticalCurvedList"/>
    <dgm:cxn modelId="{022D93F8-DA46-44E9-9F16-E216D4A665B9}" type="presParOf" srcId="{C9D2D63F-44AB-4997-85F0-02172CE91B39}" destId="{E369A3CF-B1F2-4E4E-A8BA-74F1BB9B322E}" srcOrd="6" destOrd="0" presId="urn:microsoft.com/office/officeart/2008/layout/VerticalCurvedList"/>
    <dgm:cxn modelId="{F3D7A59A-8671-4D55-89FA-E3B2A0BC3DD5}" type="presParOf" srcId="{E369A3CF-B1F2-4E4E-A8BA-74F1BB9B322E}" destId="{F8AA006F-B097-4831-8F3C-096241CBEFD4}" srcOrd="0" destOrd="0" presId="urn:microsoft.com/office/officeart/2008/layout/VerticalCurvedList"/>
    <dgm:cxn modelId="{06DF4856-7BB3-45A1-BD34-172DF54D6F0E}" type="presParOf" srcId="{C9D2D63F-44AB-4997-85F0-02172CE91B39}" destId="{890B22B8-D158-4A1C-B36F-153772B968DE}" srcOrd="7" destOrd="0" presId="urn:microsoft.com/office/officeart/2008/layout/VerticalCurvedList"/>
    <dgm:cxn modelId="{ED33E14D-CCC5-4EB2-A81C-E6E74E2674F4}" type="presParOf" srcId="{C9D2D63F-44AB-4997-85F0-02172CE91B39}" destId="{94E7443F-2FFA-4922-8809-FD0DD7FC0E4B}" srcOrd="8" destOrd="0" presId="urn:microsoft.com/office/officeart/2008/layout/VerticalCurvedList"/>
    <dgm:cxn modelId="{F9516646-6B2A-4395-9847-6910CFBF7E67}" type="presParOf" srcId="{94E7443F-2FFA-4922-8809-FD0DD7FC0E4B}" destId="{2FDAD277-649C-4466-919D-29AAA174AF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46B1E-EC95-4F3E-82D7-C6CF76F9EE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08FD3D4-579C-4B88-8FDD-EFE6CDFD408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onstantia" panose="02030602050306030303" pitchFamily="18" charset="0"/>
            </a:rPr>
            <a:t>Выявление профессиональных дефицитов и разработка адресных программ приобретения профессиональных компетенций руководителей общеобразовательных организаций.</a:t>
          </a:r>
        </a:p>
        <a:p>
          <a:r>
            <a:rPr lang="ru-RU" dirty="0">
              <a:solidFill>
                <a:schemeClr val="tx1"/>
              </a:solidFill>
              <a:latin typeface="Constantia" panose="02030602050306030303" pitchFamily="18" charset="0"/>
            </a:rPr>
            <a:t> Совершенствование муниципальных механизмов принятия управленческих решений. Тиражирование опыта наиболее эффективных методов управления.</a:t>
          </a:r>
        </a:p>
      </dgm:t>
    </dgm:pt>
    <dgm:pt modelId="{1446DE3C-DBB0-46CD-872D-150CC4EE0B98}" type="parTrans" cxnId="{9673EC87-8043-4E95-83E5-AA4C875BFE90}">
      <dgm:prSet/>
      <dgm:spPr/>
      <dgm:t>
        <a:bodyPr/>
        <a:lstStyle/>
        <a:p>
          <a:endParaRPr lang="ru-RU"/>
        </a:p>
      </dgm:t>
    </dgm:pt>
    <dgm:pt modelId="{139E2643-13B8-464B-80F5-C5314953B318}" type="sibTrans" cxnId="{9673EC87-8043-4E95-83E5-AA4C875BFE90}">
      <dgm:prSet/>
      <dgm:spPr/>
      <dgm:t>
        <a:bodyPr/>
        <a:lstStyle/>
        <a:p>
          <a:endParaRPr lang="ru-RU"/>
        </a:p>
      </dgm:t>
    </dgm:pt>
    <dgm:pt modelId="{D839DF45-06C0-41DB-A168-A9517189BE64}" type="pres">
      <dgm:prSet presAssocID="{F6746B1E-EC95-4F3E-82D7-C6CF76F9EE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D120D6-6BA9-4C01-8150-EFD1E6B0B174}" type="pres">
      <dgm:prSet presAssocID="{F6746B1E-EC95-4F3E-82D7-C6CF76F9EE0A}" presName="Name1" presStyleCnt="0"/>
      <dgm:spPr/>
    </dgm:pt>
    <dgm:pt modelId="{66F462E0-1FEF-48B1-90DB-24AC5D206794}" type="pres">
      <dgm:prSet presAssocID="{F6746B1E-EC95-4F3E-82D7-C6CF76F9EE0A}" presName="cycle" presStyleCnt="0"/>
      <dgm:spPr/>
    </dgm:pt>
    <dgm:pt modelId="{FCC42E4A-39D2-47DD-9B66-A0B46852726B}" type="pres">
      <dgm:prSet presAssocID="{F6746B1E-EC95-4F3E-82D7-C6CF76F9EE0A}" presName="srcNode" presStyleLbl="node1" presStyleIdx="0" presStyleCnt="1"/>
      <dgm:spPr/>
    </dgm:pt>
    <dgm:pt modelId="{0B736BB9-0729-441D-8C9D-6A1A54297AB2}" type="pres">
      <dgm:prSet presAssocID="{F6746B1E-EC95-4F3E-82D7-C6CF76F9EE0A}" presName="conn" presStyleLbl="parChTrans1D2" presStyleIdx="0" presStyleCnt="1"/>
      <dgm:spPr/>
      <dgm:t>
        <a:bodyPr/>
        <a:lstStyle/>
        <a:p>
          <a:endParaRPr lang="ru-RU"/>
        </a:p>
      </dgm:t>
    </dgm:pt>
    <dgm:pt modelId="{4E223A6A-FF81-4763-918D-C94D20A7BCE8}" type="pres">
      <dgm:prSet presAssocID="{F6746B1E-EC95-4F3E-82D7-C6CF76F9EE0A}" presName="extraNode" presStyleLbl="node1" presStyleIdx="0" presStyleCnt="1"/>
      <dgm:spPr/>
    </dgm:pt>
    <dgm:pt modelId="{28174344-5598-4E63-B327-9201E23FE41E}" type="pres">
      <dgm:prSet presAssocID="{F6746B1E-EC95-4F3E-82D7-C6CF76F9EE0A}" presName="dstNode" presStyleLbl="node1" presStyleIdx="0" presStyleCnt="1"/>
      <dgm:spPr/>
    </dgm:pt>
    <dgm:pt modelId="{823DA63F-31EB-4BF3-8337-07DC222B0F86}" type="pres">
      <dgm:prSet presAssocID="{D08FD3D4-579C-4B88-8FDD-EFE6CDFD4086}" presName="text_1" presStyleLbl="node1" presStyleIdx="0" presStyleCnt="1" custScaleX="106602" custScaleY="115242" custLinFactNeighborX="605" custLinFactNeighborY="-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DDB2-B000-49CB-8F29-ACEF804CCFDF}" type="pres">
      <dgm:prSet presAssocID="{D08FD3D4-579C-4B88-8FDD-EFE6CDFD4086}" presName="accent_1" presStyleCnt="0"/>
      <dgm:spPr/>
    </dgm:pt>
    <dgm:pt modelId="{6D23AC0C-588D-4FA8-A146-0CFCAB874CC0}" type="pres">
      <dgm:prSet presAssocID="{D08FD3D4-579C-4B88-8FDD-EFE6CDFD4086}" presName="accentRepeatNode" presStyleLbl="solidFgAcc1" presStyleIdx="0" presStyleCnt="1" custLinFactNeighborX="-3666" custLinFactNeighborY="-2138"/>
      <dgm:spPr/>
    </dgm:pt>
  </dgm:ptLst>
  <dgm:cxnLst>
    <dgm:cxn modelId="{9673EC87-8043-4E95-83E5-AA4C875BFE90}" srcId="{F6746B1E-EC95-4F3E-82D7-C6CF76F9EE0A}" destId="{D08FD3D4-579C-4B88-8FDD-EFE6CDFD4086}" srcOrd="0" destOrd="0" parTransId="{1446DE3C-DBB0-46CD-872D-150CC4EE0B98}" sibTransId="{139E2643-13B8-464B-80F5-C5314953B318}"/>
    <dgm:cxn modelId="{F411CD74-65A1-493E-BB57-B5D01BEE51C5}" type="presOf" srcId="{D08FD3D4-579C-4B88-8FDD-EFE6CDFD4086}" destId="{823DA63F-31EB-4BF3-8337-07DC222B0F86}" srcOrd="0" destOrd="0" presId="urn:microsoft.com/office/officeart/2008/layout/VerticalCurvedList"/>
    <dgm:cxn modelId="{B0D8FE38-A98E-40D1-BDDD-269FD5393FCC}" type="presOf" srcId="{F6746B1E-EC95-4F3E-82D7-C6CF76F9EE0A}" destId="{D839DF45-06C0-41DB-A168-A9517189BE64}" srcOrd="0" destOrd="0" presId="urn:microsoft.com/office/officeart/2008/layout/VerticalCurvedList"/>
    <dgm:cxn modelId="{5D6BD1F9-C471-4CC4-BAF5-8A3732DB8405}" type="presOf" srcId="{139E2643-13B8-464B-80F5-C5314953B318}" destId="{0B736BB9-0729-441D-8C9D-6A1A54297AB2}" srcOrd="0" destOrd="0" presId="urn:microsoft.com/office/officeart/2008/layout/VerticalCurvedList"/>
    <dgm:cxn modelId="{810EEF7D-C30D-48F6-AA4F-9BCAC47260FD}" type="presParOf" srcId="{D839DF45-06C0-41DB-A168-A9517189BE64}" destId="{43D120D6-6BA9-4C01-8150-EFD1E6B0B174}" srcOrd="0" destOrd="0" presId="urn:microsoft.com/office/officeart/2008/layout/VerticalCurvedList"/>
    <dgm:cxn modelId="{16F15AD9-E6C3-4A00-90C4-00BCAB40ABDF}" type="presParOf" srcId="{43D120D6-6BA9-4C01-8150-EFD1E6B0B174}" destId="{66F462E0-1FEF-48B1-90DB-24AC5D206794}" srcOrd="0" destOrd="0" presId="urn:microsoft.com/office/officeart/2008/layout/VerticalCurvedList"/>
    <dgm:cxn modelId="{8377DF67-2D55-41C6-89D3-A0C8D8EC1512}" type="presParOf" srcId="{66F462E0-1FEF-48B1-90DB-24AC5D206794}" destId="{FCC42E4A-39D2-47DD-9B66-A0B46852726B}" srcOrd="0" destOrd="0" presId="urn:microsoft.com/office/officeart/2008/layout/VerticalCurvedList"/>
    <dgm:cxn modelId="{55DFD6B0-D005-4360-BFA9-8F47F0903271}" type="presParOf" srcId="{66F462E0-1FEF-48B1-90DB-24AC5D206794}" destId="{0B736BB9-0729-441D-8C9D-6A1A54297AB2}" srcOrd="1" destOrd="0" presId="urn:microsoft.com/office/officeart/2008/layout/VerticalCurvedList"/>
    <dgm:cxn modelId="{E1E3FDC4-5A5A-4590-A528-CD099607F094}" type="presParOf" srcId="{66F462E0-1FEF-48B1-90DB-24AC5D206794}" destId="{4E223A6A-FF81-4763-918D-C94D20A7BCE8}" srcOrd="2" destOrd="0" presId="urn:microsoft.com/office/officeart/2008/layout/VerticalCurvedList"/>
    <dgm:cxn modelId="{F3F29C95-9018-440E-B1F6-51209868D675}" type="presParOf" srcId="{66F462E0-1FEF-48B1-90DB-24AC5D206794}" destId="{28174344-5598-4E63-B327-9201E23FE41E}" srcOrd="3" destOrd="0" presId="urn:microsoft.com/office/officeart/2008/layout/VerticalCurvedList"/>
    <dgm:cxn modelId="{B750A51C-252B-4B87-B050-5F637C7F0E11}" type="presParOf" srcId="{43D120D6-6BA9-4C01-8150-EFD1E6B0B174}" destId="{823DA63F-31EB-4BF3-8337-07DC222B0F86}" srcOrd="1" destOrd="0" presId="urn:microsoft.com/office/officeart/2008/layout/VerticalCurvedList"/>
    <dgm:cxn modelId="{D596E4B9-7BC5-4A21-9929-6221D9DC4192}" type="presParOf" srcId="{43D120D6-6BA9-4C01-8150-EFD1E6B0B174}" destId="{2AC7DDB2-B000-49CB-8F29-ACEF804CCFDF}" srcOrd="2" destOrd="0" presId="urn:microsoft.com/office/officeart/2008/layout/VerticalCurvedList"/>
    <dgm:cxn modelId="{2B1B4AE2-74DC-4E54-B69E-07183077856B}" type="presParOf" srcId="{2AC7DDB2-B000-49CB-8F29-ACEF804CCFDF}" destId="{6D23AC0C-588D-4FA8-A146-0CFCAB874C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46B1E-EC95-4F3E-82D7-C6CF76F9EE0A}" type="doc">
      <dgm:prSet loTypeId="urn:microsoft.com/office/officeart/2005/8/layout/pyramid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171E5A5-2F2E-4D43-8408-7BA9EB5A72A8}">
      <dgm:prSet custT="1"/>
      <dgm:spPr/>
      <dgm:t>
        <a:bodyPr/>
        <a:lstStyle/>
        <a:p>
          <a:endParaRPr lang="ru-RU" sz="1800" dirty="0">
            <a:latin typeface="Constantia" panose="02030602050306030303" pitchFamily="18" charset="0"/>
          </a:endParaRPr>
        </a:p>
        <a:p>
          <a:r>
            <a:rPr lang="ru-RU" sz="1800" dirty="0">
              <a:latin typeface="Constantia" panose="02030602050306030303" pitchFamily="18" charset="0"/>
            </a:rPr>
            <a:t>выявление профессиональных дефицитов руководителей ОО и организация адресной методической помощи</a:t>
          </a:r>
        </a:p>
        <a:p>
          <a:endParaRPr lang="ru-RU" sz="1800" strike="sngStrike" dirty="0"/>
        </a:p>
      </dgm:t>
    </dgm:pt>
    <dgm:pt modelId="{D37C5292-527C-4F0E-B647-454062FBA91E}" type="parTrans" cxnId="{4D4000FB-5B1F-494F-8EDC-A969280F621F}">
      <dgm:prSet/>
      <dgm:spPr/>
      <dgm:t>
        <a:bodyPr/>
        <a:lstStyle/>
        <a:p>
          <a:endParaRPr lang="ru-RU"/>
        </a:p>
      </dgm:t>
    </dgm:pt>
    <dgm:pt modelId="{47971CCC-419D-469D-AF07-69BB4EA6D52A}" type="sibTrans" cxnId="{4D4000FB-5B1F-494F-8EDC-A969280F621F}">
      <dgm:prSet/>
      <dgm:spPr/>
      <dgm:t>
        <a:bodyPr/>
        <a:lstStyle/>
        <a:p>
          <a:endParaRPr lang="ru-RU"/>
        </a:p>
      </dgm:t>
    </dgm:pt>
    <dgm:pt modelId="{6661FA01-0B70-456D-84EF-2536A55F08E3}">
      <dgm:prSet custT="1"/>
      <dgm:spPr/>
      <dgm:t>
        <a:bodyPr/>
        <a:lstStyle/>
        <a:p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совершенствование механизмов принятия управленческих решений</a:t>
          </a:r>
        </a:p>
      </dgm:t>
    </dgm:pt>
    <dgm:pt modelId="{ABDAE41A-87B5-4A85-9CE5-10FF96494993}" type="parTrans" cxnId="{C3FDAE3F-9FEE-4A96-A7DE-7C7ED1AB8599}">
      <dgm:prSet/>
      <dgm:spPr/>
      <dgm:t>
        <a:bodyPr/>
        <a:lstStyle/>
        <a:p>
          <a:endParaRPr lang="ru-RU"/>
        </a:p>
      </dgm:t>
    </dgm:pt>
    <dgm:pt modelId="{9392ADAE-8F1F-4D3F-803D-B0B53C365E6F}" type="sibTrans" cxnId="{C3FDAE3F-9FEE-4A96-A7DE-7C7ED1AB8599}">
      <dgm:prSet/>
      <dgm:spPr/>
      <dgm:t>
        <a:bodyPr/>
        <a:lstStyle/>
        <a:p>
          <a:endParaRPr lang="ru-RU"/>
        </a:p>
      </dgm:t>
    </dgm:pt>
    <dgm:pt modelId="{AA03FE51-0F3A-4313-9577-CDE012808B8D}">
      <dgm:prSet custT="1"/>
      <dgm:spPr/>
      <dgm:t>
        <a:bodyPr/>
        <a:lstStyle/>
        <a:p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повышение качества профессиональной подготовки руководителей общеобразовательных организаций</a:t>
          </a:r>
        </a:p>
      </dgm:t>
    </dgm:pt>
    <dgm:pt modelId="{2E34A083-4F55-4E13-905F-AE8F9CCD20E0}" type="parTrans" cxnId="{6F20B657-3C3B-4606-A4A1-EF9AC3CE194B}">
      <dgm:prSet/>
      <dgm:spPr/>
      <dgm:t>
        <a:bodyPr/>
        <a:lstStyle/>
        <a:p>
          <a:endParaRPr lang="ru-RU"/>
        </a:p>
      </dgm:t>
    </dgm:pt>
    <dgm:pt modelId="{6825C445-5795-4F8D-8321-F72840D0DE41}" type="sibTrans" cxnId="{6F20B657-3C3B-4606-A4A1-EF9AC3CE194B}">
      <dgm:prSet/>
      <dgm:spPr/>
      <dgm:t>
        <a:bodyPr/>
        <a:lstStyle/>
        <a:p>
          <a:endParaRPr lang="ru-RU"/>
        </a:p>
      </dgm:t>
    </dgm:pt>
    <dgm:pt modelId="{F8C2C278-0D1A-43D7-A2F0-B50D23CA4473}">
      <dgm:prSet custT="1"/>
      <dgm:spPr/>
      <dgm:t>
        <a:bodyPr/>
        <a:lstStyle/>
        <a:p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проектирование мероприятий по обеспечению образовательной организации квалифицированными руководящими кадрами и определение школ-наставников</a:t>
          </a:r>
        </a:p>
      </dgm:t>
    </dgm:pt>
    <dgm:pt modelId="{0A579485-DB0D-4025-A385-6EB3D05F01AF}" type="parTrans" cxnId="{60BD1CFB-A2C8-46F9-A650-A03C19B6D461}">
      <dgm:prSet/>
      <dgm:spPr/>
      <dgm:t>
        <a:bodyPr/>
        <a:lstStyle/>
        <a:p>
          <a:endParaRPr lang="ru-RU"/>
        </a:p>
      </dgm:t>
    </dgm:pt>
    <dgm:pt modelId="{4628252E-5A77-43F6-8C4A-9F361A4E071C}" type="sibTrans" cxnId="{60BD1CFB-A2C8-46F9-A650-A03C19B6D461}">
      <dgm:prSet/>
      <dgm:spPr/>
      <dgm:t>
        <a:bodyPr/>
        <a:lstStyle/>
        <a:p>
          <a:endParaRPr lang="ru-RU"/>
        </a:p>
      </dgm:t>
    </dgm:pt>
    <dgm:pt modelId="{ABD13226-2FA1-423F-B837-57283ACDD65B}">
      <dgm:prSet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оказание методической помощи и сопровождение руководителей общеобразовательных организаций </a:t>
          </a:r>
        </a:p>
      </dgm:t>
    </dgm:pt>
    <dgm:pt modelId="{8511D6BB-5E77-44A7-B9E2-902541CB29C0}" type="parTrans" cxnId="{04FFF786-12DA-45CD-9A4B-8ED2950FD531}">
      <dgm:prSet/>
      <dgm:spPr/>
      <dgm:t>
        <a:bodyPr/>
        <a:lstStyle/>
        <a:p>
          <a:endParaRPr lang="ru-RU"/>
        </a:p>
      </dgm:t>
    </dgm:pt>
    <dgm:pt modelId="{30D71D2A-C726-4E23-BAFC-D82B801EFFA9}" type="sibTrans" cxnId="{04FFF786-12DA-45CD-9A4B-8ED2950FD531}">
      <dgm:prSet/>
      <dgm:spPr/>
      <dgm:t>
        <a:bodyPr/>
        <a:lstStyle/>
        <a:p>
          <a:endParaRPr lang="ru-RU"/>
        </a:p>
      </dgm:t>
    </dgm:pt>
    <dgm:pt modelId="{6D57E1C5-3511-427A-8CA1-4AE228203221}" type="pres">
      <dgm:prSet presAssocID="{F6746B1E-EC95-4F3E-82D7-C6CF76F9EE0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038F1DB-1177-4628-86F7-3E9C443D0950}" type="pres">
      <dgm:prSet presAssocID="{F6746B1E-EC95-4F3E-82D7-C6CF76F9EE0A}" presName="pyramid" presStyleLbl="node1" presStyleIdx="0" presStyleCnt="1"/>
      <dgm:spPr/>
    </dgm:pt>
    <dgm:pt modelId="{4418EE2F-414F-4799-965B-2EDB18DA9321}" type="pres">
      <dgm:prSet presAssocID="{F6746B1E-EC95-4F3E-82D7-C6CF76F9EE0A}" presName="theList" presStyleCnt="0"/>
      <dgm:spPr/>
    </dgm:pt>
    <dgm:pt modelId="{D8F77FF1-5EB1-491F-AD76-D0D32C9676FF}" type="pres">
      <dgm:prSet presAssocID="{0171E5A5-2F2E-4D43-8408-7BA9EB5A72A8}" presName="aNode" presStyleLbl="fgAcc1" presStyleIdx="0" presStyleCnt="5" custScaleX="192525" custLinFactNeighborX="45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88042-1D95-47E4-A8FD-6AF90D240C70}" type="pres">
      <dgm:prSet presAssocID="{0171E5A5-2F2E-4D43-8408-7BA9EB5A72A8}" presName="aSpace" presStyleCnt="0"/>
      <dgm:spPr/>
    </dgm:pt>
    <dgm:pt modelId="{FBBAE741-1C52-47C3-8D2C-974C526CC5A3}" type="pres">
      <dgm:prSet presAssocID="{6661FA01-0B70-456D-84EF-2536A55F08E3}" presName="aNode" presStyleLbl="fgAcc1" presStyleIdx="1" presStyleCnt="5" custScaleX="192525" custLinFactNeighborX="45888" custLinFactNeighborY="45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6A4B0-FEAB-4B8F-9E29-D6AA1FE8FC0A}" type="pres">
      <dgm:prSet presAssocID="{6661FA01-0B70-456D-84EF-2536A55F08E3}" presName="aSpace" presStyleCnt="0"/>
      <dgm:spPr/>
    </dgm:pt>
    <dgm:pt modelId="{C9C8E374-8629-4B09-8C06-2F5FE4C17F88}" type="pres">
      <dgm:prSet presAssocID="{AA03FE51-0F3A-4313-9577-CDE012808B8D}" presName="aNode" presStyleLbl="fgAcc1" presStyleIdx="2" presStyleCnt="5" custScaleX="192525" custLinFactNeighborX="45888" custLinFactNeighborY="68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DADAB-09F5-42B8-B56D-403F7F4E4606}" type="pres">
      <dgm:prSet presAssocID="{AA03FE51-0F3A-4313-9577-CDE012808B8D}" presName="aSpace" presStyleCnt="0"/>
      <dgm:spPr/>
    </dgm:pt>
    <dgm:pt modelId="{6132518B-BAE0-4F5B-93CD-BF26E8BC13BE}" type="pres">
      <dgm:prSet presAssocID="{F8C2C278-0D1A-43D7-A2F0-B50D23CA4473}" presName="aNode" presStyleLbl="fgAcc1" presStyleIdx="3" presStyleCnt="5" custScaleX="192525" custScaleY="138478" custLinFactY="4593" custLinFactNeighborX="458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B6C79-8055-4915-A778-7B54A597BB77}" type="pres">
      <dgm:prSet presAssocID="{F8C2C278-0D1A-43D7-A2F0-B50D23CA4473}" presName="aSpace" presStyleCnt="0"/>
      <dgm:spPr/>
    </dgm:pt>
    <dgm:pt modelId="{25052D90-4A72-42B8-8DE9-4E3D386C5721}" type="pres">
      <dgm:prSet presAssocID="{ABD13226-2FA1-423F-B837-57283ACDD65B}" presName="aNode" presStyleLbl="fgAcc1" presStyleIdx="4" presStyleCnt="5" custScaleX="190455" custScaleY="105775" custLinFactY="19551" custLinFactNeighborX="458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2FC81-BC0E-45FF-8815-B8992472FAF4}" type="pres">
      <dgm:prSet presAssocID="{ABD13226-2FA1-423F-B837-57283ACDD65B}" presName="aSpace" presStyleCnt="0"/>
      <dgm:spPr/>
    </dgm:pt>
  </dgm:ptLst>
  <dgm:cxnLst>
    <dgm:cxn modelId="{252A0003-B2E2-4795-B971-6039B3408A92}" type="presOf" srcId="{F6746B1E-EC95-4F3E-82D7-C6CF76F9EE0A}" destId="{6D57E1C5-3511-427A-8CA1-4AE228203221}" srcOrd="0" destOrd="0" presId="urn:microsoft.com/office/officeart/2005/8/layout/pyramid2"/>
    <dgm:cxn modelId="{4A542AAE-71F3-4A40-A4ED-53A539A5A908}" type="presOf" srcId="{0171E5A5-2F2E-4D43-8408-7BA9EB5A72A8}" destId="{D8F77FF1-5EB1-491F-AD76-D0D32C9676FF}" srcOrd="0" destOrd="0" presId="urn:microsoft.com/office/officeart/2005/8/layout/pyramid2"/>
    <dgm:cxn modelId="{ACBD60D9-7B2F-4329-88AF-63F0435EA5D0}" type="presOf" srcId="{AA03FE51-0F3A-4313-9577-CDE012808B8D}" destId="{C9C8E374-8629-4B09-8C06-2F5FE4C17F88}" srcOrd="0" destOrd="0" presId="urn:microsoft.com/office/officeart/2005/8/layout/pyramid2"/>
    <dgm:cxn modelId="{C254E506-A362-4039-8E37-31E10D8D03BE}" type="presOf" srcId="{6661FA01-0B70-456D-84EF-2536A55F08E3}" destId="{FBBAE741-1C52-47C3-8D2C-974C526CC5A3}" srcOrd="0" destOrd="0" presId="urn:microsoft.com/office/officeart/2005/8/layout/pyramid2"/>
    <dgm:cxn modelId="{60BD1CFB-A2C8-46F9-A650-A03C19B6D461}" srcId="{F6746B1E-EC95-4F3E-82D7-C6CF76F9EE0A}" destId="{F8C2C278-0D1A-43D7-A2F0-B50D23CA4473}" srcOrd="3" destOrd="0" parTransId="{0A579485-DB0D-4025-A385-6EB3D05F01AF}" sibTransId="{4628252E-5A77-43F6-8C4A-9F361A4E071C}"/>
    <dgm:cxn modelId="{3DB81599-54B3-4A8F-8719-428433D909D8}" type="presOf" srcId="{F8C2C278-0D1A-43D7-A2F0-B50D23CA4473}" destId="{6132518B-BAE0-4F5B-93CD-BF26E8BC13BE}" srcOrd="0" destOrd="0" presId="urn:microsoft.com/office/officeart/2005/8/layout/pyramid2"/>
    <dgm:cxn modelId="{D6BF18C6-79F4-451E-84FE-1A47C2284825}" type="presOf" srcId="{ABD13226-2FA1-423F-B837-57283ACDD65B}" destId="{25052D90-4A72-42B8-8DE9-4E3D386C5721}" srcOrd="0" destOrd="0" presId="urn:microsoft.com/office/officeart/2005/8/layout/pyramid2"/>
    <dgm:cxn modelId="{4D4000FB-5B1F-494F-8EDC-A969280F621F}" srcId="{F6746B1E-EC95-4F3E-82D7-C6CF76F9EE0A}" destId="{0171E5A5-2F2E-4D43-8408-7BA9EB5A72A8}" srcOrd="0" destOrd="0" parTransId="{D37C5292-527C-4F0E-B647-454062FBA91E}" sibTransId="{47971CCC-419D-469D-AF07-69BB4EA6D52A}"/>
    <dgm:cxn modelId="{04FFF786-12DA-45CD-9A4B-8ED2950FD531}" srcId="{F6746B1E-EC95-4F3E-82D7-C6CF76F9EE0A}" destId="{ABD13226-2FA1-423F-B837-57283ACDD65B}" srcOrd="4" destOrd="0" parTransId="{8511D6BB-5E77-44A7-B9E2-902541CB29C0}" sibTransId="{30D71D2A-C726-4E23-BAFC-D82B801EFFA9}"/>
    <dgm:cxn modelId="{C3FDAE3F-9FEE-4A96-A7DE-7C7ED1AB8599}" srcId="{F6746B1E-EC95-4F3E-82D7-C6CF76F9EE0A}" destId="{6661FA01-0B70-456D-84EF-2536A55F08E3}" srcOrd="1" destOrd="0" parTransId="{ABDAE41A-87B5-4A85-9CE5-10FF96494993}" sibTransId="{9392ADAE-8F1F-4D3F-803D-B0B53C365E6F}"/>
    <dgm:cxn modelId="{6F20B657-3C3B-4606-A4A1-EF9AC3CE194B}" srcId="{F6746B1E-EC95-4F3E-82D7-C6CF76F9EE0A}" destId="{AA03FE51-0F3A-4313-9577-CDE012808B8D}" srcOrd="2" destOrd="0" parTransId="{2E34A083-4F55-4E13-905F-AE8F9CCD20E0}" sibTransId="{6825C445-5795-4F8D-8321-F72840D0DE41}"/>
    <dgm:cxn modelId="{5A455E52-EA89-4CB1-B4D2-7B96F880B307}" type="presParOf" srcId="{6D57E1C5-3511-427A-8CA1-4AE228203221}" destId="{E038F1DB-1177-4628-86F7-3E9C443D0950}" srcOrd="0" destOrd="0" presId="urn:microsoft.com/office/officeart/2005/8/layout/pyramid2"/>
    <dgm:cxn modelId="{34E09E78-72E1-47DB-A2AA-784100248171}" type="presParOf" srcId="{6D57E1C5-3511-427A-8CA1-4AE228203221}" destId="{4418EE2F-414F-4799-965B-2EDB18DA9321}" srcOrd="1" destOrd="0" presId="urn:microsoft.com/office/officeart/2005/8/layout/pyramid2"/>
    <dgm:cxn modelId="{00A457F4-0F81-455E-82AF-92130FFA611D}" type="presParOf" srcId="{4418EE2F-414F-4799-965B-2EDB18DA9321}" destId="{D8F77FF1-5EB1-491F-AD76-D0D32C9676FF}" srcOrd="0" destOrd="0" presId="urn:microsoft.com/office/officeart/2005/8/layout/pyramid2"/>
    <dgm:cxn modelId="{5799020F-E4EE-40E1-9A1C-050E5C2A9E99}" type="presParOf" srcId="{4418EE2F-414F-4799-965B-2EDB18DA9321}" destId="{34788042-1D95-47E4-A8FD-6AF90D240C70}" srcOrd="1" destOrd="0" presId="urn:microsoft.com/office/officeart/2005/8/layout/pyramid2"/>
    <dgm:cxn modelId="{2F6691ED-BBFC-411E-A81D-ECAE06FC5DFD}" type="presParOf" srcId="{4418EE2F-414F-4799-965B-2EDB18DA9321}" destId="{FBBAE741-1C52-47C3-8D2C-974C526CC5A3}" srcOrd="2" destOrd="0" presId="urn:microsoft.com/office/officeart/2005/8/layout/pyramid2"/>
    <dgm:cxn modelId="{9ABD6892-E0B4-4553-BB08-61A9B98836EC}" type="presParOf" srcId="{4418EE2F-414F-4799-965B-2EDB18DA9321}" destId="{D726A4B0-FEAB-4B8F-9E29-D6AA1FE8FC0A}" srcOrd="3" destOrd="0" presId="urn:microsoft.com/office/officeart/2005/8/layout/pyramid2"/>
    <dgm:cxn modelId="{53DBF202-C962-409A-A9E5-AF9952F33B1F}" type="presParOf" srcId="{4418EE2F-414F-4799-965B-2EDB18DA9321}" destId="{C9C8E374-8629-4B09-8C06-2F5FE4C17F88}" srcOrd="4" destOrd="0" presId="urn:microsoft.com/office/officeart/2005/8/layout/pyramid2"/>
    <dgm:cxn modelId="{C12F90C0-FB64-4079-B6F6-822B3F888CCC}" type="presParOf" srcId="{4418EE2F-414F-4799-965B-2EDB18DA9321}" destId="{403DADAB-09F5-42B8-B56D-403F7F4E4606}" srcOrd="5" destOrd="0" presId="urn:microsoft.com/office/officeart/2005/8/layout/pyramid2"/>
    <dgm:cxn modelId="{74E0BAE5-9DE7-49E8-8824-8FDC1956340F}" type="presParOf" srcId="{4418EE2F-414F-4799-965B-2EDB18DA9321}" destId="{6132518B-BAE0-4F5B-93CD-BF26E8BC13BE}" srcOrd="6" destOrd="0" presId="urn:microsoft.com/office/officeart/2005/8/layout/pyramid2"/>
    <dgm:cxn modelId="{8E8FE668-7294-415A-89AF-3EB0620698BC}" type="presParOf" srcId="{4418EE2F-414F-4799-965B-2EDB18DA9321}" destId="{A4BB6C79-8055-4915-A778-7B54A597BB77}" srcOrd="7" destOrd="0" presId="urn:microsoft.com/office/officeart/2005/8/layout/pyramid2"/>
    <dgm:cxn modelId="{EE6CE115-9E7D-43BE-8082-4286EBA19763}" type="presParOf" srcId="{4418EE2F-414F-4799-965B-2EDB18DA9321}" destId="{25052D90-4A72-42B8-8DE9-4E3D386C5721}" srcOrd="8" destOrd="0" presId="urn:microsoft.com/office/officeart/2005/8/layout/pyramid2"/>
    <dgm:cxn modelId="{06D59B76-9340-4E27-8A0C-6ADB15D5C35C}" type="presParOf" srcId="{4418EE2F-414F-4799-965B-2EDB18DA9321}" destId="{0E22FC81-BC0E-45FF-8815-B8992472FAF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21FAA8-B00C-422A-81BB-2FF55F15477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E8EC4D-876E-441B-9794-29F32A5B15F7}">
      <dgm:prSet phldrT="[Текст]"/>
      <dgm:spPr/>
      <dgm:t>
        <a:bodyPr/>
        <a:lstStyle/>
        <a:p>
          <a:r>
            <a:rPr lang="ru-RU" dirty="0"/>
            <a:t>09.06.2023</a:t>
          </a:r>
        </a:p>
      </dgm:t>
    </dgm:pt>
    <dgm:pt modelId="{FCDF97BB-86AC-4794-B783-5624BBB1A95D}" type="parTrans" cxnId="{ED42FAFC-1FB6-4FA6-A90F-ED7B610083E6}">
      <dgm:prSet/>
      <dgm:spPr/>
      <dgm:t>
        <a:bodyPr/>
        <a:lstStyle/>
        <a:p>
          <a:endParaRPr lang="ru-RU"/>
        </a:p>
      </dgm:t>
    </dgm:pt>
    <dgm:pt modelId="{72C1B256-9A6C-4CCD-ADD6-CB1B5A1C2DB2}" type="sibTrans" cxnId="{ED42FAFC-1FB6-4FA6-A90F-ED7B610083E6}">
      <dgm:prSet/>
      <dgm:spPr/>
      <dgm:t>
        <a:bodyPr/>
        <a:lstStyle/>
        <a:p>
          <a:endParaRPr lang="ru-RU"/>
        </a:p>
      </dgm:t>
    </dgm:pt>
    <dgm:pt modelId="{1C45EEA4-45B5-4BBA-9C50-B87D9DE60F96}">
      <dgm:prSet phldrT="[Текст]" custT="1"/>
      <dgm:spPr/>
      <dgm:t>
        <a:bodyPr/>
        <a:lstStyle/>
        <a:p>
          <a:r>
            <a:rPr lang="ru-RU" sz="1400" dirty="0"/>
            <a:t> Дата предоставления ИОМ</a:t>
          </a:r>
        </a:p>
      </dgm:t>
    </dgm:pt>
    <dgm:pt modelId="{E817FEB1-DD0A-41AE-A5E1-1880FC2EEAF4}" type="parTrans" cxnId="{E7668653-DBCD-4F43-B1A7-7BBAC7D3E522}">
      <dgm:prSet/>
      <dgm:spPr/>
      <dgm:t>
        <a:bodyPr/>
        <a:lstStyle/>
        <a:p>
          <a:endParaRPr lang="ru-RU"/>
        </a:p>
      </dgm:t>
    </dgm:pt>
    <dgm:pt modelId="{012034AC-9C21-4E9E-966C-80F7F0CF7AB0}" type="sibTrans" cxnId="{E7668653-DBCD-4F43-B1A7-7BBAC7D3E522}">
      <dgm:prSet/>
      <dgm:spPr/>
      <dgm:t>
        <a:bodyPr/>
        <a:lstStyle/>
        <a:p>
          <a:endParaRPr lang="ru-RU"/>
        </a:p>
      </dgm:t>
    </dgm:pt>
    <dgm:pt modelId="{BB40F655-A850-485E-91DA-50E7D93EBD86}">
      <dgm:prSet phldrT="[Текст]"/>
      <dgm:spPr/>
      <dgm:t>
        <a:bodyPr/>
        <a:lstStyle/>
        <a:p>
          <a:r>
            <a:rPr lang="ru-RU" dirty="0"/>
            <a:t>04.09.2023</a:t>
          </a:r>
        </a:p>
      </dgm:t>
    </dgm:pt>
    <dgm:pt modelId="{2CC39961-AC00-4E83-9295-FE4A208A1F2E}" type="parTrans" cxnId="{B7733289-81CD-49E8-B1B7-11BAECE8EBF2}">
      <dgm:prSet/>
      <dgm:spPr/>
      <dgm:t>
        <a:bodyPr/>
        <a:lstStyle/>
        <a:p>
          <a:endParaRPr lang="ru-RU"/>
        </a:p>
      </dgm:t>
    </dgm:pt>
    <dgm:pt modelId="{1239DE65-6182-43C7-890A-AD778C5869D2}" type="sibTrans" cxnId="{B7733289-81CD-49E8-B1B7-11BAECE8EBF2}">
      <dgm:prSet/>
      <dgm:spPr/>
      <dgm:t>
        <a:bodyPr/>
        <a:lstStyle/>
        <a:p>
          <a:endParaRPr lang="ru-RU"/>
        </a:p>
      </dgm:t>
    </dgm:pt>
    <dgm:pt modelId="{C51AF2AC-F449-43E1-ABFD-91986D655974}">
      <dgm:prSet phldrT="[Текст]"/>
      <dgm:spPr/>
      <dgm:t>
        <a:bodyPr/>
        <a:lstStyle/>
        <a:p>
          <a:r>
            <a:rPr lang="ru-RU" dirty="0"/>
            <a:t>Дата начала ИОМ</a:t>
          </a:r>
        </a:p>
      </dgm:t>
    </dgm:pt>
    <dgm:pt modelId="{8E87524E-3077-4067-B6A2-8F1EA3C3E43A}" type="parTrans" cxnId="{12457592-FD03-40EE-8309-CCB35C69568B}">
      <dgm:prSet/>
      <dgm:spPr/>
      <dgm:t>
        <a:bodyPr/>
        <a:lstStyle/>
        <a:p>
          <a:endParaRPr lang="ru-RU"/>
        </a:p>
      </dgm:t>
    </dgm:pt>
    <dgm:pt modelId="{33B84DB1-3DAF-4594-B052-3A250B0EBA8E}" type="sibTrans" cxnId="{12457592-FD03-40EE-8309-CCB35C69568B}">
      <dgm:prSet/>
      <dgm:spPr/>
      <dgm:t>
        <a:bodyPr/>
        <a:lstStyle/>
        <a:p>
          <a:endParaRPr lang="ru-RU"/>
        </a:p>
      </dgm:t>
    </dgm:pt>
    <dgm:pt modelId="{F458C535-D0FD-4E69-B058-E6F875A7E920}">
      <dgm:prSet phldrT="[Текст]"/>
      <dgm:spPr/>
      <dgm:t>
        <a:bodyPr/>
        <a:lstStyle/>
        <a:p>
          <a:r>
            <a:rPr lang="ru-RU" dirty="0"/>
            <a:t>04.03.2023</a:t>
          </a:r>
        </a:p>
      </dgm:t>
    </dgm:pt>
    <dgm:pt modelId="{0B97C96D-5D47-49EA-8E78-0651F7D48F0F}" type="parTrans" cxnId="{0A194D0A-CA79-4BC7-A41C-639415FCD10D}">
      <dgm:prSet/>
      <dgm:spPr/>
      <dgm:t>
        <a:bodyPr/>
        <a:lstStyle/>
        <a:p>
          <a:endParaRPr lang="ru-RU"/>
        </a:p>
      </dgm:t>
    </dgm:pt>
    <dgm:pt modelId="{73A1ECB7-BEA3-4AD3-86FD-0374C789C0B0}" type="sibTrans" cxnId="{0A194D0A-CA79-4BC7-A41C-639415FCD10D}">
      <dgm:prSet/>
      <dgm:spPr/>
      <dgm:t>
        <a:bodyPr/>
        <a:lstStyle/>
        <a:p>
          <a:endParaRPr lang="ru-RU"/>
        </a:p>
      </dgm:t>
    </dgm:pt>
    <dgm:pt modelId="{98364E44-DCCC-4344-90A5-E7E605316EA8}">
      <dgm:prSet phldrT="[Текст]" custT="1"/>
      <dgm:spPr/>
      <dgm:t>
        <a:bodyPr/>
        <a:lstStyle/>
        <a:p>
          <a:r>
            <a:rPr lang="ru-RU" sz="1400" dirty="0"/>
            <a:t>Дата окончания ИОМ</a:t>
          </a:r>
        </a:p>
      </dgm:t>
    </dgm:pt>
    <dgm:pt modelId="{FBA39E38-13D4-4871-923D-8AF0DFB6D6D4}" type="parTrans" cxnId="{BF543DED-5E23-422F-99D3-AEBCBDAEDE9C}">
      <dgm:prSet/>
      <dgm:spPr/>
      <dgm:t>
        <a:bodyPr/>
        <a:lstStyle/>
        <a:p>
          <a:endParaRPr lang="ru-RU"/>
        </a:p>
      </dgm:t>
    </dgm:pt>
    <dgm:pt modelId="{AB6AD21E-937F-4439-9594-CDB50A2EA433}" type="sibTrans" cxnId="{BF543DED-5E23-422F-99D3-AEBCBDAEDE9C}">
      <dgm:prSet/>
      <dgm:spPr/>
      <dgm:t>
        <a:bodyPr/>
        <a:lstStyle/>
        <a:p>
          <a:endParaRPr lang="ru-RU"/>
        </a:p>
      </dgm:t>
    </dgm:pt>
    <dgm:pt modelId="{82797C56-206E-4502-8850-769AD25F02C6}" type="pres">
      <dgm:prSet presAssocID="{9E21FAA8-B00C-422A-81BB-2FF55F1547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C1F35C-8F6B-4818-9409-C2099384DAF2}" type="pres">
      <dgm:prSet presAssocID="{70E8EC4D-876E-441B-9794-29F32A5B15F7}" presName="composite" presStyleCnt="0"/>
      <dgm:spPr/>
    </dgm:pt>
    <dgm:pt modelId="{B55A1300-5934-42C2-9C70-9CEC7AC9AC9A}" type="pres">
      <dgm:prSet presAssocID="{70E8EC4D-876E-441B-9794-29F32A5B15F7}" presName="bentUpArrow1" presStyleLbl="alignImgPlace1" presStyleIdx="0" presStyleCnt="2"/>
      <dgm:spPr/>
    </dgm:pt>
    <dgm:pt modelId="{630A6F4B-0C8E-4FB7-B214-AF0CFA2A48AA}" type="pres">
      <dgm:prSet presAssocID="{70E8EC4D-876E-441B-9794-29F32A5B15F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998C6-85CD-4209-AE76-874EB1ECA2AE}" type="pres">
      <dgm:prSet presAssocID="{70E8EC4D-876E-441B-9794-29F32A5B15F7}" presName="ChildText" presStyleLbl="revTx" presStyleIdx="0" presStyleCnt="3" custScaleX="193277" custLinFactNeighborX="51204" custLinFactNeighborY="-4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697B9-3BEF-4B17-B0CE-13A381E99BD1}" type="pres">
      <dgm:prSet presAssocID="{72C1B256-9A6C-4CCD-ADD6-CB1B5A1C2DB2}" presName="sibTrans" presStyleCnt="0"/>
      <dgm:spPr/>
    </dgm:pt>
    <dgm:pt modelId="{E656F4FA-60C0-4DF5-90FC-DE17A04D9069}" type="pres">
      <dgm:prSet presAssocID="{BB40F655-A850-485E-91DA-50E7D93EBD86}" presName="composite" presStyleCnt="0"/>
      <dgm:spPr/>
    </dgm:pt>
    <dgm:pt modelId="{D675C6C3-A6A0-4643-B080-31A524240F21}" type="pres">
      <dgm:prSet presAssocID="{BB40F655-A850-485E-91DA-50E7D93EBD86}" presName="bentUpArrow1" presStyleLbl="alignImgPlace1" presStyleIdx="1" presStyleCnt="2"/>
      <dgm:spPr/>
    </dgm:pt>
    <dgm:pt modelId="{725F3E03-5BAD-43E0-95B5-4B114165C485}" type="pres">
      <dgm:prSet presAssocID="{BB40F655-A850-485E-91DA-50E7D93EBD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394DF-23E0-4B34-BCDD-A8989CDAC774}" type="pres">
      <dgm:prSet presAssocID="{BB40F655-A850-485E-91DA-50E7D93EBD86}" presName="ChildText" presStyleLbl="revTx" presStyleIdx="1" presStyleCnt="3" custScaleX="148974" custLinFactNeighborX="34175" custLinFactNeighborY="-7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0F60F-E2AA-428F-AB0F-7F7FBED658D3}" type="pres">
      <dgm:prSet presAssocID="{1239DE65-6182-43C7-890A-AD778C5869D2}" presName="sibTrans" presStyleCnt="0"/>
      <dgm:spPr/>
    </dgm:pt>
    <dgm:pt modelId="{2FA5DECD-2B7B-4D53-9B97-A6D05AAD6AAD}" type="pres">
      <dgm:prSet presAssocID="{F458C535-D0FD-4E69-B058-E6F875A7E920}" presName="composite" presStyleCnt="0"/>
      <dgm:spPr/>
    </dgm:pt>
    <dgm:pt modelId="{2FBD2670-0F7F-45CC-A271-E080C0D4A9EA}" type="pres">
      <dgm:prSet presAssocID="{F458C535-D0FD-4E69-B058-E6F875A7E920}" presName="ParentText" presStyleLbl="node1" presStyleIdx="2" presStyleCnt="3" custLinFactNeighborX="-14060" custLinFactNeighborY="59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D1AC4-87E5-4CE0-B2B5-4C0E55506315}" type="pres">
      <dgm:prSet presAssocID="{F458C535-D0FD-4E69-B058-E6F875A7E920}" presName="FinalChildText" presStyleLbl="revTx" presStyleIdx="2" presStyleCnt="3" custScaleX="128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457592-FD03-40EE-8309-CCB35C69568B}" srcId="{BB40F655-A850-485E-91DA-50E7D93EBD86}" destId="{C51AF2AC-F449-43E1-ABFD-91986D655974}" srcOrd="0" destOrd="0" parTransId="{8E87524E-3077-4067-B6A2-8F1EA3C3E43A}" sibTransId="{33B84DB1-3DAF-4594-B052-3A250B0EBA8E}"/>
    <dgm:cxn modelId="{0A194D0A-CA79-4BC7-A41C-639415FCD10D}" srcId="{9E21FAA8-B00C-422A-81BB-2FF55F154777}" destId="{F458C535-D0FD-4E69-B058-E6F875A7E920}" srcOrd="2" destOrd="0" parTransId="{0B97C96D-5D47-49EA-8E78-0651F7D48F0F}" sibTransId="{73A1ECB7-BEA3-4AD3-86FD-0374C789C0B0}"/>
    <dgm:cxn modelId="{3D31E9A1-69E1-453B-A151-2C6CC14CF9D8}" type="presOf" srcId="{9E21FAA8-B00C-422A-81BB-2FF55F154777}" destId="{82797C56-206E-4502-8850-769AD25F02C6}" srcOrd="0" destOrd="0" presId="urn:microsoft.com/office/officeart/2005/8/layout/StepDownProcess"/>
    <dgm:cxn modelId="{945F7CC7-98C1-4504-8B2C-A4B69BE1F30F}" type="presOf" srcId="{1C45EEA4-45B5-4BBA-9C50-B87D9DE60F96}" destId="{001998C6-85CD-4209-AE76-874EB1ECA2AE}" srcOrd="0" destOrd="0" presId="urn:microsoft.com/office/officeart/2005/8/layout/StepDownProcess"/>
    <dgm:cxn modelId="{E7668653-DBCD-4F43-B1A7-7BBAC7D3E522}" srcId="{70E8EC4D-876E-441B-9794-29F32A5B15F7}" destId="{1C45EEA4-45B5-4BBA-9C50-B87D9DE60F96}" srcOrd="0" destOrd="0" parTransId="{E817FEB1-DD0A-41AE-A5E1-1880FC2EEAF4}" sibTransId="{012034AC-9C21-4E9E-966C-80F7F0CF7AB0}"/>
    <dgm:cxn modelId="{0C32EB4A-B3CC-4E71-B454-78CF7622F6EA}" type="presOf" srcId="{F458C535-D0FD-4E69-B058-E6F875A7E920}" destId="{2FBD2670-0F7F-45CC-A271-E080C0D4A9EA}" srcOrd="0" destOrd="0" presId="urn:microsoft.com/office/officeart/2005/8/layout/StepDownProcess"/>
    <dgm:cxn modelId="{358B9C3D-3421-480C-B8E8-EF7ABD533F85}" type="presOf" srcId="{98364E44-DCCC-4344-90A5-E7E605316EA8}" destId="{AFBD1AC4-87E5-4CE0-B2B5-4C0E55506315}" srcOrd="0" destOrd="0" presId="urn:microsoft.com/office/officeart/2005/8/layout/StepDownProcess"/>
    <dgm:cxn modelId="{ED42FAFC-1FB6-4FA6-A90F-ED7B610083E6}" srcId="{9E21FAA8-B00C-422A-81BB-2FF55F154777}" destId="{70E8EC4D-876E-441B-9794-29F32A5B15F7}" srcOrd="0" destOrd="0" parTransId="{FCDF97BB-86AC-4794-B783-5624BBB1A95D}" sibTransId="{72C1B256-9A6C-4CCD-ADD6-CB1B5A1C2DB2}"/>
    <dgm:cxn modelId="{9E10FD2D-1726-4A02-889E-2D24FB6A2DE8}" type="presOf" srcId="{70E8EC4D-876E-441B-9794-29F32A5B15F7}" destId="{630A6F4B-0C8E-4FB7-B214-AF0CFA2A48AA}" srcOrd="0" destOrd="0" presId="urn:microsoft.com/office/officeart/2005/8/layout/StepDownProcess"/>
    <dgm:cxn modelId="{B7733289-81CD-49E8-B1B7-11BAECE8EBF2}" srcId="{9E21FAA8-B00C-422A-81BB-2FF55F154777}" destId="{BB40F655-A850-485E-91DA-50E7D93EBD86}" srcOrd="1" destOrd="0" parTransId="{2CC39961-AC00-4E83-9295-FE4A208A1F2E}" sibTransId="{1239DE65-6182-43C7-890A-AD778C5869D2}"/>
    <dgm:cxn modelId="{55A22A3A-79ED-4B21-A437-39F9D0867607}" type="presOf" srcId="{BB40F655-A850-485E-91DA-50E7D93EBD86}" destId="{725F3E03-5BAD-43E0-95B5-4B114165C485}" srcOrd="0" destOrd="0" presId="urn:microsoft.com/office/officeart/2005/8/layout/StepDownProcess"/>
    <dgm:cxn modelId="{8CFE6F38-8E8C-472E-AEDD-BCA2B1B8F7D2}" type="presOf" srcId="{C51AF2AC-F449-43E1-ABFD-91986D655974}" destId="{7C9394DF-23E0-4B34-BCDD-A8989CDAC774}" srcOrd="0" destOrd="0" presId="urn:microsoft.com/office/officeart/2005/8/layout/StepDownProcess"/>
    <dgm:cxn modelId="{BF543DED-5E23-422F-99D3-AEBCBDAEDE9C}" srcId="{F458C535-D0FD-4E69-B058-E6F875A7E920}" destId="{98364E44-DCCC-4344-90A5-E7E605316EA8}" srcOrd="0" destOrd="0" parTransId="{FBA39E38-13D4-4871-923D-8AF0DFB6D6D4}" sibTransId="{AB6AD21E-937F-4439-9594-CDB50A2EA433}"/>
    <dgm:cxn modelId="{D9DA4F9D-6E81-4ACD-A404-E1635C6F6EA8}" type="presParOf" srcId="{82797C56-206E-4502-8850-769AD25F02C6}" destId="{EAC1F35C-8F6B-4818-9409-C2099384DAF2}" srcOrd="0" destOrd="0" presId="urn:microsoft.com/office/officeart/2005/8/layout/StepDownProcess"/>
    <dgm:cxn modelId="{D3E0A864-BD57-4A5E-945C-7684E174B406}" type="presParOf" srcId="{EAC1F35C-8F6B-4818-9409-C2099384DAF2}" destId="{B55A1300-5934-42C2-9C70-9CEC7AC9AC9A}" srcOrd="0" destOrd="0" presId="urn:microsoft.com/office/officeart/2005/8/layout/StepDownProcess"/>
    <dgm:cxn modelId="{871E2F56-A2EA-41BC-B1CA-A68A52A0F65F}" type="presParOf" srcId="{EAC1F35C-8F6B-4818-9409-C2099384DAF2}" destId="{630A6F4B-0C8E-4FB7-B214-AF0CFA2A48AA}" srcOrd="1" destOrd="0" presId="urn:microsoft.com/office/officeart/2005/8/layout/StepDownProcess"/>
    <dgm:cxn modelId="{A0251A9A-A812-4BA8-A606-86FF26668024}" type="presParOf" srcId="{EAC1F35C-8F6B-4818-9409-C2099384DAF2}" destId="{001998C6-85CD-4209-AE76-874EB1ECA2AE}" srcOrd="2" destOrd="0" presId="urn:microsoft.com/office/officeart/2005/8/layout/StepDownProcess"/>
    <dgm:cxn modelId="{861A27CC-BECB-4EC2-9CC8-8167552C0B46}" type="presParOf" srcId="{82797C56-206E-4502-8850-769AD25F02C6}" destId="{10E697B9-3BEF-4B17-B0CE-13A381E99BD1}" srcOrd="1" destOrd="0" presId="urn:microsoft.com/office/officeart/2005/8/layout/StepDownProcess"/>
    <dgm:cxn modelId="{E7BAD1A6-EE3D-4EE1-934C-9954EACE0FA5}" type="presParOf" srcId="{82797C56-206E-4502-8850-769AD25F02C6}" destId="{E656F4FA-60C0-4DF5-90FC-DE17A04D9069}" srcOrd="2" destOrd="0" presId="urn:microsoft.com/office/officeart/2005/8/layout/StepDownProcess"/>
    <dgm:cxn modelId="{8908DBA7-7221-4817-A365-E26AC01CDCE9}" type="presParOf" srcId="{E656F4FA-60C0-4DF5-90FC-DE17A04D9069}" destId="{D675C6C3-A6A0-4643-B080-31A524240F21}" srcOrd="0" destOrd="0" presId="urn:microsoft.com/office/officeart/2005/8/layout/StepDownProcess"/>
    <dgm:cxn modelId="{BFA71041-2FE7-405E-BB8D-2C20CF8E7429}" type="presParOf" srcId="{E656F4FA-60C0-4DF5-90FC-DE17A04D9069}" destId="{725F3E03-5BAD-43E0-95B5-4B114165C485}" srcOrd="1" destOrd="0" presId="urn:microsoft.com/office/officeart/2005/8/layout/StepDownProcess"/>
    <dgm:cxn modelId="{983E1A22-32C1-4570-8A45-D3FAE976770D}" type="presParOf" srcId="{E656F4FA-60C0-4DF5-90FC-DE17A04D9069}" destId="{7C9394DF-23E0-4B34-BCDD-A8989CDAC774}" srcOrd="2" destOrd="0" presId="urn:microsoft.com/office/officeart/2005/8/layout/StepDownProcess"/>
    <dgm:cxn modelId="{108FB385-062B-4ADB-8F56-087AA3474C91}" type="presParOf" srcId="{82797C56-206E-4502-8850-769AD25F02C6}" destId="{5410F60F-E2AA-428F-AB0F-7F7FBED658D3}" srcOrd="3" destOrd="0" presId="urn:microsoft.com/office/officeart/2005/8/layout/StepDownProcess"/>
    <dgm:cxn modelId="{FB2F7DB8-FE39-49C7-B477-8C398A860A5D}" type="presParOf" srcId="{82797C56-206E-4502-8850-769AD25F02C6}" destId="{2FA5DECD-2B7B-4D53-9B97-A6D05AAD6AAD}" srcOrd="4" destOrd="0" presId="urn:microsoft.com/office/officeart/2005/8/layout/StepDownProcess"/>
    <dgm:cxn modelId="{493C2DC7-D1BB-482A-9D29-B80A0E8F7A9B}" type="presParOf" srcId="{2FA5DECD-2B7B-4D53-9B97-A6D05AAD6AAD}" destId="{2FBD2670-0F7F-45CC-A271-E080C0D4A9EA}" srcOrd="0" destOrd="0" presId="urn:microsoft.com/office/officeart/2005/8/layout/StepDownProcess"/>
    <dgm:cxn modelId="{EF34D4C2-A49F-4752-8F4B-E98F0BFC28E7}" type="presParOf" srcId="{2FA5DECD-2B7B-4D53-9B97-A6D05AAD6AAD}" destId="{AFBD1AC4-87E5-4CE0-B2B5-4C0E5550631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C11FF-8575-4DC9-B646-7E7A5889238D}">
      <dsp:nvSpPr>
        <dsp:cNvPr id="0" name=""/>
        <dsp:cNvSpPr/>
      </dsp:nvSpPr>
      <dsp:spPr>
        <a:xfrm>
          <a:off x="-6354470" y="-792094"/>
          <a:ext cx="7291380" cy="7197409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6EDFD-1221-42DB-948B-7BA97042466C}">
      <dsp:nvSpPr>
        <dsp:cNvPr id="0" name=""/>
        <dsp:cNvSpPr/>
      </dsp:nvSpPr>
      <dsp:spPr>
        <a:xfrm>
          <a:off x="162144" y="269780"/>
          <a:ext cx="11252908" cy="6089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1"/>
              </a:solidFill>
              <a:latin typeface="Cambria" pitchFamily="18" charset="0"/>
              <a:ea typeface="+mn-ea"/>
              <a:cs typeface="Times New Roman" panose="02020603050405020304" pitchFamily="18" charset="0"/>
            </a:rPr>
            <a:t>статья 97 Федерального закона от 29 декабря 2012 года № 273-ФЗ «Об образовании в Российской Федерации» </a:t>
          </a:r>
        </a:p>
      </dsp:txBody>
      <dsp:txXfrm>
        <a:off x="162144" y="269780"/>
        <a:ext cx="11252908" cy="608948"/>
      </dsp:txXfrm>
    </dsp:sp>
    <dsp:sp modelId="{3A7469CA-7691-4572-BE5A-34FF080AA90C}">
      <dsp:nvSpPr>
        <dsp:cNvPr id="0" name=""/>
        <dsp:cNvSpPr/>
      </dsp:nvSpPr>
      <dsp:spPr>
        <a:xfrm>
          <a:off x="0" y="392889"/>
          <a:ext cx="418849" cy="400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AB19-0EEE-49D6-B90B-366365EFD485}">
      <dsp:nvSpPr>
        <dsp:cNvPr id="0" name=""/>
        <dsp:cNvSpPr/>
      </dsp:nvSpPr>
      <dsp:spPr>
        <a:xfrm>
          <a:off x="265323" y="1044795"/>
          <a:ext cx="11184782" cy="7890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rPr>
            <a:t>Перечень обязательной информации о системе образования, подлежащий мониторингу, утверждённый Постановлением Правительства Российской Федерации от 5 августа 2013 года № 662 «Об осуществлении мониторинга системы образования» (подпункт «б» пункта 10) </a:t>
          </a:r>
        </a:p>
      </dsp:txBody>
      <dsp:txXfrm>
        <a:off x="265323" y="1044795"/>
        <a:ext cx="11184782" cy="789074"/>
      </dsp:txXfrm>
    </dsp:sp>
    <dsp:sp modelId="{D9327DB0-2AA8-49B3-B589-55EED1044054}">
      <dsp:nvSpPr>
        <dsp:cNvPr id="0" name=""/>
        <dsp:cNvSpPr/>
      </dsp:nvSpPr>
      <dsp:spPr>
        <a:xfrm>
          <a:off x="287835" y="1177724"/>
          <a:ext cx="449565" cy="471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971CF-E61D-4156-88C7-DAAFAB7D4560}">
      <dsp:nvSpPr>
        <dsp:cNvPr id="0" name=""/>
        <dsp:cNvSpPr/>
      </dsp:nvSpPr>
      <dsp:spPr>
        <a:xfrm>
          <a:off x="610861" y="1966763"/>
          <a:ext cx="10843604" cy="1327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solidFill>
                <a:schemeClr val="bg1"/>
              </a:solidFill>
              <a:latin typeface="Cambria" pitchFamily="18" charset="0"/>
              <a:ea typeface="+mn-ea"/>
              <a:cs typeface="Times New Roman" panose="02020603050405020304" pitchFamily="18" charset="0"/>
            </a:rPr>
            <a:t>Приказ Министерства науки и высшего образования РФ № 1377, Министерства Просвещения РФ № 694, Федеральной службы по надзору в сфере образования и науки № 1684 от 18 декабря 2019 года «Об осуществлении Федеральной службой по надзору в сфере образования и науки, Министерством Просвещения РФ и Министерством науки и высшего образования РФ мониторинга системы образования в части результатов национальных и международных исследований качества образования и иных аналогичных оценочных мероприятий, а также результатов участия обучающихся в указанных исследованиях и мероприятиях» </a:t>
          </a:r>
        </a:p>
      </dsp:txBody>
      <dsp:txXfrm>
        <a:off x="610861" y="1966763"/>
        <a:ext cx="10843604" cy="1327202"/>
      </dsp:txXfrm>
    </dsp:sp>
    <dsp:sp modelId="{1ECA7DF8-E252-4D53-BA30-89B91FE96A8C}">
      <dsp:nvSpPr>
        <dsp:cNvPr id="0" name=""/>
        <dsp:cNvSpPr/>
      </dsp:nvSpPr>
      <dsp:spPr>
        <a:xfrm flipH="1">
          <a:off x="821764" y="4615211"/>
          <a:ext cx="326573" cy="423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7DB5E-69A4-4B14-8755-666A6D55BB86}">
      <dsp:nvSpPr>
        <dsp:cNvPr id="0" name=""/>
        <dsp:cNvSpPr/>
      </dsp:nvSpPr>
      <dsp:spPr>
        <a:xfrm>
          <a:off x="588418" y="3470623"/>
          <a:ext cx="10826634" cy="934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solidFill>
                <a:schemeClr val="bg1"/>
              </a:solidFill>
              <a:latin typeface="Cambria" pitchFamily="18" charset="0"/>
              <a:ea typeface="+mn-ea"/>
              <a:cs typeface="Times New Roman" panose="02020603050405020304" pitchFamily="18" charset="0"/>
            </a:rPr>
            <a:t>Приказ Федеральной службы по надзору в сфере образования и науки и Министерства просвещения РФ от 6 мая 2019 г. N 590/219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обучающихся"</a:t>
          </a:r>
        </a:p>
      </dsp:txBody>
      <dsp:txXfrm>
        <a:off x="588418" y="3470623"/>
        <a:ext cx="10826634" cy="934138"/>
      </dsp:txXfrm>
    </dsp:sp>
    <dsp:sp modelId="{25820BEA-9043-4274-995F-7ACF67DF096E}">
      <dsp:nvSpPr>
        <dsp:cNvPr id="0" name=""/>
        <dsp:cNvSpPr/>
      </dsp:nvSpPr>
      <dsp:spPr>
        <a:xfrm>
          <a:off x="509331" y="2358008"/>
          <a:ext cx="543793" cy="504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33EAA-9F96-4B8B-A70D-201B770D00B7}">
      <dsp:nvSpPr>
        <dsp:cNvPr id="0" name=""/>
        <dsp:cNvSpPr/>
      </dsp:nvSpPr>
      <dsp:spPr>
        <a:xfrm>
          <a:off x="202413" y="4542522"/>
          <a:ext cx="11212639" cy="9118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Cambria" pitchFamily="18" charset="0"/>
              <a:ea typeface="+mn-ea"/>
              <a:cs typeface="Times New Roman" panose="02020603050405020304" pitchFamily="18" charset="0"/>
            </a:rPr>
            <a:t>Федеральный закон от 24 апреля 2020 года №147-ФЗ «О внесении изменений в отдельные законодательные акты Российской Федерации по вопросам контроля за эффективностью и качеством осуществления переданных органам государственной власти субъектов Российской Федерации полномочий»</a:t>
          </a:r>
        </a:p>
      </dsp:txBody>
      <dsp:txXfrm>
        <a:off x="202413" y="4542522"/>
        <a:ext cx="11212639" cy="911829"/>
      </dsp:txXfrm>
    </dsp:sp>
    <dsp:sp modelId="{307C3016-BFDC-44F9-8ACC-EBAF67DB4972}">
      <dsp:nvSpPr>
        <dsp:cNvPr id="0" name=""/>
        <dsp:cNvSpPr/>
      </dsp:nvSpPr>
      <dsp:spPr>
        <a:xfrm>
          <a:off x="405801" y="3655690"/>
          <a:ext cx="544995" cy="513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C11FF-8575-4DC9-B646-7E7A5889238D}">
      <dsp:nvSpPr>
        <dsp:cNvPr id="0" name=""/>
        <dsp:cNvSpPr/>
      </dsp:nvSpPr>
      <dsp:spPr>
        <a:xfrm>
          <a:off x="-6354737" y="-792094"/>
          <a:ext cx="7291380" cy="7197409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2A1AD-18A4-403F-B158-1598FA7020B1}">
      <dsp:nvSpPr>
        <dsp:cNvPr id="0" name=""/>
        <dsp:cNvSpPr/>
      </dsp:nvSpPr>
      <dsp:spPr>
        <a:xfrm>
          <a:off x="42934" y="198706"/>
          <a:ext cx="10631428" cy="1018362"/>
        </a:xfrm>
        <a:prstGeom prst="rect">
          <a:avLst/>
        </a:prstGeom>
        <a:solidFill>
          <a:srgbClr val="1D629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034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4" y="198706"/>
        <a:ext cx="10631428" cy="1018362"/>
      </dsp:txXfrm>
    </dsp:sp>
    <dsp:sp modelId="{D9327DB0-2AA8-49B3-B589-55EED1044054}">
      <dsp:nvSpPr>
        <dsp:cNvPr id="0" name=""/>
        <dsp:cNvSpPr/>
      </dsp:nvSpPr>
      <dsp:spPr>
        <a:xfrm>
          <a:off x="19756" y="538157"/>
          <a:ext cx="477719" cy="4503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8F214-BBB0-4AEC-A6AF-F16A32234364}">
      <dsp:nvSpPr>
        <dsp:cNvPr id="0" name=""/>
        <dsp:cNvSpPr/>
      </dsp:nvSpPr>
      <dsp:spPr>
        <a:xfrm>
          <a:off x="409053" y="1448869"/>
          <a:ext cx="10299867" cy="11242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03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409053" y="1448869"/>
        <a:ext cx="10299867" cy="1124206"/>
      </dsp:txXfrm>
    </dsp:sp>
    <dsp:sp modelId="{647462E1-E56D-4F34-ACD4-C382B91F3202}">
      <dsp:nvSpPr>
        <dsp:cNvPr id="0" name=""/>
        <dsp:cNvSpPr/>
      </dsp:nvSpPr>
      <dsp:spPr>
        <a:xfrm>
          <a:off x="610898" y="1768592"/>
          <a:ext cx="469286" cy="493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70A13-EFBA-4AED-B7D9-37686F4D118C}">
      <dsp:nvSpPr>
        <dsp:cNvPr id="0" name=""/>
        <dsp:cNvSpPr/>
      </dsp:nvSpPr>
      <dsp:spPr>
        <a:xfrm>
          <a:off x="412172" y="2793372"/>
          <a:ext cx="10261500" cy="121056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034" tIns="40640" rIns="40640" bIns="4064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</a:t>
          </a: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Распоряжение  Департамента общего образования Томской области от 11.02.2022 №162-р 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«О  внесении изменений в распоряжение Департамента общего образования Томской области от 03.08.2020 № 577-р (в редакции распоряжения ДОО ТО от 22.12.2021 № 1053-р». </a:t>
          </a:r>
        </a:p>
      </dsp:txBody>
      <dsp:txXfrm>
        <a:off x="412172" y="2793372"/>
        <a:ext cx="10261500" cy="1210565"/>
      </dsp:txXfrm>
    </dsp:sp>
    <dsp:sp modelId="{F8AA006F-B097-4831-8F3C-096241CBEFD4}">
      <dsp:nvSpPr>
        <dsp:cNvPr id="0" name=""/>
        <dsp:cNvSpPr/>
      </dsp:nvSpPr>
      <dsp:spPr>
        <a:xfrm>
          <a:off x="7464778" y="4518097"/>
          <a:ext cx="638207" cy="603667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B22B8-D158-4A1C-B36F-153772B968DE}">
      <dsp:nvSpPr>
        <dsp:cNvPr id="0" name=""/>
        <dsp:cNvSpPr/>
      </dsp:nvSpPr>
      <dsp:spPr>
        <a:xfrm>
          <a:off x="102621" y="4229479"/>
          <a:ext cx="10530129" cy="11583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034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/>
        </a:p>
      </dsp:txBody>
      <dsp:txXfrm>
        <a:off x="102621" y="4229479"/>
        <a:ext cx="10530129" cy="1158357"/>
      </dsp:txXfrm>
    </dsp:sp>
    <dsp:sp modelId="{2FDAD277-649C-4466-919D-29AAA174AF48}">
      <dsp:nvSpPr>
        <dsp:cNvPr id="0" name=""/>
        <dsp:cNvSpPr/>
      </dsp:nvSpPr>
      <dsp:spPr>
        <a:xfrm>
          <a:off x="150157" y="4579428"/>
          <a:ext cx="490483" cy="500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36BB9-0729-441D-8C9D-6A1A54297AB2}">
      <dsp:nvSpPr>
        <dsp:cNvPr id="0" name=""/>
        <dsp:cNvSpPr/>
      </dsp:nvSpPr>
      <dsp:spPr>
        <a:xfrm>
          <a:off x="-5408326" y="-877800"/>
          <a:ext cx="6827699" cy="6827699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DA63F-31EB-4BF3-8337-07DC222B0F86}">
      <dsp:nvSpPr>
        <dsp:cNvPr id="0" name=""/>
        <dsp:cNvSpPr/>
      </dsp:nvSpPr>
      <dsp:spPr>
        <a:xfrm>
          <a:off x="1097245" y="1065415"/>
          <a:ext cx="9058409" cy="2798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98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Constantia" panose="02030602050306030303" pitchFamily="18" charset="0"/>
            </a:rPr>
            <a:t>Выявление профессиональных дефицитов и разработка адресных программ приобретения профессиональных компетенций руководителей общеобразовательных организаций.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Constantia" panose="02030602050306030303" pitchFamily="18" charset="0"/>
            </a:rPr>
            <a:t> Совершенствование муниципальных механизмов принятия управленческих решений. Тиражирование опыта наиболее эффективных методов управления.</a:t>
          </a:r>
        </a:p>
      </dsp:txBody>
      <dsp:txXfrm>
        <a:off x="1097245" y="1065415"/>
        <a:ext cx="9058409" cy="2798988"/>
      </dsp:txXfrm>
    </dsp:sp>
    <dsp:sp modelId="{6D23AC0C-588D-4FA8-A146-0CFCAB874CC0}">
      <dsp:nvSpPr>
        <dsp:cNvPr id="0" name=""/>
        <dsp:cNvSpPr/>
      </dsp:nvSpPr>
      <dsp:spPr>
        <a:xfrm>
          <a:off x="-140249" y="953144"/>
          <a:ext cx="3035989" cy="3035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8F1DB-1177-4628-86F7-3E9C443D0950}">
      <dsp:nvSpPr>
        <dsp:cNvPr id="0" name=""/>
        <dsp:cNvSpPr/>
      </dsp:nvSpPr>
      <dsp:spPr>
        <a:xfrm>
          <a:off x="1935941" y="0"/>
          <a:ext cx="5072098" cy="507209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77FF1-5EB1-491F-AD76-D0D32C9676FF}">
      <dsp:nvSpPr>
        <dsp:cNvPr id="0" name=""/>
        <dsp:cNvSpPr/>
      </dsp:nvSpPr>
      <dsp:spPr>
        <a:xfrm>
          <a:off x="4459643" y="507416"/>
          <a:ext cx="6347286" cy="668684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onstantia" panose="02030602050306030303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onstantia" panose="02030602050306030303" pitchFamily="18" charset="0"/>
            </a:rPr>
            <a:t>выявление профессиональных дефицитов руководителей ОО и организация адресной методической помощи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strike="sngStrike" kern="1200" dirty="0"/>
        </a:p>
      </dsp:txBody>
      <dsp:txXfrm>
        <a:off x="4492285" y="540058"/>
        <a:ext cx="6282002" cy="603400"/>
      </dsp:txXfrm>
    </dsp:sp>
    <dsp:sp modelId="{FBBAE741-1C52-47C3-8D2C-974C526CC5A3}">
      <dsp:nvSpPr>
        <dsp:cNvPr id="0" name=""/>
        <dsp:cNvSpPr/>
      </dsp:nvSpPr>
      <dsp:spPr>
        <a:xfrm>
          <a:off x="4459643" y="1297786"/>
          <a:ext cx="6347286" cy="668684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совершенствование механизмов принятия управленческих решений</a:t>
          </a:r>
        </a:p>
      </dsp:txBody>
      <dsp:txXfrm>
        <a:off x="4492285" y="1330428"/>
        <a:ext cx="6282002" cy="603400"/>
      </dsp:txXfrm>
    </dsp:sp>
    <dsp:sp modelId="{C9C8E374-8629-4B09-8C06-2F5FE4C17F88}">
      <dsp:nvSpPr>
        <dsp:cNvPr id="0" name=""/>
        <dsp:cNvSpPr/>
      </dsp:nvSpPr>
      <dsp:spPr>
        <a:xfrm>
          <a:off x="4459643" y="2069107"/>
          <a:ext cx="6347286" cy="668684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повышение качества профессиональной подготовки руководителей общеобразовательных организаций</a:t>
          </a:r>
        </a:p>
      </dsp:txBody>
      <dsp:txXfrm>
        <a:off x="4492285" y="2101749"/>
        <a:ext cx="6282002" cy="603400"/>
      </dsp:txXfrm>
    </dsp:sp>
    <dsp:sp modelId="{6132518B-BAE0-4F5B-93CD-BF26E8BC13BE}">
      <dsp:nvSpPr>
        <dsp:cNvPr id="0" name=""/>
        <dsp:cNvSpPr/>
      </dsp:nvSpPr>
      <dsp:spPr>
        <a:xfrm>
          <a:off x="4459643" y="2878525"/>
          <a:ext cx="6347286" cy="925981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проектирование мероприятий по обеспечению образовательной организации квалифицированными руководящими кадрами и определение школ-наставников</a:t>
          </a:r>
        </a:p>
      </dsp:txBody>
      <dsp:txXfrm>
        <a:off x="4504846" y="2923728"/>
        <a:ext cx="6256880" cy="835575"/>
      </dsp:txXfrm>
    </dsp:sp>
    <dsp:sp modelId="{25052D90-4A72-42B8-8DE9-4E3D386C5721}">
      <dsp:nvSpPr>
        <dsp:cNvPr id="0" name=""/>
        <dsp:cNvSpPr/>
      </dsp:nvSpPr>
      <dsp:spPr>
        <a:xfrm>
          <a:off x="4493766" y="3988114"/>
          <a:ext cx="6279041" cy="707301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оказание методической помощи и сопровождение руководителей общеобразовательных организаций </a:t>
          </a:r>
        </a:p>
      </dsp:txBody>
      <dsp:txXfrm>
        <a:off x="4528294" y="4022642"/>
        <a:ext cx="6209985" cy="6382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A1300-5934-42C2-9C70-9CEC7AC9AC9A}">
      <dsp:nvSpPr>
        <dsp:cNvPr id="0" name=""/>
        <dsp:cNvSpPr/>
      </dsp:nvSpPr>
      <dsp:spPr>
        <a:xfrm rot="5400000">
          <a:off x="186297" y="3043356"/>
          <a:ext cx="700906" cy="7979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A6F4B-0C8E-4FB7-B214-AF0CFA2A48AA}">
      <dsp:nvSpPr>
        <dsp:cNvPr id="0" name=""/>
        <dsp:cNvSpPr/>
      </dsp:nvSpPr>
      <dsp:spPr>
        <a:xfrm>
          <a:off x="599" y="2266387"/>
          <a:ext cx="1179913" cy="82590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09.06.2023</a:t>
          </a:r>
        </a:p>
      </dsp:txBody>
      <dsp:txXfrm>
        <a:off x="40923" y="2306711"/>
        <a:ext cx="1099265" cy="745253"/>
      </dsp:txXfrm>
    </dsp:sp>
    <dsp:sp modelId="{001998C6-85CD-4209-AE76-874EB1ECA2AE}">
      <dsp:nvSpPr>
        <dsp:cNvPr id="0" name=""/>
        <dsp:cNvSpPr/>
      </dsp:nvSpPr>
      <dsp:spPr>
        <a:xfrm>
          <a:off x="1219692" y="2317653"/>
          <a:ext cx="1658620" cy="66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 Дата предоставления ИОМ</a:t>
          </a:r>
        </a:p>
      </dsp:txBody>
      <dsp:txXfrm>
        <a:off x="1219692" y="2317653"/>
        <a:ext cx="1658620" cy="667529"/>
      </dsp:txXfrm>
    </dsp:sp>
    <dsp:sp modelId="{D675C6C3-A6A0-4643-B080-31A524240F21}">
      <dsp:nvSpPr>
        <dsp:cNvPr id="0" name=""/>
        <dsp:cNvSpPr/>
      </dsp:nvSpPr>
      <dsp:spPr>
        <a:xfrm rot="5400000">
          <a:off x="1356682" y="3971116"/>
          <a:ext cx="700906" cy="7979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F3E03-5BAD-43E0-95B5-4B114165C485}">
      <dsp:nvSpPr>
        <dsp:cNvPr id="0" name=""/>
        <dsp:cNvSpPr/>
      </dsp:nvSpPr>
      <dsp:spPr>
        <a:xfrm>
          <a:off x="1170984" y="3194147"/>
          <a:ext cx="1179913" cy="825901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04.09.2023</a:t>
          </a:r>
        </a:p>
      </dsp:txBody>
      <dsp:txXfrm>
        <a:off x="1211308" y="3234471"/>
        <a:ext cx="1099265" cy="745253"/>
      </dsp:txXfrm>
    </dsp:sp>
    <dsp:sp modelId="{7C9394DF-23E0-4B34-BCDD-A8989CDAC774}">
      <dsp:nvSpPr>
        <dsp:cNvPr id="0" name=""/>
        <dsp:cNvSpPr/>
      </dsp:nvSpPr>
      <dsp:spPr>
        <a:xfrm>
          <a:off x="2434036" y="3224326"/>
          <a:ext cx="1278430" cy="66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Дата начала ИОМ</a:t>
          </a:r>
        </a:p>
      </dsp:txBody>
      <dsp:txXfrm>
        <a:off x="2434036" y="3224326"/>
        <a:ext cx="1278430" cy="667529"/>
      </dsp:txXfrm>
    </dsp:sp>
    <dsp:sp modelId="{2FBD2670-0F7F-45CC-A271-E080C0D4A9EA}">
      <dsp:nvSpPr>
        <dsp:cNvPr id="0" name=""/>
        <dsp:cNvSpPr/>
      </dsp:nvSpPr>
      <dsp:spPr>
        <a:xfrm>
          <a:off x="2175473" y="4171312"/>
          <a:ext cx="1179913" cy="825901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04.03.2023</a:t>
          </a:r>
        </a:p>
      </dsp:txBody>
      <dsp:txXfrm>
        <a:off x="2215797" y="4211636"/>
        <a:ext cx="1099265" cy="745253"/>
      </dsp:txXfrm>
    </dsp:sp>
    <dsp:sp modelId="{AFBD1AC4-87E5-4CE0-B2B5-4C0E55506315}">
      <dsp:nvSpPr>
        <dsp:cNvPr id="0" name=""/>
        <dsp:cNvSpPr/>
      </dsp:nvSpPr>
      <dsp:spPr>
        <a:xfrm>
          <a:off x="3397782" y="4200675"/>
          <a:ext cx="1105160" cy="66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Дата окончания ИОМ</a:t>
          </a:r>
        </a:p>
      </dsp:txBody>
      <dsp:txXfrm>
        <a:off x="3397782" y="4200675"/>
        <a:ext cx="1105160" cy="667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825F-7CB6-43B7-85DA-5759A6723E1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CEC0-8163-4015-B1A0-0546ED636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5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17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24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33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40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47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56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60" algn="l" defTabSz="9138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5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0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2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0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Кто задействован в оценке? В</a:t>
            </a:r>
            <a:r>
              <a:rPr lang="ru-RU" baseline="0" dirty="0"/>
              <a:t> Порядке обозначены 3 группы участников, каждая из которых, как вы можете видеть, имеет чётко определённые полномочия. На слайде видно, что Порядок, по сути, связывает муниципальные системы оценки в одну региональную систему, где основой является адресная помощь руководителям по разным направлениям деятельности.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32C1-2F99-428A-A8C7-2F68B9C936A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6" y="213043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1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1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6" y="213043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9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9" y="2906719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6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5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5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8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8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6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5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6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8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9" indent="0">
              <a:buNone/>
              <a:defRPr sz="2800"/>
            </a:lvl2pPr>
            <a:lvl3pPr marL="913817" indent="0">
              <a:buNone/>
              <a:defRPr sz="2400"/>
            </a:lvl3pPr>
            <a:lvl4pPr marL="1370724" indent="0">
              <a:buNone/>
              <a:defRPr sz="2000"/>
            </a:lvl4pPr>
            <a:lvl5pPr marL="1827633" indent="0">
              <a:buNone/>
              <a:defRPr sz="2000"/>
            </a:lvl5pPr>
            <a:lvl6pPr marL="2284540" indent="0">
              <a:buNone/>
              <a:defRPr sz="2000"/>
            </a:lvl6pPr>
            <a:lvl7pPr marL="2741447" indent="0">
              <a:buNone/>
              <a:defRPr sz="2000"/>
            </a:lvl7pPr>
            <a:lvl8pPr marL="3198356" indent="0">
              <a:buNone/>
              <a:defRPr sz="2000"/>
            </a:lvl8pPr>
            <a:lvl9pPr marL="365526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0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48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6" y="213043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60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9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9" y="2906719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81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6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10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13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86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4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9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9" y="2906719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78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6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37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8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9" indent="0">
              <a:buNone/>
              <a:defRPr sz="2800"/>
            </a:lvl2pPr>
            <a:lvl3pPr marL="913817" indent="0">
              <a:buNone/>
              <a:defRPr sz="2400"/>
            </a:lvl3pPr>
            <a:lvl4pPr marL="1370724" indent="0">
              <a:buNone/>
              <a:defRPr sz="2000"/>
            </a:lvl4pPr>
            <a:lvl5pPr marL="1827633" indent="0">
              <a:buNone/>
              <a:defRPr sz="2000"/>
            </a:lvl5pPr>
            <a:lvl6pPr marL="2284540" indent="0">
              <a:buNone/>
              <a:defRPr sz="2000"/>
            </a:lvl6pPr>
            <a:lvl7pPr marL="2741447" indent="0">
              <a:buNone/>
              <a:defRPr sz="2000"/>
            </a:lvl7pPr>
            <a:lvl8pPr marL="3198356" indent="0">
              <a:buNone/>
              <a:defRPr sz="2000"/>
            </a:lvl8pPr>
            <a:lvl9pPr marL="365526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83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1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8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6" y="213043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39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31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9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9" y="2906719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47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6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7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58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7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6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50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9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6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04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8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9" indent="0">
              <a:buNone/>
              <a:defRPr sz="2800"/>
            </a:lvl2pPr>
            <a:lvl3pPr marL="913817" indent="0">
              <a:buNone/>
              <a:defRPr sz="2400"/>
            </a:lvl3pPr>
            <a:lvl4pPr marL="1370724" indent="0">
              <a:buNone/>
              <a:defRPr sz="2000"/>
            </a:lvl4pPr>
            <a:lvl5pPr marL="1827633" indent="0">
              <a:buNone/>
              <a:defRPr sz="2000"/>
            </a:lvl5pPr>
            <a:lvl6pPr marL="2284540" indent="0">
              <a:buNone/>
              <a:defRPr sz="2000"/>
            </a:lvl6pPr>
            <a:lvl7pPr marL="2741447" indent="0">
              <a:buNone/>
              <a:defRPr sz="2000"/>
            </a:lvl7pPr>
            <a:lvl8pPr marL="3198356" indent="0">
              <a:buNone/>
              <a:defRPr sz="2000"/>
            </a:lvl8pPr>
            <a:lvl9pPr marL="365526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01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21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6" y="213043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82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61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9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9" y="2906719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41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6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14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9" indent="0">
              <a:buNone/>
              <a:defRPr sz="2000" b="1"/>
            </a:lvl2pPr>
            <a:lvl3pPr marL="913817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3" indent="0">
              <a:buNone/>
              <a:defRPr sz="1600" b="1"/>
            </a:lvl5pPr>
            <a:lvl6pPr marL="2284540" indent="0">
              <a:buNone/>
              <a:defRPr sz="1600" b="1"/>
            </a:lvl6pPr>
            <a:lvl7pPr marL="2741447" indent="0">
              <a:buNone/>
              <a:defRPr sz="1600" b="1"/>
            </a:lvl7pPr>
            <a:lvl8pPr marL="3198356" indent="0">
              <a:buNone/>
              <a:defRPr sz="1600" b="1"/>
            </a:lvl8pPr>
            <a:lvl9pPr marL="36552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34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8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6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6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43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8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9" indent="0">
              <a:buNone/>
              <a:defRPr sz="2800"/>
            </a:lvl2pPr>
            <a:lvl3pPr marL="913817" indent="0">
              <a:buNone/>
              <a:defRPr sz="2400"/>
            </a:lvl3pPr>
            <a:lvl4pPr marL="1370724" indent="0">
              <a:buNone/>
              <a:defRPr sz="2000"/>
            </a:lvl4pPr>
            <a:lvl5pPr marL="1827633" indent="0">
              <a:buNone/>
              <a:defRPr sz="2000"/>
            </a:lvl5pPr>
            <a:lvl6pPr marL="2284540" indent="0">
              <a:buNone/>
              <a:defRPr sz="2000"/>
            </a:lvl6pPr>
            <a:lvl7pPr marL="2741447" indent="0">
              <a:buNone/>
              <a:defRPr sz="2000"/>
            </a:lvl7pPr>
            <a:lvl8pPr marL="3198356" indent="0">
              <a:buNone/>
              <a:defRPr sz="2000"/>
            </a:lvl8pPr>
            <a:lvl9pPr marL="365526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8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6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11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3199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80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11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1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1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8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91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30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343" indent="0">
              <a:buNone/>
              <a:defRPr sz="2000" b="1"/>
            </a:lvl2pPr>
            <a:lvl3pPr marL="916686" indent="0">
              <a:buNone/>
              <a:defRPr sz="1800" b="1"/>
            </a:lvl3pPr>
            <a:lvl4pPr marL="1375029" indent="0">
              <a:buNone/>
              <a:defRPr sz="1600" b="1"/>
            </a:lvl4pPr>
            <a:lvl5pPr marL="1833372" indent="0">
              <a:buNone/>
              <a:defRPr sz="1600" b="1"/>
            </a:lvl5pPr>
            <a:lvl6pPr marL="2291715" indent="0">
              <a:buNone/>
              <a:defRPr sz="1600" b="1"/>
            </a:lvl6pPr>
            <a:lvl7pPr marL="2750058" indent="0">
              <a:buNone/>
              <a:defRPr sz="1600" b="1"/>
            </a:lvl7pPr>
            <a:lvl8pPr marL="3208401" indent="0">
              <a:buNone/>
              <a:defRPr sz="1600" b="1"/>
            </a:lvl8pPr>
            <a:lvl9pPr marL="36667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343" indent="0">
              <a:buNone/>
              <a:defRPr sz="2000" b="1"/>
            </a:lvl2pPr>
            <a:lvl3pPr marL="916686" indent="0">
              <a:buNone/>
              <a:defRPr sz="1800" b="1"/>
            </a:lvl3pPr>
            <a:lvl4pPr marL="1375029" indent="0">
              <a:buNone/>
              <a:defRPr sz="1600" b="1"/>
            </a:lvl4pPr>
            <a:lvl5pPr marL="1833372" indent="0">
              <a:buNone/>
              <a:defRPr sz="1600" b="1"/>
            </a:lvl5pPr>
            <a:lvl6pPr marL="2291715" indent="0">
              <a:buNone/>
              <a:defRPr sz="1600" b="1"/>
            </a:lvl6pPr>
            <a:lvl7pPr marL="2750058" indent="0">
              <a:buNone/>
              <a:defRPr sz="1600" b="1"/>
            </a:lvl7pPr>
            <a:lvl8pPr marL="3208401" indent="0">
              <a:buNone/>
              <a:defRPr sz="1600" b="1"/>
            </a:lvl8pPr>
            <a:lvl9pPr marL="36667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43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04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94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8343" indent="0">
              <a:buNone/>
              <a:defRPr sz="1200"/>
            </a:lvl2pPr>
            <a:lvl3pPr marL="916686" indent="0">
              <a:buNone/>
              <a:defRPr sz="1000"/>
            </a:lvl3pPr>
            <a:lvl4pPr marL="1375029" indent="0">
              <a:buNone/>
              <a:defRPr sz="900"/>
            </a:lvl4pPr>
            <a:lvl5pPr marL="1833372" indent="0">
              <a:buNone/>
              <a:defRPr sz="900"/>
            </a:lvl5pPr>
            <a:lvl6pPr marL="2291715" indent="0">
              <a:buNone/>
              <a:defRPr sz="900"/>
            </a:lvl6pPr>
            <a:lvl7pPr marL="2750058" indent="0">
              <a:buNone/>
              <a:defRPr sz="900"/>
            </a:lvl7pPr>
            <a:lvl8pPr marL="3208401" indent="0">
              <a:buNone/>
              <a:defRPr sz="900"/>
            </a:lvl8pPr>
            <a:lvl9pPr marL="36667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2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8343" indent="0">
              <a:buNone/>
              <a:defRPr sz="2800"/>
            </a:lvl2pPr>
            <a:lvl3pPr marL="916686" indent="0">
              <a:buNone/>
              <a:defRPr sz="2400"/>
            </a:lvl3pPr>
            <a:lvl4pPr marL="1375029" indent="0">
              <a:buNone/>
              <a:defRPr sz="2000"/>
            </a:lvl4pPr>
            <a:lvl5pPr marL="1833372" indent="0">
              <a:buNone/>
              <a:defRPr sz="2000"/>
            </a:lvl5pPr>
            <a:lvl6pPr marL="2291715" indent="0">
              <a:buNone/>
              <a:defRPr sz="2000"/>
            </a:lvl6pPr>
            <a:lvl7pPr marL="2750058" indent="0">
              <a:buNone/>
              <a:defRPr sz="2000"/>
            </a:lvl7pPr>
            <a:lvl8pPr marL="3208401" indent="0">
              <a:buNone/>
              <a:defRPr sz="2000"/>
            </a:lvl8pPr>
            <a:lvl9pPr marL="366674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8343" indent="0">
              <a:buNone/>
              <a:defRPr sz="1200"/>
            </a:lvl2pPr>
            <a:lvl3pPr marL="916686" indent="0">
              <a:buNone/>
              <a:defRPr sz="1000"/>
            </a:lvl3pPr>
            <a:lvl4pPr marL="1375029" indent="0">
              <a:buNone/>
              <a:defRPr sz="900"/>
            </a:lvl4pPr>
            <a:lvl5pPr marL="1833372" indent="0">
              <a:buNone/>
              <a:defRPr sz="900"/>
            </a:lvl5pPr>
            <a:lvl6pPr marL="2291715" indent="0">
              <a:buNone/>
              <a:defRPr sz="900"/>
            </a:lvl6pPr>
            <a:lvl7pPr marL="2750058" indent="0">
              <a:buNone/>
              <a:defRPr sz="900"/>
            </a:lvl7pPr>
            <a:lvl8pPr marL="3208401" indent="0">
              <a:buNone/>
              <a:defRPr sz="900"/>
            </a:lvl8pPr>
            <a:lvl9pPr marL="36667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12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10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8"/>
            <a:ext cx="27432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39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4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6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2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8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9" indent="0">
              <a:buNone/>
              <a:defRPr sz="2800"/>
            </a:lvl2pPr>
            <a:lvl3pPr marL="913817" indent="0">
              <a:buNone/>
              <a:defRPr sz="2400"/>
            </a:lvl3pPr>
            <a:lvl4pPr marL="1370724" indent="0">
              <a:buNone/>
              <a:defRPr sz="2000"/>
            </a:lvl4pPr>
            <a:lvl5pPr marL="1827633" indent="0">
              <a:buNone/>
              <a:defRPr sz="2000"/>
            </a:lvl5pPr>
            <a:lvl6pPr marL="2284540" indent="0">
              <a:buNone/>
              <a:defRPr sz="2000"/>
            </a:lvl6pPr>
            <a:lvl7pPr marL="2741447" indent="0">
              <a:buNone/>
              <a:defRPr sz="2000"/>
            </a:lvl7pPr>
            <a:lvl8pPr marL="3198356" indent="0">
              <a:buNone/>
              <a:defRPr sz="2000"/>
            </a:lvl8pPr>
            <a:lvl9pPr marL="365526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9" indent="0">
              <a:buNone/>
              <a:defRPr sz="1200"/>
            </a:lvl2pPr>
            <a:lvl3pPr marL="913817" indent="0">
              <a:buNone/>
              <a:defRPr sz="1000"/>
            </a:lvl3pPr>
            <a:lvl4pPr marL="1370724" indent="0">
              <a:buNone/>
              <a:defRPr sz="900"/>
            </a:lvl4pPr>
            <a:lvl5pPr marL="1827633" indent="0">
              <a:buNone/>
              <a:defRPr sz="900"/>
            </a:lvl5pPr>
            <a:lvl6pPr marL="2284540" indent="0">
              <a:buNone/>
              <a:defRPr sz="900"/>
            </a:lvl6pPr>
            <a:lvl7pPr marL="2741447" indent="0">
              <a:buNone/>
              <a:defRPr sz="900"/>
            </a:lvl7pPr>
            <a:lvl8pPr marL="3198356" indent="0">
              <a:buNone/>
              <a:defRPr sz="900"/>
            </a:lvl8pPr>
            <a:lvl9pPr marL="36552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horz" lIns="91380" tIns="45690" rIns="91380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38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3" indent="-342683" algn="l" defTabSz="9138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6" indent="-285565" algn="l" defTabSz="9138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0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7" indent="-228456" algn="l" defTabSz="9138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85" indent="-228456" algn="l" defTabSz="9138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93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1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08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16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9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4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3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6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horz" lIns="91380" tIns="45690" rIns="91380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38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3" indent="-342683" algn="l" defTabSz="9138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6" indent="-285565" algn="l" defTabSz="9138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0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7" indent="-228456" algn="l" defTabSz="9138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85" indent="-228456" algn="l" defTabSz="9138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93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1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08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16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9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4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3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6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horz" lIns="91380" tIns="45690" rIns="91380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38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3" indent="-342683" algn="l" defTabSz="9138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6" indent="-285565" algn="l" defTabSz="9138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0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7" indent="-228456" algn="l" defTabSz="9138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85" indent="-228456" algn="l" defTabSz="9138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93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1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08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16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9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4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3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6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horz" lIns="91380" tIns="45690" rIns="91380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38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3" indent="-342683" algn="l" defTabSz="9138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6" indent="-285565" algn="l" defTabSz="9138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0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7" indent="-228456" algn="l" defTabSz="9138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85" indent="-228456" algn="l" defTabSz="9138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93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1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08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16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9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4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3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6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horz" lIns="91380" tIns="45690" rIns="91380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38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3" indent="-342683" algn="l" defTabSz="9138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6" indent="-285565" algn="l" defTabSz="9138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0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7" indent="-228456" algn="l" defTabSz="9138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85" indent="-228456" algn="l" defTabSz="9138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93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1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08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16" indent="-228456" algn="l" defTabSz="9138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9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4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3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47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6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0" algn="l" defTabSz="9138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1" cy="1143000"/>
          </a:xfrm>
          <a:prstGeom prst="rect">
            <a:avLst/>
          </a:prstGeom>
        </p:spPr>
        <p:txBody>
          <a:bodyPr vert="horz" lIns="91669" tIns="45834" rIns="91669" bIns="4583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3"/>
          </a:xfrm>
          <a:prstGeom prst="rect">
            <a:avLst/>
          </a:prstGeom>
        </p:spPr>
        <p:txBody>
          <a:bodyPr vert="horz" lIns="91669" tIns="45834" rIns="91669" bIns="4583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669" tIns="45834" rIns="91669" bIns="458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686"/>
            <a:fld id="{27F5BB91-B599-4B57-B874-F9477BD2E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6686"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669" tIns="45834" rIns="91669" bIns="458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68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669" tIns="45834" rIns="91669" bIns="458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686"/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668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2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66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57" indent="-343757" algn="l" defTabSz="9166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4807" indent="-286464" algn="l" defTabSz="9166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kem@toipkro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8-926-145-87-01.ru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8-926-145-87-01.ru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E1ABC8-F433-47F5-A53B-0765AE65FEB8}"/>
              </a:ext>
            </a:extLst>
          </p:cNvPr>
          <p:cNvSpPr/>
          <p:nvPr/>
        </p:nvSpPr>
        <p:spPr>
          <a:xfrm>
            <a:off x="129675" y="78619"/>
            <a:ext cx="11868367" cy="1097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1DA627-AE6E-4BE8-88EA-D420386B6E70}"/>
              </a:ext>
            </a:extLst>
          </p:cNvPr>
          <p:cNvSpPr/>
          <p:nvPr/>
        </p:nvSpPr>
        <p:spPr>
          <a:xfrm>
            <a:off x="129675" y="1268228"/>
            <a:ext cx="8062985" cy="4029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C63B85-9E75-4FCA-AC22-F031BB153600}"/>
              </a:ext>
            </a:extLst>
          </p:cNvPr>
          <p:cNvSpPr txBox="1">
            <a:spLocks/>
          </p:cNvSpPr>
          <p:nvPr/>
        </p:nvSpPr>
        <p:spPr>
          <a:xfrm>
            <a:off x="211070" y="1388284"/>
            <a:ext cx="7900193" cy="2698786"/>
          </a:xfrm>
          <a:prstGeom prst="rect">
            <a:avLst/>
          </a:prstGeom>
        </p:spPr>
        <p:txBody>
          <a:bodyPr lIns="91380" tIns="45690" rIns="91380" bIns="4569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 Результаты проведения регионального мониторинга оценки эффективности деятельности руководителей общеобразовательных организаций Томской области в 2023 году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C507426-3795-4088-A8F7-CF9DD8A1C0F7}"/>
              </a:ext>
            </a:extLst>
          </p:cNvPr>
          <p:cNvSpPr txBox="1">
            <a:spLocks/>
          </p:cNvSpPr>
          <p:nvPr/>
        </p:nvSpPr>
        <p:spPr>
          <a:xfrm>
            <a:off x="114079" y="4489254"/>
            <a:ext cx="8148642" cy="914400"/>
          </a:xfrm>
          <a:prstGeom prst="rect">
            <a:avLst/>
          </a:prstGeom>
        </p:spPr>
        <p:txBody>
          <a:bodyPr lIns="91380" tIns="45690" rIns="91380" bIns="4569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BEE8EC"/>
                </a:solidFill>
                <a:latin typeface="Cambria" pitchFamily="18" charset="0"/>
              </a:rPr>
              <a:t>Диденко Вера Валентиновна,</a:t>
            </a:r>
            <a:br>
              <a:rPr lang="ru-RU" sz="1800" b="1" dirty="0">
                <a:solidFill>
                  <a:srgbClr val="BEE8EC"/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rgbClr val="BEE8EC"/>
                </a:solidFill>
                <a:latin typeface="Cambria" pitchFamily="18" charset="0"/>
              </a:rPr>
              <a:t>старший преподаватель кафедры управления образованием ТОИПКРО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AFF72C-6717-4B93-A537-9AAB277353A4}"/>
              </a:ext>
            </a:extLst>
          </p:cNvPr>
          <p:cNvSpPr/>
          <p:nvPr/>
        </p:nvSpPr>
        <p:spPr>
          <a:xfrm>
            <a:off x="39191" y="6305008"/>
            <a:ext cx="12131040" cy="338554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algn="ctr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г. Томск, 2023</a:t>
            </a:r>
          </a:p>
        </p:txBody>
      </p:sp>
      <p:pic>
        <p:nvPicPr>
          <p:cNvPr id="1026" name="Picture 2" descr="https://detsad3.tomsk.ru/wp-content/uploads/2018/06/%D0%A2%D0%9E%D0%98%D0%9F%D0%9A%D0%A0%D0%9E-%D0%BB%D0%BE%D0%B3%D0%BE-%D0%BF%D0%BE%D0%BB%D0%BD%D0%BE%D1%86%D0%B2%D0%B5%D1%82-%D0%BF%D1%80%D0%BE%D0%B7%D1%80%D0%B0%D1%87%D0%BD%D1%8B%D0%B9-%D1%84%D0%BE%D0%BD-%D0%BA%D0%BE%D0%BF%D0%B8%D1%8F.jpg">
            <a:extLst>
              <a:ext uri="{FF2B5EF4-FFF2-40B4-BE49-F238E27FC236}">
                <a16:creationId xmlns:a16="http://schemas.microsoft.com/office/drawing/2014/main" id="{09D2895F-E3EC-4DDE-918D-B53B7155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11" y="1282860"/>
            <a:ext cx="3513927" cy="39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9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061326" y="101935"/>
            <a:ext cx="692311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r>
              <a:rPr lang="ru-RU" sz="3200" b="1" dirty="0">
                <a:solidFill>
                  <a:srgbClr val="009999"/>
                </a:solidFill>
                <a:latin typeface="Constantia" panose="02030602050306030303" pitchFamily="18" charset="0"/>
              </a:rPr>
              <a:t> школы Томской области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417" y="2530154"/>
            <a:ext cx="4002788" cy="1384995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109 </a:t>
            </a:r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руководителей</a:t>
            </a:r>
          </a:p>
          <a:p>
            <a:pPr algn="ctr"/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35,5%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891ED-E197-4E3A-A597-FC59AEF3DCBC}"/>
              </a:ext>
            </a:extLst>
          </p:cNvPr>
          <p:cNvSpPr txBox="1"/>
          <p:nvPr/>
        </p:nvSpPr>
        <p:spPr>
          <a:xfrm>
            <a:off x="7808546" y="2564190"/>
            <a:ext cx="3343286" cy="1384995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 </a:t>
            </a:r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руководителя</a:t>
            </a:r>
          </a:p>
          <a:p>
            <a:pPr algn="ctr"/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26,7%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6A4C1-85E4-4134-BFA7-4BC8CE916CCE}"/>
              </a:ext>
            </a:extLst>
          </p:cNvPr>
          <p:cNvSpPr txBox="1"/>
          <p:nvPr/>
        </p:nvSpPr>
        <p:spPr>
          <a:xfrm>
            <a:off x="2185645" y="3593597"/>
            <a:ext cx="7988177" cy="1815882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55 руководителей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 113 </a:t>
            </a:r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запланированных</a:t>
            </a:r>
          </a:p>
          <a:p>
            <a:pPr algn="ctr"/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E7AAD-280B-4F41-8F38-2871AE53F51A}"/>
              </a:ext>
            </a:extLst>
          </p:cNvPr>
          <p:cNvSpPr txBox="1"/>
          <p:nvPr/>
        </p:nvSpPr>
        <p:spPr>
          <a:xfrm>
            <a:off x="1392702" y="1406775"/>
            <a:ext cx="10185009" cy="461665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Участие руководителей ОО в процедуре Оценки эффективности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7876FE4-37BB-45F3-BAB0-A25164104EA4}"/>
              </a:ext>
            </a:extLst>
          </p:cNvPr>
          <p:cNvSpPr/>
          <p:nvPr/>
        </p:nvSpPr>
        <p:spPr>
          <a:xfrm rot="1622210" flipH="1">
            <a:off x="2857450" y="1845088"/>
            <a:ext cx="314926" cy="7165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D8F6C1A-8CD3-445A-9D2F-AD955BAB4777}"/>
              </a:ext>
            </a:extLst>
          </p:cNvPr>
          <p:cNvSpPr/>
          <p:nvPr/>
        </p:nvSpPr>
        <p:spPr>
          <a:xfrm flipH="1">
            <a:off x="6024518" y="2433898"/>
            <a:ext cx="498358" cy="1187841"/>
          </a:xfrm>
          <a:prstGeom prst="downArrow">
            <a:avLst/>
          </a:prstGeom>
          <a:solidFill>
            <a:srgbClr val="00EBE6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043AF31-C022-4C1B-B436-E1398F4D3611}"/>
              </a:ext>
            </a:extLst>
          </p:cNvPr>
          <p:cNvSpPr/>
          <p:nvPr/>
        </p:nvSpPr>
        <p:spPr>
          <a:xfrm rot="19304048" flipH="1">
            <a:off x="8821481" y="1827137"/>
            <a:ext cx="314926" cy="7165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 dirty="0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BF1C9A5-61AE-43F0-9849-9B589BB2DDC9}"/>
              </a:ext>
            </a:extLst>
          </p:cNvPr>
          <p:cNvSpPr/>
          <p:nvPr/>
        </p:nvSpPr>
        <p:spPr>
          <a:xfrm rot="5400000">
            <a:off x="5863271" y="-147427"/>
            <a:ext cx="632912" cy="11089801"/>
          </a:xfrm>
          <a:custGeom>
            <a:avLst/>
            <a:gdLst>
              <a:gd name="connsiteX0" fmla="*/ 0 w 632874"/>
              <a:gd name="connsiteY0" fmla="*/ 0 h 11089801"/>
              <a:gd name="connsiteX1" fmla="*/ 316437 w 632874"/>
              <a:gd name="connsiteY1" fmla="*/ 52737 h 11089801"/>
              <a:gd name="connsiteX2" fmla="*/ 316437 w 632874"/>
              <a:gd name="connsiteY2" fmla="*/ 5492163 h 11089801"/>
              <a:gd name="connsiteX3" fmla="*/ 632874 w 632874"/>
              <a:gd name="connsiteY3" fmla="*/ 5544900 h 11089801"/>
              <a:gd name="connsiteX4" fmla="*/ 316437 w 632874"/>
              <a:gd name="connsiteY4" fmla="*/ 5597637 h 11089801"/>
              <a:gd name="connsiteX5" fmla="*/ 316437 w 632874"/>
              <a:gd name="connsiteY5" fmla="*/ 11037064 h 11089801"/>
              <a:gd name="connsiteX6" fmla="*/ 0 w 632874"/>
              <a:gd name="connsiteY6" fmla="*/ 11089801 h 11089801"/>
              <a:gd name="connsiteX7" fmla="*/ 0 w 632874"/>
              <a:gd name="connsiteY7" fmla="*/ 0 h 11089801"/>
              <a:gd name="connsiteX0" fmla="*/ 0 w 632874"/>
              <a:gd name="connsiteY0" fmla="*/ 0 h 11089801"/>
              <a:gd name="connsiteX1" fmla="*/ 316437 w 632874"/>
              <a:gd name="connsiteY1" fmla="*/ 52737 h 11089801"/>
              <a:gd name="connsiteX2" fmla="*/ 316437 w 632874"/>
              <a:gd name="connsiteY2" fmla="*/ 5492163 h 11089801"/>
              <a:gd name="connsiteX3" fmla="*/ 632874 w 632874"/>
              <a:gd name="connsiteY3" fmla="*/ 5544900 h 11089801"/>
              <a:gd name="connsiteX4" fmla="*/ 316437 w 632874"/>
              <a:gd name="connsiteY4" fmla="*/ 5597637 h 11089801"/>
              <a:gd name="connsiteX5" fmla="*/ 316437 w 632874"/>
              <a:gd name="connsiteY5" fmla="*/ 11037064 h 11089801"/>
              <a:gd name="connsiteX6" fmla="*/ 0 w 632874"/>
              <a:gd name="connsiteY6" fmla="*/ 11089801 h 11089801"/>
              <a:gd name="connsiteX0" fmla="*/ 0 w 632883"/>
              <a:gd name="connsiteY0" fmla="*/ 0 h 11089801"/>
              <a:gd name="connsiteX1" fmla="*/ 316437 w 632883"/>
              <a:gd name="connsiteY1" fmla="*/ 52737 h 11089801"/>
              <a:gd name="connsiteX2" fmla="*/ 316437 w 632883"/>
              <a:gd name="connsiteY2" fmla="*/ 5492163 h 11089801"/>
              <a:gd name="connsiteX3" fmla="*/ 632874 w 632883"/>
              <a:gd name="connsiteY3" fmla="*/ 5544900 h 11089801"/>
              <a:gd name="connsiteX4" fmla="*/ 316437 w 632883"/>
              <a:gd name="connsiteY4" fmla="*/ 5597637 h 11089801"/>
              <a:gd name="connsiteX5" fmla="*/ 316437 w 632883"/>
              <a:gd name="connsiteY5" fmla="*/ 11037064 h 11089801"/>
              <a:gd name="connsiteX6" fmla="*/ 0 w 632883"/>
              <a:gd name="connsiteY6" fmla="*/ 11089801 h 11089801"/>
              <a:gd name="connsiteX7" fmla="*/ 0 w 632883"/>
              <a:gd name="connsiteY7" fmla="*/ 0 h 11089801"/>
              <a:gd name="connsiteX0" fmla="*/ 0 w 632883"/>
              <a:gd name="connsiteY0" fmla="*/ 0 h 11089801"/>
              <a:gd name="connsiteX1" fmla="*/ 316437 w 632883"/>
              <a:gd name="connsiteY1" fmla="*/ 52737 h 11089801"/>
              <a:gd name="connsiteX2" fmla="*/ 316437 w 632883"/>
              <a:gd name="connsiteY2" fmla="*/ 5492163 h 11089801"/>
              <a:gd name="connsiteX3" fmla="*/ 632874 w 632883"/>
              <a:gd name="connsiteY3" fmla="*/ 5544900 h 11089801"/>
              <a:gd name="connsiteX4" fmla="*/ 328468 w 632883"/>
              <a:gd name="connsiteY4" fmla="*/ 5705921 h 11089801"/>
              <a:gd name="connsiteX5" fmla="*/ 316437 w 632883"/>
              <a:gd name="connsiteY5" fmla="*/ 11037064 h 11089801"/>
              <a:gd name="connsiteX6" fmla="*/ 0 w 632883"/>
              <a:gd name="connsiteY6" fmla="*/ 11089801 h 11089801"/>
              <a:gd name="connsiteX0" fmla="*/ 0 w 632912"/>
              <a:gd name="connsiteY0" fmla="*/ 0 h 11089801"/>
              <a:gd name="connsiteX1" fmla="*/ 316437 w 632912"/>
              <a:gd name="connsiteY1" fmla="*/ 52737 h 11089801"/>
              <a:gd name="connsiteX2" fmla="*/ 316437 w 632912"/>
              <a:gd name="connsiteY2" fmla="*/ 5492163 h 11089801"/>
              <a:gd name="connsiteX3" fmla="*/ 632874 w 632912"/>
              <a:gd name="connsiteY3" fmla="*/ 5544900 h 11089801"/>
              <a:gd name="connsiteX4" fmla="*/ 316437 w 632912"/>
              <a:gd name="connsiteY4" fmla="*/ 5597637 h 11089801"/>
              <a:gd name="connsiteX5" fmla="*/ 316437 w 632912"/>
              <a:gd name="connsiteY5" fmla="*/ 11037064 h 11089801"/>
              <a:gd name="connsiteX6" fmla="*/ 0 w 632912"/>
              <a:gd name="connsiteY6" fmla="*/ 11089801 h 11089801"/>
              <a:gd name="connsiteX7" fmla="*/ 0 w 632912"/>
              <a:gd name="connsiteY7" fmla="*/ 0 h 11089801"/>
              <a:gd name="connsiteX0" fmla="*/ 0 w 632912"/>
              <a:gd name="connsiteY0" fmla="*/ 0 h 11089801"/>
              <a:gd name="connsiteX1" fmla="*/ 316437 w 632912"/>
              <a:gd name="connsiteY1" fmla="*/ 52737 h 11089801"/>
              <a:gd name="connsiteX2" fmla="*/ 304405 w 632912"/>
              <a:gd name="connsiteY2" fmla="*/ 5347784 h 11089801"/>
              <a:gd name="connsiteX3" fmla="*/ 632874 w 632912"/>
              <a:gd name="connsiteY3" fmla="*/ 5544900 h 11089801"/>
              <a:gd name="connsiteX4" fmla="*/ 328468 w 632912"/>
              <a:gd name="connsiteY4" fmla="*/ 5705921 h 11089801"/>
              <a:gd name="connsiteX5" fmla="*/ 316437 w 632912"/>
              <a:gd name="connsiteY5" fmla="*/ 11037064 h 11089801"/>
              <a:gd name="connsiteX6" fmla="*/ 0 w 632912"/>
              <a:gd name="connsiteY6" fmla="*/ 11089801 h 11089801"/>
              <a:gd name="connsiteX0" fmla="*/ 0 w 632912"/>
              <a:gd name="connsiteY0" fmla="*/ 0 h 11089801"/>
              <a:gd name="connsiteX1" fmla="*/ 316437 w 632912"/>
              <a:gd name="connsiteY1" fmla="*/ 52737 h 11089801"/>
              <a:gd name="connsiteX2" fmla="*/ 316437 w 632912"/>
              <a:gd name="connsiteY2" fmla="*/ 5492163 h 11089801"/>
              <a:gd name="connsiteX3" fmla="*/ 632874 w 632912"/>
              <a:gd name="connsiteY3" fmla="*/ 5544900 h 11089801"/>
              <a:gd name="connsiteX4" fmla="*/ 316437 w 632912"/>
              <a:gd name="connsiteY4" fmla="*/ 5597637 h 11089801"/>
              <a:gd name="connsiteX5" fmla="*/ 316437 w 632912"/>
              <a:gd name="connsiteY5" fmla="*/ 11037064 h 11089801"/>
              <a:gd name="connsiteX6" fmla="*/ 0 w 632912"/>
              <a:gd name="connsiteY6" fmla="*/ 11089801 h 11089801"/>
              <a:gd name="connsiteX7" fmla="*/ 0 w 632912"/>
              <a:gd name="connsiteY7" fmla="*/ 0 h 11089801"/>
              <a:gd name="connsiteX0" fmla="*/ 0 w 632912"/>
              <a:gd name="connsiteY0" fmla="*/ 0 h 11089801"/>
              <a:gd name="connsiteX1" fmla="*/ 316437 w 632912"/>
              <a:gd name="connsiteY1" fmla="*/ 52737 h 11089801"/>
              <a:gd name="connsiteX2" fmla="*/ 304405 w 632912"/>
              <a:gd name="connsiteY2" fmla="*/ 5432005 h 11089801"/>
              <a:gd name="connsiteX3" fmla="*/ 632874 w 632912"/>
              <a:gd name="connsiteY3" fmla="*/ 5544900 h 11089801"/>
              <a:gd name="connsiteX4" fmla="*/ 328468 w 632912"/>
              <a:gd name="connsiteY4" fmla="*/ 5705921 h 11089801"/>
              <a:gd name="connsiteX5" fmla="*/ 316437 w 632912"/>
              <a:gd name="connsiteY5" fmla="*/ 11037064 h 11089801"/>
              <a:gd name="connsiteX6" fmla="*/ 0 w 632912"/>
              <a:gd name="connsiteY6" fmla="*/ 11089801 h 1108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912" h="11089801" stroke="0" extrusionOk="0">
                <a:moveTo>
                  <a:pt x="0" y="0"/>
                </a:moveTo>
                <a:cubicBezTo>
                  <a:pt x="174763" y="0"/>
                  <a:pt x="316437" y="23611"/>
                  <a:pt x="316437" y="52737"/>
                </a:cubicBezTo>
                <a:lnTo>
                  <a:pt x="316437" y="5492163"/>
                </a:lnTo>
                <a:cubicBezTo>
                  <a:pt x="316437" y="5521289"/>
                  <a:pt x="458111" y="5544900"/>
                  <a:pt x="632874" y="5544900"/>
                </a:cubicBezTo>
                <a:cubicBezTo>
                  <a:pt x="458111" y="5544900"/>
                  <a:pt x="316437" y="5568511"/>
                  <a:pt x="316437" y="5597637"/>
                </a:cubicBezTo>
                <a:lnTo>
                  <a:pt x="316437" y="11037064"/>
                </a:lnTo>
                <a:cubicBezTo>
                  <a:pt x="316437" y="11066190"/>
                  <a:pt x="174763" y="11089801"/>
                  <a:pt x="0" y="11089801"/>
                </a:cubicBezTo>
                <a:lnTo>
                  <a:pt x="0" y="0"/>
                </a:lnTo>
                <a:close/>
              </a:path>
              <a:path w="632912" h="11089801" fill="none">
                <a:moveTo>
                  <a:pt x="0" y="0"/>
                </a:moveTo>
                <a:cubicBezTo>
                  <a:pt x="174763" y="0"/>
                  <a:pt x="316437" y="23611"/>
                  <a:pt x="316437" y="52737"/>
                </a:cubicBezTo>
                <a:cubicBezTo>
                  <a:pt x="312426" y="1817753"/>
                  <a:pt x="308416" y="3666989"/>
                  <a:pt x="304405" y="5432005"/>
                </a:cubicBezTo>
                <a:cubicBezTo>
                  <a:pt x="304405" y="5461131"/>
                  <a:pt x="628864" y="5499247"/>
                  <a:pt x="632874" y="5544900"/>
                </a:cubicBezTo>
                <a:cubicBezTo>
                  <a:pt x="636884" y="5590553"/>
                  <a:pt x="328468" y="5676795"/>
                  <a:pt x="328468" y="5705921"/>
                </a:cubicBezTo>
                <a:cubicBezTo>
                  <a:pt x="328468" y="7519063"/>
                  <a:pt x="316437" y="9223922"/>
                  <a:pt x="316437" y="11037064"/>
                </a:cubicBezTo>
                <a:cubicBezTo>
                  <a:pt x="316437" y="11066190"/>
                  <a:pt x="174763" y="11089801"/>
                  <a:pt x="0" y="11089801"/>
                </a:cubicBezTo>
              </a:path>
            </a:pathLst>
          </a:cu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380" tIns="45690" rIns="91380" bIns="45690"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34186-650C-4207-81F9-0C3670DD8DCC}"/>
              </a:ext>
            </a:extLst>
          </p:cNvPr>
          <p:cNvSpPr txBox="1"/>
          <p:nvPr/>
        </p:nvSpPr>
        <p:spPr>
          <a:xfrm>
            <a:off x="2065325" y="5638252"/>
            <a:ext cx="8110061" cy="107721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246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руководителей</a:t>
            </a:r>
          </a:p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80,2%</a:t>
            </a:r>
          </a:p>
        </p:txBody>
      </p:sp>
    </p:spTree>
    <p:extLst>
      <p:ext uri="{BB962C8B-B14F-4D97-AF65-F5344CB8AC3E}">
        <p14:creationId xmlns:p14="http://schemas.microsoft.com/office/powerpoint/2010/main" val="15898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8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5">
            <a:extLst>
              <a:ext uri="{FF2B5EF4-FFF2-40B4-BE49-F238E27FC236}">
                <a16:creationId xmlns:a16="http://schemas.microsoft.com/office/drawing/2014/main" id="{BB7467C1-E945-4B85-8803-BB95A0B47397}"/>
              </a:ext>
            </a:extLst>
          </p:cNvPr>
          <p:cNvSpPr txBox="1">
            <a:spLocks/>
          </p:cNvSpPr>
          <p:nvPr/>
        </p:nvSpPr>
        <p:spPr>
          <a:xfrm>
            <a:off x="3638841" y="136524"/>
            <a:ext cx="6923112" cy="1143000"/>
          </a:xfrm>
          <a:prstGeom prst="rect">
            <a:avLst/>
          </a:prstGeom>
        </p:spPr>
        <p:txBody>
          <a:bodyPr lIns="91380" tIns="45690" rIns="91380" bIns="4569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Муниципалитеты, не принявшие участие в мониторинге 2023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9ADF68-7382-4647-985C-461367B4764F}"/>
              </a:ext>
            </a:extLst>
          </p:cNvPr>
          <p:cNvSpPr/>
          <p:nvPr/>
        </p:nvSpPr>
        <p:spPr>
          <a:xfrm>
            <a:off x="206542" y="1754170"/>
            <a:ext cx="11778916" cy="3600986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indent="449927" algn="just">
              <a:spcAft>
                <a:spcPts val="1200"/>
              </a:spcAft>
            </a:pPr>
            <a:r>
              <a:rPr lang="ru-RU" sz="2400" b="1" kern="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Александровский район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927" algn="just">
              <a:spcAft>
                <a:spcPts val="1200"/>
              </a:spcAft>
            </a:pPr>
            <a:r>
              <a:rPr lang="ru-RU" sz="2400" b="1" kern="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Кожевниковский район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927" algn="just">
              <a:spcAft>
                <a:spcPts val="1200"/>
              </a:spcAft>
            </a:pPr>
            <a:r>
              <a:rPr lang="ru-RU" sz="2400" b="1" kern="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г. Кедровый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927" algn="just">
              <a:spcAft>
                <a:spcPts val="1200"/>
              </a:spcAft>
            </a:pPr>
            <a:r>
              <a:rPr lang="ru-RU" sz="2400" b="1" kern="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Молчановский район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927" algn="just">
              <a:spcAft>
                <a:spcPts val="1200"/>
              </a:spcAft>
            </a:pPr>
            <a:r>
              <a:rPr lang="ru-RU" sz="2400" b="1" kern="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Парабельский район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927" algn="just">
              <a:spcAft>
                <a:spcPts val="1200"/>
              </a:spcAft>
            </a:pPr>
            <a:r>
              <a:rPr lang="ru-RU" sz="2400" b="1" kern="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Тегульдетский район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927" algn="just">
              <a:spcAft>
                <a:spcPts val="1200"/>
              </a:spcAft>
            </a:pPr>
            <a:r>
              <a:rPr lang="ru-RU" sz="2400" b="1" kern="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Чаинский район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7CB9FBE0-3D3D-4F56-A2DB-74D58405A5CC}"/>
              </a:ext>
            </a:extLst>
          </p:cNvPr>
          <p:cNvSpPr/>
          <p:nvPr/>
        </p:nvSpPr>
        <p:spPr>
          <a:xfrm>
            <a:off x="4319337" y="1670491"/>
            <a:ext cx="637711" cy="3768331"/>
          </a:xfrm>
          <a:custGeom>
            <a:avLst/>
            <a:gdLst>
              <a:gd name="connsiteX0" fmla="*/ 0 w 637674"/>
              <a:gd name="connsiteY0" fmla="*/ 0 h 3768331"/>
              <a:gd name="connsiteX1" fmla="*/ 318837 w 637674"/>
              <a:gd name="connsiteY1" fmla="*/ 53137 h 3768331"/>
              <a:gd name="connsiteX2" fmla="*/ 318837 w 637674"/>
              <a:gd name="connsiteY2" fmla="*/ 1831028 h 3768331"/>
              <a:gd name="connsiteX3" fmla="*/ 637674 w 637674"/>
              <a:gd name="connsiteY3" fmla="*/ 1884165 h 3768331"/>
              <a:gd name="connsiteX4" fmla="*/ 318837 w 637674"/>
              <a:gd name="connsiteY4" fmla="*/ 1937302 h 3768331"/>
              <a:gd name="connsiteX5" fmla="*/ 318837 w 637674"/>
              <a:gd name="connsiteY5" fmla="*/ 3715194 h 3768331"/>
              <a:gd name="connsiteX6" fmla="*/ 0 w 637674"/>
              <a:gd name="connsiteY6" fmla="*/ 3768331 h 3768331"/>
              <a:gd name="connsiteX7" fmla="*/ 0 w 637674"/>
              <a:gd name="connsiteY7" fmla="*/ 0 h 3768331"/>
              <a:gd name="connsiteX0" fmla="*/ 0 w 637674"/>
              <a:gd name="connsiteY0" fmla="*/ 0 h 3768331"/>
              <a:gd name="connsiteX1" fmla="*/ 318837 w 637674"/>
              <a:gd name="connsiteY1" fmla="*/ 53137 h 3768331"/>
              <a:gd name="connsiteX2" fmla="*/ 318837 w 637674"/>
              <a:gd name="connsiteY2" fmla="*/ 1831028 h 3768331"/>
              <a:gd name="connsiteX3" fmla="*/ 637674 w 637674"/>
              <a:gd name="connsiteY3" fmla="*/ 1884165 h 3768331"/>
              <a:gd name="connsiteX4" fmla="*/ 318837 w 637674"/>
              <a:gd name="connsiteY4" fmla="*/ 1937302 h 3768331"/>
              <a:gd name="connsiteX5" fmla="*/ 318837 w 637674"/>
              <a:gd name="connsiteY5" fmla="*/ 3715194 h 3768331"/>
              <a:gd name="connsiteX6" fmla="*/ 0 w 637674"/>
              <a:gd name="connsiteY6" fmla="*/ 3768331 h 3768331"/>
              <a:gd name="connsiteX0" fmla="*/ 0 w 637674"/>
              <a:gd name="connsiteY0" fmla="*/ 0 h 3768331"/>
              <a:gd name="connsiteX1" fmla="*/ 318837 w 637674"/>
              <a:gd name="connsiteY1" fmla="*/ 53137 h 3768331"/>
              <a:gd name="connsiteX2" fmla="*/ 318837 w 637674"/>
              <a:gd name="connsiteY2" fmla="*/ 1831028 h 3768331"/>
              <a:gd name="connsiteX3" fmla="*/ 637674 w 637674"/>
              <a:gd name="connsiteY3" fmla="*/ 1884165 h 3768331"/>
              <a:gd name="connsiteX4" fmla="*/ 318837 w 637674"/>
              <a:gd name="connsiteY4" fmla="*/ 1937302 h 3768331"/>
              <a:gd name="connsiteX5" fmla="*/ 318837 w 637674"/>
              <a:gd name="connsiteY5" fmla="*/ 3715194 h 3768331"/>
              <a:gd name="connsiteX6" fmla="*/ 0 w 637674"/>
              <a:gd name="connsiteY6" fmla="*/ 3768331 h 3768331"/>
              <a:gd name="connsiteX7" fmla="*/ 0 w 637674"/>
              <a:gd name="connsiteY7" fmla="*/ 0 h 3768331"/>
              <a:gd name="connsiteX0" fmla="*/ 0 w 637674"/>
              <a:gd name="connsiteY0" fmla="*/ 0 h 3768331"/>
              <a:gd name="connsiteX1" fmla="*/ 318837 w 637674"/>
              <a:gd name="connsiteY1" fmla="*/ 53137 h 3768331"/>
              <a:gd name="connsiteX2" fmla="*/ 318837 w 637674"/>
              <a:gd name="connsiteY2" fmla="*/ 1734775 h 3768331"/>
              <a:gd name="connsiteX3" fmla="*/ 637674 w 637674"/>
              <a:gd name="connsiteY3" fmla="*/ 1884165 h 3768331"/>
              <a:gd name="connsiteX4" fmla="*/ 318837 w 637674"/>
              <a:gd name="connsiteY4" fmla="*/ 1937302 h 3768331"/>
              <a:gd name="connsiteX5" fmla="*/ 318837 w 637674"/>
              <a:gd name="connsiteY5" fmla="*/ 3715194 h 3768331"/>
              <a:gd name="connsiteX6" fmla="*/ 0 w 637674"/>
              <a:gd name="connsiteY6" fmla="*/ 3768331 h 3768331"/>
              <a:gd name="connsiteX0" fmla="*/ 0 w 637711"/>
              <a:gd name="connsiteY0" fmla="*/ 0 h 3768331"/>
              <a:gd name="connsiteX1" fmla="*/ 318837 w 637711"/>
              <a:gd name="connsiteY1" fmla="*/ 53137 h 3768331"/>
              <a:gd name="connsiteX2" fmla="*/ 318837 w 637711"/>
              <a:gd name="connsiteY2" fmla="*/ 1831028 h 3768331"/>
              <a:gd name="connsiteX3" fmla="*/ 637674 w 637711"/>
              <a:gd name="connsiteY3" fmla="*/ 1884165 h 3768331"/>
              <a:gd name="connsiteX4" fmla="*/ 318837 w 637711"/>
              <a:gd name="connsiteY4" fmla="*/ 1937302 h 3768331"/>
              <a:gd name="connsiteX5" fmla="*/ 318837 w 637711"/>
              <a:gd name="connsiteY5" fmla="*/ 3715194 h 3768331"/>
              <a:gd name="connsiteX6" fmla="*/ 0 w 637711"/>
              <a:gd name="connsiteY6" fmla="*/ 3768331 h 3768331"/>
              <a:gd name="connsiteX7" fmla="*/ 0 w 637711"/>
              <a:gd name="connsiteY7" fmla="*/ 0 h 3768331"/>
              <a:gd name="connsiteX0" fmla="*/ 0 w 637711"/>
              <a:gd name="connsiteY0" fmla="*/ 0 h 3768331"/>
              <a:gd name="connsiteX1" fmla="*/ 318837 w 637711"/>
              <a:gd name="connsiteY1" fmla="*/ 53137 h 3768331"/>
              <a:gd name="connsiteX2" fmla="*/ 318837 w 637711"/>
              <a:gd name="connsiteY2" fmla="*/ 1734775 h 3768331"/>
              <a:gd name="connsiteX3" fmla="*/ 637674 w 637711"/>
              <a:gd name="connsiteY3" fmla="*/ 1884165 h 3768331"/>
              <a:gd name="connsiteX4" fmla="*/ 294774 w 637711"/>
              <a:gd name="connsiteY4" fmla="*/ 2021523 h 3768331"/>
              <a:gd name="connsiteX5" fmla="*/ 318837 w 637711"/>
              <a:gd name="connsiteY5" fmla="*/ 3715194 h 3768331"/>
              <a:gd name="connsiteX6" fmla="*/ 0 w 637711"/>
              <a:gd name="connsiteY6" fmla="*/ 3768331 h 376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711" h="3768331" stroke="0" extrusionOk="0">
                <a:moveTo>
                  <a:pt x="0" y="0"/>
                </a:moveTo>
                <a:cubicBezTo>
                  <a:pt x="176089" y="0"/>
                  <a:pt x="318837" y="23790"/>
                  <a:pt x="318837" y="53137"/>
                </a:cubicBezTo>
                <a:lnTo>
                  <a:pt x="318837" y="1831028"/>
                </a:lnTo>
                <a:cubicBezTo>
                  <a:pt x="318837" y="1860375"/>
                  <a:pt x="461585" y="1884165"/>
                  <a:pt x="637674" y="1884165"/>
                </a:cubicBezTo>
                <a:cubicBezTo>
                  <a:pt x="461585" y="1884165"/>
                  <a:pt x="318837" y="1907955"/>
                  <a:pt x="318837" y="1937302"/>
                </a:cubicBezTo>
                <a:lnTo>
                  <a:pt x="318837" y="3715194"/>
                </a:lnTo>
                <a:cubicBezTo>
                  <a:pt x="318837" y="3744541"/>
                  <a:pt x="176089" y="3768331"/>
                  <a:pt x="0" y="3768331"/>
                </a:cubicBezTo>
                <a:lnTo>
                  <a:pt x="0" y="0"/>
                </a:lnTo>
                <a:close/>
              </a:path>
              <a:path w="637711" h="3768331" fill="none">
                <a:moveTo>
                  <a:pt x="0" y="0"/>
                </a:moveTo>
                <a:cubicBezTo>
                  <a:pt x="176089" y="0"/>
                  <a:pt x="318837" y="23790"/>
                  <a:pt x="318837" y="53137"/>
                </a:cubicBezTo>
                <a:lnTo>
                  <a:pt x="318837" y="1734775"/>
                </a:lnTo>
                <a:cubicBezTo>
                  <a:pt x="318837" y="1764122"/>
                  <a:pt x="641684" y="1836374"/>
                  <a:pt x="637674" y="1884165"/>
                </a:cubicBezTo>
                <a:cubicBezTo>
                  <a:pt x="633664" y="1931956"/>
                  <a:pt x="294774" y="1992176"/>
                  <a:pt x="294774" y="2021523"/>
                </a:cubicBezTo>
                <a:lnTo>
                  <a:pt x="318837" y="3715194"/>
                </a:lnTo>
                <a:cubicBezTo>
                  <a:pt x="318837" y="3744541"/>
                  <a:pt x="176089" y="3768331"/>
                  <a:pt x="0" y="3768331"/>
                </a:cubicBezTo>
              </a:path>
            </a:pathLst>
          </a:cu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380" tIns="45690" rIns="91380" bIns="456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78812E-B622-4B92-9AF6-B3027D1AD7AE}"/>
              </a:ext>
            </a:extLst>
          </p:cNvPr>
          <p:cNvSpPr/>
          <p:nvPr/>
        </p:nvSpPr>
        <p:spPr>
          <a:xfrm>
            <a:off x="5044934" y="3139163"/>
            <a:ext cx="1717137" cy="830997"/>
          </a:xfrm>
          <a:prstGeom prst="rect">
            <a:avLst/>
          </a:prstGeom>
          <a:noFill/>
        </p:spPr>
        <p:txBody>
          <a:bodyPr wrap="none" lIns="91380" tIns="45690" rIns="91380" bIns="45690">
            <a:spAutoFit/>
          </a:bodyPr>
          <a:lstStyle/>
          <a:p>
            <a:pPr algn="ctr"/>
            <a:r>
              <a:rPr lang="ru-RU" sz="4800" dirty="0">
                <a:ln w="0">
                  <a:solidFill>
                    <a:sysClr val="windowText" lastClr="000000"/>
                  </a:solidFill>
                </a:ln>
                <a:solidFill>
                  <a:srgbClr val="3494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19,8%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6EA5C06A-849D-4594-91B9-D832FCC87830}"/>
              </a:ext>
            </a:extLst>
          </p:cNvPr>
          <p:cNvSpPr txBox="1">
            <a:spLocks/>
          </p:cNvSpPr>
          <p:nvPr/>
        </p:nvSpPr>
        <p:spPr>
          <a:xfrm>
            <a:off x="7116209" y="2914491"/>
            <a:ext cx="3907279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80" tIns="45690" rIns="91380" bIns="456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2000" dirty="0">
                <a:latin typeface="Cambria" pitchFamily="18" charset="0"/>
              </a:rPr>
              <a:t>Стаж работы руководителей менее 3 лет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2000" dirty="0">
                <a:latin typeface="Cambria" pitchFamily="18" charset="0"/>
              </a:rPr>
              <a:t>Должности руководителей занимают исполняющие обязанности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9D8777D2-4B01-4151-9BFA-04410CC9DA4D}"/>
              </a:ext>
            </a:extLst>
          </p:cNvPr>
          <p:cNvSpPr txBox="1">
            <a:spLocks/>
          </p:cNvSpPr>
          <p:nvPr/>
        </p:nvSpPr>
        <p:spPr>
          <a:xfrm>
            <a:off x="7116209" y="2156440"/>
            <a:ext cx="3907175" cy="758051"/>
          </a:xfrm>
          <a:custGeom>
            <a:avLst/>
            <a:gdLst>
              <a:gd name="connsiteX0" fmla="*/ 0 w 3033296"/>
              <a:gd name="connsiteY0" fmla="*/ 0 h 338554"/>
              <a:gd name="connsiteX1" fmla="*/ 3033296 w 3033296"/>
              <a:gd name="connsiteY1" fmla="*/ 0 h 338554"/>
              <a:gd name="connsiteX2" fmla="*/ 3033296 w 3033296"/>
              <a:gd name="connsiteY2" fmla="*/ 338554 h 338554"/>
              <a:gd name="connsiteX3" fmla="*/ 0 w 3033296"/>
              <a:gd name="connsiteY3" fmla="*/ 338554 h 338554"/>
              <a:gd name="connsiteX4" fmla="*/ 0 w 3033296"/>
              <a:gd name="connsiteY4" fmla="*/ 0 h 338554"/>
              <a:gd name="connsiteX0" fmla="*/ 0 w 3033296"/>
              <a:gd name="connsiteY0" fmla="*/ 0 h 567154"/>
              <a:gd name="connsiteX1" fmla="*/ 3033296 w 3033296"/>
              <a:gd name="connsiteY1" fmla="*/ 0 h 567154"/>
              <a:gd name="connsiteX2" fmla="*/ 3014246 w 3033296"/>
              <a:gd name="connsiteY2" fmla="*/ 567154 h 567154"/>
              <a:gd name="connsiteX3" fmla="*/ 0 w 3033296"/>
              <a:gd name="connsiteY3" fmla="*/ 338554 h 567154"/>
              <a:gd name="connsiteX4" fmla="*/ 0 w 3033296"/>
              <a:gd name="connsiteY4" fmla="*/ 0 h 567154"/>
              <a:gd name="connsiteX0" fmla="*/ 0 w 3033296"/>
              <a:gd name="connsiteY0" fmla="*/ 0 h 567154"/>
              <a:gd name="connsiteX1" fmla="*/ 3033296 w 3033296"/>
              <a:gd name="connsiteY1" fmla="*/ 0 h 567154"/>
              <a:gd name="connsiteX2" fmla="*/ 3014246 w 3033296"/>
              <a:gd name="connsiteY2" fmla="*/ 567154 h 567154"/>
              <a:gd name="connsiteX3" fmla="*/ 0 w 3033296"/>
              <a:gd name="connsiteY3" fmla="*/ 548104 h 567154"/>
              <a:gd name="connsiteX4" fmla="*/ 0 w 3033296"/>
              <a:gd name="connsiteY4" fmla="*/ 0 h 567154"/>
              <a:gd name="connsiteX0" fmla="*/ 0 w 3071396"/>
              <a:gd name="connsiteY0" fmla="*/ 0 h 548104"/>
              <a:gd name="connsiteX1" fmla="*/ 3033296 w 3071396"/>
              <a:gd name="connsiteY1" fmla="*/ 0 h 548104"/>
              <a:gd name="connsiteX2" fmla="*/ 3071396 w 3071396"/>
              <a:gd name="connsiteY2" fmla="*/ 548104 h 548104"/>
              <a:gd name="connsiteX3" fmla="*/ 0 w 3071396"/>
              <a:gd name="connsiteY3" fmla="*/ 548104 h 548104"/>
              <a:gd name="connsiteX4" fmla="*/ 0 w 3071396"/>
              <a:gd name="connsiteY4" fmla="*/ 0 h 548104"/>
              <a:gd name="connsiteX0" fmla="*/ 0 w 3033296"/>
              <a:gd name="connsiteY0" fmla="*/ 0 h 548104"/>
              <a:gd name="connsiteX1" fmla="*/ 3033296 w 3033296"/>
              <a:gd name="connsiteY1" fmla="*/ 0 h 548104"/>
              <a:gd name="connsiteX2" fmla="*/ 3033296 w 3033296"/>
              <a:gd name="connsiteY2" fmla="*/ 548104 h 548104"/>
              <a:gd name="connsiteX3" fmla="*/ 0 w 3033296"/>
              <a:gd name="connsiteY3" fmla="*/ 548104 h 548104"/>
              <a:gd name="connsiteX4" fmla="*/ 0 w 3033296"/>
              <a:gd name="connsiteY4" fmla="*/ 0 h 54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296" h="548104">
                <a:moveTo>
                  <a:pt x="0" y="0"/>
                </a:moveTo>
                <a:lnTo>
                  <a:pt x="3033296" y="0"/>
                </a:lnTo>
                <a:lnTo>
                  <a:pt x="3033296" y="548104"/>
                </a:lnTo>
                <a:lnTo>
                  <a:pt x="0" y="548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1954" tIns="179886" rIns="91380" bIns="14391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Причины </a:t>
            </a:r>
          </a:p>
        </p:txBody>
      </p:sp>
    </p:spTree>
    <p:extLst>
      <p:ext uri="{BB962C8B-B14F-4D97-AF65-F5344CB8AC3E}">
        <p14:creationId xmlns:p14="http://schemas.microsoft.com/office/powerpoint/2010/main" val="385923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B6928E-E344-41B0-9F9B-4D390FF3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B6FAF2-EA49-4A52-9529-73C67AD096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221" y="81496"/>
          <a:ext cx="12019547" cy="669500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13727">
                  <a:extLst>
                    <a:ext uri="{9D8B030D-6E8A-4147-A177-3AD203B41FA5}">
                      <a16:colId xmlns:a16="http://schemas.microsoft.com/office/drawing/2014/main" val="1851638871"/>
                    </a:ext>
                  </a:extLst>
                </a:gridCol>
                <a:gridCol w="1263864">
                  <a:extLst>
                    <a:ext uri="{9D8B030D-6E8A-4147-A177-3AD203B41FA5}">
                      <a16:colId xmlns:a16="http://schemas.microsoft.com/office/drawing/2014/main" val="860289923"/>
                    </a:ext>
                  </a:extLst>
                </a:gridCol>
                <a:gridCol w="1464049">
                  <a:extLst>
                    <a:ext uri="{9D8B030D-6E8A-4147-A177-3AD203B41FA5}">
                      <a16:colId xmlns:a16="http://schemas.microsoft.com/office/drawing/2014/main" val="2273472946"/>
                    </a:ext>
                  </a:extLst>
                </a:gridCol>
                <a:gridCol w="1488248">
                  <a:extLst>
                    <a:ext uri="{9D8B030D-6E8A-4147-A177-3AD203B41FA5}">
                      <a16:colId xmlns:a16="http://schemas.microsoft.com/office/drawing/2014/main" val="2502812445"/>
                    </a:ext>
                  </a:extLst>
                </a:gridCol>
                <a:gridCol w="1439850">
                  <a:extLst>
                    <a:ext uri="{9D8B030D-6E8A-4147-A177-3AD203B41FA5}">
                      <a16:colId xmlns:a16="http://schemas.microsoft.com/office/drawing/2014/main" val="630398364"/>
                    </a:ext>
                  </a:extLst>
                </a:gridCol>
                <a:gridCol w="1222058">
                  <a:extLst>
                    <a:ext uri="{9D8B030D-6E8A-4147-A177-3AD203B41FA5}">
                      <a16:colId xmlns:a16="http://schemas.microsoft.com/office/drawing/2014/main" val="2432733755"/>
                    </a:ext>
                  </a:extLst>
                </a:gridCol>
                <a:gridCol w="1427751">
                  <a:extLst>
                    <a:ext uri="{9D8B030D-6E8A-4147-A177-3AD203B41FA5}">
                      <a16:colId xmlns:a16="http://schemas.microsoft.com/office/drawing/2014/main" val="1400287678"/>
                    </a:ext>
                  </a:extLst>
                </a:gridCol>
              </a:tblGrid>
              <a:tr h="455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Муниципалитет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Кол-во,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 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участия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2021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Кол-во,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участия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 2022 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Кол-во,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 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участия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 2023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018428"/>
                  </a:ext>
                </a:extLst>
              </a:tr>
              <a:tr h="266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Александровский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71676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Асиновский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4659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Бакчарский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26353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Верхнекетский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15866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Зырянский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7424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Каргасокский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39980"/>
                  </a:ext>
                </a:extLst>
              </a:tr>
              <a:tr h="277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Кожевниковский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39067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Колпашевский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8401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Кривошеинский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56617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Кедровый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643866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Молчановский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21916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Парабельский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82833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Первомайский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3190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ЗАТО Северск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382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о. Стрежевой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7996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Тегульдетский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7139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Томск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6087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Томский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60629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Чаинский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61524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Шегарский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10233"/>
                  </a:ext>
                </a:extLst>
              </a:tr>
              <a:tr h="37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ОО, подведомственные ДОО ТО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56597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ИТОГО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35,5</a:t>
                      </a:r>
                    </a:p>
                  </a:txBody>
                  <a:tcPr marL="58511" marR="585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26,7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69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2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57271" y="246851"/>
            <a:ext cx="10238074" cy="735360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>
                <a:solidFill>
                  <a:srgbClr val="009999"/>
                </a:solidFill>
                <a:latin typeface="Cambria" pitchFamily="18" charset="0"/>
              </a:rPr>
              <a:t>Направления оценки эффективности деятельности руководителей общеобразовательных организаций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856182" y="1626778"/>
            <a:ext cx="1758701" cy="1634978"/>
          </a:xfrm>
          <a:custGeom>
            <a:avLst/>
            <a:gdLst>
              <a:gd name="connsiteX0" fmla="*/ 0 w 1503356"/>
              <a:gd name="connsiteY0" fmla="*/ 0 h 521779"/>
              <a:gd name="connsiteX1" fmla="*/ 1503356 w 1503356"/>
              <a:gd name="connsiteY1" fmla="*/ 0 h 521779"/>
              <a:gd name="connsiteX2" fmla="*/ 1503356 w 1503356"/>
              <a:gd name="connsiteY2" fmla="*/ 521779 h 521779"/>
              <a:gd name="connsiteX3" fmla="*/ 0 w 1503356"/>
              <a:gd name="connsiteY3" fmla="*/ 521779 h 521779"/>
              <a:gd name="connsiteX4" fmla="*/ 0 w 1503356"/>
              <a:gd name="connsiteY4" fmla="*/ 0 h 5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3356" h="521779">
                <a:moveTo>
                  <a:pt x="0" y="0"/>
                </a:moveTo>
                <a:lnTo>
                  <a:pt x="1503356" y="0"/>
                </a:lnTo>
                <a:lnTo>
                  <a:pt x="1503356" y="521779"/>
                </a:lnTo>
                <a:lnTo>
                  <a:pt x="0" y="521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latin typeface="Cambria" pitchFamily="18" charset="0"/>
              </a:rPr>
              <a:t>качество управленческой деятельности руководителей образовательных организаций 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166616" y="1587530"/>
            <a:ext cx="1617455" cy="1228297"/>
          </a:xfrm>
          <a:custGeom>
            <a:avLst/>
            <a:gdLst>
              <a:gd name="connsiteX0" fmla="*/ 0 w 1543597"/>
              <a:gd name="connsiteY0" fmla="*/ 0 h 521779"/>
              <a:gd name="connsiteX1" fmla="*/ 1543597 w 1543597"/>
              <a:gd name="connsiteY1" fmla="*/ 0 h 521779"/>
              <a:gd name="connsiteX2" fmla="*/ 1543597 w 1543597"/>
              <a:gd name="connsiteY2" fmla="*/ 521779 h 521779"/>
              <a:gd name="connsiteX3" fmla="*/ 0 w 1543597"/>
              <a:gd name="connsiteY3" fmla="*/ 521779 h 521779"/>
              <a:gd name="connsiteX4" fmla="*/ 0 w 1543597"/>
              <a:gd name="connsiteY4" fmla="*/ 0 h 5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597" h="521779">
                <a:moveTo>
                  <a:pt x="0" y="0"/>
                </a:moveTo>
                <a:lnTo>
                  <a:pt x="1543597" y="0"/>
                </a:lnTo>
                <a:lnTo>
                  <a:pt x="1543597" y="521779"/>
                </a:lnTo>
                <a:lnTo>
                  <a:pt x="0" y="521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оценка уровня базовой подготовки обучающихся</a:t>
            </a:r>
            <a:r>
              <a:rPr lang="ru-RU" kern="1200" dirty="0">
                <a:latin typeface="Cambria" pitchFamily="18" charset="0"/>
              </a:rPr>
              <a:t> 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5358859" y="1665368"/>
            <a:ext cx="1617455" cy="1323856"/>
          </a:xfrm>
          <a:custGeom>
            <a:avLst/>
            <a:gdLst>
              <a:gd name="connsiteX0" fmla="*/ 0 w 1543597"/>
              <a:gd name="connsiteY0" fmla="*/ 0 h 521779"/>
              <a:gd name="connsiteX1" fmla="*/ 1543597 w 1543597"/>
              <a:gd name="connsiteY1" fmla="*/ 0 h 521779"/>
              <a:gd name="connsiteX2" fmla="*/ 1543597 w 1543597"/>
              <a:gd name="connsiteY2" fmla="*/ 521779 h 521779"/>
              <a:gd name="connsiteX3" fmla="*/ 0 w 1543597"/>
              <a:gd name="connsiteY3" fmla="*/ 521779 h 521779"/>
              <a:gd name="connsiteX4" fmla="*/ 0 w 1543597"/>
              <a:gd name="connsiteY4" fmla="*/ 0 h 5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597" h="521779">
                <a:moveTo>
                  <a:pt x="0" y="0"/>
                </a:moveTo>
                <a:lnTo>
                  <a:pt x="1543597" y="0"/>
                </a:lnTo>
                <a:lnTo>
                  <a:pt x="1543597" y="521779"/>
                </a:lnTo>
                <a:lnTo>
                  <a:pt x="0" y="521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оценка уровня подготовки обучающихся высокого уровня</a:t>
            </a:r>
            <a:endParaRPr lang="ru-RU" kern="1200" dirty="0">
              <a:latin typeface="Cambria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550186" y="2465474"/>
            <a:ext cx="2057838" cy="521779"/>
          </a:xfrm>
          <a:custGeom>
            <a:avLst/>
            <a:gdLst>
              <a:gd name="connsiteX0" fmla="*/ 0 w 1543597"/>
              <a:gd name="connsiteY0" fmla="*/ 0 h 521779"/>
              <a:gd name="connsiteX1" fmla="*/ 1543597 w 1543597"/>
              <a:gd name="connsiteY1" fmla="*/ 0 h 521779"/>
              <a:gd name="connsiteX2" fmla="*/ 1543597 w 1543597"/>
              <a:gd name="connsiteY2" fmla="*/ 521779 h 521779"/>
              <a:gd name="connsiteX3" fmla="*/ 0 w 1543597"/>
              <a:gd name="connsiteY3" fmla="*/ 521779 h 521779"/>
              <a:gd name="connsiteX4" fmla="*/ 0 w 1543597"/>
              <a:gd name="connsiteY4" fmla="*/ 0 h 5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597" h="521779">
                <a:moveTo>
                  <a:pt x="0" y="0"/>
                </a:moveTo>
                <a:lnTo>
                  <a:pt x="1543597" y="0"/>
                </a:lnTo>
                <a:lnTo>
                  <a:pt x="1543597" y="521779"/>
                </a:lnTo>
                <a:lnTo>
                  <a:pt x="0" y="521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оценка компетенций руководителей образовательных организаций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9873431" y="2757578"/>
            <a:ext cx="1617455" cy="1206497"/>
          </a:xfrm>
          <a:custGeom>
            <a:avLst/>
            <a:gdLst>
              <a:gd name="connsiteX0" fmla="*/ 0 w 1543597"/>
              <a:gd name="connsiteY0" fmla="*/ 0 h 521779"/>
              <a:gd name="connsiteX1" fmla="*/ 1543597 w 1543597"/>
              <a:gd name="connsiteY1" fmla="*/ 0 h 521779"/>
              <a:gd name="connsiteX2" fmla="*/ 1543597 w 1543597"/>
              <a:gd name="connsiteY2" fmla="*/ 521779 h 521779"/>
              <a:gd name="connsiteX3" fmla="*/ 0 w 1543597"/>
              <a:gd name="connsiteY3" fmla="*/ 521779 h 521779"/>
              <a:gd name="connsiteX4" fmla="*/ 0 w 1543597"/>
              <a:gd name="connsiteY4" fmla="*/ 0 h 5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597" h="521779">
                <a:moveTo>
                  <a:pt x="0" y="0"/>
                </a:moveTo>
                <a:lnTo>
                  <a:pt x="1543597" y="0"/>
                </a:lnTo>
                <a:lnTo>
                  <a:pt x="1543597" y="521779"/>
                </a:lnTo>
                <a:lnTo>
                  <a:pt x="0" y="521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6386" y="1643321"/>
            <a:ext cx="2147214" cy="147732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оценка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метапредметного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itchFamily="18" charset="0"/>
            </a:endParaRPr>
          </a:p>
          <a:p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 и предметного результата деятельности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840228" y="3442828"/>
            <a:ext cx="1911818" cy="1897512"/>
          </a:xfrm>
          <a:custGeom>
            <a:avLst/>
            <a:gdLst>
              <a:gd name="connsiteX0" fmla="*/ 0 w 1563028"/>
              <a:gd name="connsiteY0" fmla="*/ 0 h 528347"/>
              <a:gd name="connsiteX1" fmla="*/ 1563028 w 1563028"/>
              <a:gd name="connsiteY1" fmla="*/ 0 h 528347"/>
              <a:gd name="connsiteX2" fmla="*/ 1563028 w 1563028"/>
              <a:gd name="connsiteY2" fmla="*/ 528347 h 528347"/>
              <a:gd name="connsiteX3" fmla="*/ 0 w 1563028"/>
              <a:gd name="connsiteY3" fmla="*/ 528347 h 528347"/>
              <a:gd name="connsiteX4" fmla="*/ 0 w 1563028"/>
              <a:gd name="connsiteY4" fmla="*/ 0 h 52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028" h="528347">
                <a:moveTo>
                  <a:pt x="0" y="0"/>
                </a:moveTo>
                <a:lnTo>
                  <a:pt x="1563028" y="0"/>
                </a:lnTo>
                <a:lnTo>
                  <a:pt x="1563028" y="528347"/>
                </a:lnTo>
                <a:lnTo>
                  <a:pt x="0" y="5283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организация профессиональной ориентации, профильного и дополнительного образования обучающихся</a:t>
            </a:r>
            <a:endParaRPr lang="ru-RU" kern="1200" dirty="0">
              <a:latin typeface="Cambria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180258" y="3520214"/>
            <a:ext cx="1689248" cy="1378897"/>
          </a:xfrm>
          <a:custGeom>
            <a:avLst/>
            <a:gdLst>
              <a:gd name="connsiteX0" fmla="*/ 0 w 1563028"/>
              <a:gd name="connsiteY0" fmla="*/ 0 h 528347"/>
              <a:gd name="connsiteX1" fmla="*/ 1563028 w 1563028"/>
              <a:gd name="connsiteY1" fmla="*/ 0 h 528347"/>
              <a:gd name="connsiteX2" fmla="*/ 1563028 w 1563028"/>
              <a:gd name="connsiteY2" fmla="*/ 528347 h 528347"/>
              <a:gd name="connsiteX3" fmla="*/ 0 w 1563028"/>
              <a:gd name="connsiteY3" fmla="*/ 528347 h 528347"/>
              <a:gd name="connsiteX4" fmla="*/ 0 w 1563028"/>
              <a:gd name="connsiteY4" fmla="*/ 0 h 52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028" h="528347">
                <a:moveTo>
                  <a:pt x="0" y="0"/>
                </a:moveTo>
                <a:lnTo>
                  <a:pt x="1563028" y="0"/>
                </a:lnTo>
                <a:lnTo>
                  <a:pt x="1563028" y="528347"/>
                </a:lnTo>
                <a:lnTo>
                  <a:pt x="0" y="5283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организация получения образования обучающимися с ОВЗ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5374330" y="5103837"/>
            <a:ext cx="1833678" cy="528347"/>
          </a:xfrm>
          <a:custGeom>
            <a:avLst/>
            <a:gdLst>
              <a:gd name="connsiteX0" fmla="*/ 0 w 1563028"/>
              <a:gd name="connsiteY0" fmla="*/ 0 h 528347"/>
              <a:gd name="connsiteX1" fmla="*/ 1563028 w 1563028"/>
              <a:gd name="connsiteY1" fmla="*/ 0 h 528347"/>
              <a:gd name="connsiteX2" fmla="*/ 1563028 w 1563028"/>
              <a:gd name="connsiteY2" fmla="*/ 528347 h 528347"/>
              <a:gd name="connsiteX3" fmla="*/ 0 w 1563028"/>
              <a:gd name="connsiteY3" fmla="*/ 528347 h 528347"/>
              <a:gd name="connsiteX4" fmla="*/ 0 w 1563028"/>
              <a:gd name="connsiteY4" fmla="*/ 0 h 52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028" h="528347">
                <a:moveTo>
                  <a:pt x="0" y="0"/>
                </a:moveTo>
                <a:lnTo>
                  <a:pt x="1563028" y="0"/>
                </a:lnTo>
                <a:lnTo>
                  <a:pt x="1563028" y="528347"/>
                </a:lnTo>
                <a:lnTo>
                  <a:pt x="0" y="5283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обеспечение деятельности для получения внешней оценки объективности результатов деятельности ОО</a:t>
            </a:r>
            <a:endParaRPr lang="ru-RU" kern="1200" dirty="0">
              <a:latin typeface="Cambria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7646634" y="4306201"/>
            <a:ext cx="1896864" cy="528347"/>
          </a:xfrm>
          <a:custGeom>
            <a:avLst/>
            <a:gdLst>
              <a:gd name="connsiteX0" fmla="*/ 0 w 1563028"/>
              <a:gd name="connsiteY0" fmla="*/ 0 h 528347"/>
              <a:gd name="connsiteX1" fmla="*/ 1563028 w 1563028"/>
              <a:gd name="connsiteY1" fmla="*/ 0 h 528347"/>
              <a:gd name="connsiteX2" fmla="*/ 1563028 w 1563028"/>
              <a:gd name="connsiteY2" fmla="*/ 528347 h 528347"/>
              <a:gd name="connsiteX3" fmla="*/ 0 w 1563028"/>
              <a:gd name="connsiteY3" fmla="*/ 528347 h 528347"/>
              <a:gd name="connsiteX4" fmla="*/ 0 w 1563028"/>
              <a:gd name="connsiteY4" fmla="*/ 0 h 52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028" h="528347">
                <a:moveTo>
                  <a:pt x="0" y="0"/>
                </a:moveTo>
                <a:lnTo>
                  <a:pt x="1563028" y="0"/>
                </a:lnTo>
                <a:lnTo>
                  <a:pt x="1563028" y="528347"/>
                </a:lnTo>
                <a:lnTo>
                  <a:pt x="0" y="5283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создание условий осуществления образовательной деятельности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9880446" y="4830693"/>
            <a:ext cx="1915201" cy="528347"/>
          </a:xfrm>
          <a:custGeom>
            <a:avLst/>
            <a:gdLst>
              <a:gd name="connsiteX0" fmla="*/ 0 w 1563028"/>
              <a:gd name="connsiteY0" fmla="*/ 0 h 528347"/>
              <a:gd name="connsiteX1" fmla="*/ 1563028 w 1563028"/>
              <a:gd name="connsiteY1" fmla="*/ 0 h 528347"/>
              <a:gd name="connsiteX2" fmla="*/ 1563028 w 1563028"/>
              <a:gd name="connsiteY2" fmla="*/ 528347 h 528347"/>
              <a:gd name="connsiteX3" fmla="*/ 0 w 1563028"/>
              <a:gd name="connsiteY3" fmla="*/ 528347 h 528347"/>
              <a:gd name="connsiteX4" fmla="*/ 0 w 1563028"/>
              <a:gd name="connsiteY4" fmla="*/ 0 h 52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028" h="528347">
                <a:moveTo>
                  <a:pt x="0" y="0"/>
                </a:moveTo>
                <a:lnTo>
                  <a:pt x="1563028" y="0"/>
                </a:lnTo>
                <a:lnTo>
                  <a:pt x="1563028" y="528347"/>
                </a:lnTo>
                <a:lnTo>
                  <a:pt x="0" y="5283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2" tIns="35542" rIns="35542" bIns="35542" numCol="1" spcCol="1270" anchor="b" anchorCtr="0">
            <a:noAutofit/>
          </a:bodyPr>
          <a:lstStyle/>
          <a:p>
            <a:pPr defTabSz="6219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itchFamily="18" charset="0"/>
              </a:rPr>
              <a:t>обеспечение ОО квалифицированными кадрами и формирование резерва управленческих кадров</a:t>
            </a:r>
          </a:p>
        </p:txBody>
      </p:sp>
      <p:sp>
        <p:nvSpPr>
          <p:cNvPr id="42" name="AutoShape 2" descr="Как поставить галочку в ворде в квадратике"/>
          <p:cNvSpPr>
            <a:spLocks noChangeAspect="1" noChangeArrowheads="1"/>
          </p:cNvSpPr>
          <p:nvPr/>
        </p:nvSpPr>
        <p:spPr bwMode="auto">
          <a:xfrm>
            <a:off x="155575" y="2243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027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325942" y="1743717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2679626" y="1743717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4869506" y="1720917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7081039" y="1721126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9371359" y="1738857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357424" y="3588460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2711102" y="3588460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4900988" y="3565654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7112521" y="3565858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Вера\Desktop\png-transparent-checkbox-check-mark-computer-icons-information-others-blue-angle-tex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r="22688"/>
          <a:stretch/>
        </p:blipFill>
        <p:spPr bwMode="auto">
          <a:xfrm>
            <a:off x="9402841" y="3583594"/>
            <a:ext cx="473342" cy="5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8" y="1494735"/>
            <a:ext cx="8700416" cy="4770898"/>
          </a:xfrm>
        </p:spPr>
        <p:txBody>
          <a:bodyPr>
            <a:normAutofit fontScale="92500"/>
          </a:bodyPr>
          <a:lstStyle/>
          <a:p>
            <a:pPr marL="45690" indent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81 - 100%  -  </a:t>
            </a:r>
            <a:r>
              <a:rPr lang="ru-RU" sz="2200" dirty="0">
                <a:latin typeface="Constantia" panose="02030602050306030303" pitchFamily="18" charset="0"/>
              </a:rPr>
              <a:t>от максимально возможного результата – руководитель ОО показал высокий результат и может быть наставником/тьютором;</a:t>
            </a:r>
          </a:p>
          <a:p>
            <a:pPr marL="45690" indent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61 - 80%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 -  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200" dirty="0">
                <a:latin typeface="Constantia" panose="02030602050306030303" pitchFamily="18" charset="0"/>
              </a:rPr>
              <a:t>показал средний уровень и требуется методическая  поддержка (стажировка); </a:t>
            </a:r>
          </a:p>
          <a:p>
            <a:pPr marL="45690" indent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51-60%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-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  </a:t>
            </a:r>
            <a:r>
              <a:rPr lang="ru-RU" sz="2200" dirty="0">
                <a:latin typeface="Constantia" panose="02030602050306030303" pitchFamily="18" charset="0"/>
              </a:rPr>
              <a:t>показал ниже среднего уровня и требуется прохождение курсов повышения квалификации, направленных на совершенствование управленческих компетенций по выявленным дефицитам; </a:t>
            </a:r>
          </a:p>
          <a:p>
            <a:pPr marL="45690" indent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50%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и ниже   -</a:t>
            </a:r>
            <a:r>
              <a:rPr lang="ru-RU" sz="2200" dirty="0">
                <a:latin typeface="Constantia" panose="02030602050306030303" pitchFamily="18" charset="0"/>
              </a:rPr>
              <a:t> показал низкий результат и требуется помощь наставника/тьютора и прохождение курсов повышения квалификации, направленных на совершенствование управленческих компетенций по выявленным дефицитам.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574" y="5264874"/>
            <a:ext cx="1245816" cy="9361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75AB17-CB6F-43CA-A14D-BE251102F6C8}"/>
              </a:ext>
            </a:extLst>
          </p:cNvPr>
          <p:cNvSpPr/>
          <p:nvPr/>
        </p:nvSpPr>
        <p:spPr>
          <a:xfrm>
            <a:off x="2235201" y="449839"/>
            <a:ext cx="7435034" cy="830997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Максимальная сумма баллов, установленных системой показателей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 баллов</a:t>
            </a:r>
          </a:p>
        </p:txBody>
      </p:sp>
    </p:spTree>
    <p:extLst>
      <p:ext uri="{BB962C8B-B14F-4D97-AF65-F5344CB8AC3E}">
        <p14:creationId xmlns:p14="http://schemas.microsoft.com/office/powerpoint/2010/main" val="9378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4368947-22F6-400C-A849-3BA39CFAB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955722"/>
              </p:ext>
            </p:extLst>
          </p:nvPr>
        </p:nvGraphicFramePr>
        <p:xfrm>
          <a:off x="251627" y="1315074"/>
          <a:ext cx="11406188" cy="537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2"/>
          <p:cNvSpPr txBox="1">
            <a:spLocks/>
          </p:cNvSpPr>
          <p:nvPr/>
        </p:nvSpPr>
        <p:spPr>
          <a:xfrm>
            <a:off x="1857271" y="267365"/>
            <a:ext cx="10238074" cy="735360"/>
          </a:xfrm>
          <a:prstGeom prst="rect">
            <a:avLst/>
          </a:prstGeom>
        </p:spPr>
        <p:txBody>
          <a:bodyPr lIns="91380" tIns="45690" rIns="91380" bIns="4569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9999"/>
                </a:solidFill>
                <a:latin typeface="Cambria" pitchFamily="18" charset="0"/>
              </a:rPr>
              <a:t>Виды ОО в  мониторинге 2023 году</a:t>
            </a:r>
          </a:p>
        </p:txBody>
      </p:sp>
    </p:spTree>
    <p:extLst>
      <p:ext uri="{BB962C8B-B14F-4D97-AF65-F5344CB8AC3E}">
        <p14:creationId xmlns:p14="http://schemas.microsoft.com/office/powerpoint/2010/main" val="119488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 txBox="1">
            <a:spLocks/>
          </p:cNvSpPr>
          <p:nvPr/>
        </p:nvSpPr>
        <p:spPr>
          <a:xfrm>
            <a:off x="1857271" y="157003"/>
            <a:ext cx="10238074" cy="735360"/>
          </a:xfrm>
          <a:prstGeom prst="rect">
            <a:avLst/>
          </a:prstGeom>
        </p:spPr>
        <p:txBody>
          <a:bodyPr lIns="91380" tIns="45690" rIns="91380" bIns="4569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9999"/>
                </a:solidFill>
                <a:latin typeface="Cambria" pitchFamily="18" charset="0"/>
              </a:rPr>
              <a:t>Результаты оценки эффективности руководителей в разрезе муниципальных образований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F6A8069-0962-43E2-9C88-168114AEC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995167"/>
              </p:ext>
            </p:extLst>
          </p:nvPr>
        </p:nvGraphicFramePr>
        <p:xfrm>
          <a:off x="488157" y="1434662"/>
          <a:ext cx="11162566" cy="515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64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 txBox="1">
            <a:spLocks/>
          </p:cNvSpPr>
          <p:nvPr/>
        </p:nvSpPr>
        <p:spPr>
          <a:xfrm>
            <a:off x="1953926" y="314659"/>
            <a:ext cx="10238074" cy="735360"/>
          </a:xfrm>
          <a:prstGeom prst="rect">
            <a:avLst/>
          </a:prstGeom>
        </p:spPr>
        <p:txBody>
          <a:bodyPr lIns="91380" tIns="45690" rIns="91380" bIns="4569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9999"/>
                </a:solidFill>
                <a:latin typeface="Cambria" pitchFamily="18" charset="0"/>
              </a:rPr>
              <a:t>Среднее значение по критериям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49620D1-EFD4-43B1-99A9-68A84A4E2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248936"/>
              </p:ext>
            </p:extLst>
          </p:nvPr>
        </p:nvGraphicFramePr>
        <p:xfrm>
          <a:off x="183931" y="1162091"/>
          <a:ext cx="11824137" cy="566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401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B6928E-E344-41B0-9F9B-4D390FF3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B6FAF2-EA49-4A52-9529-73C67AD09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26181"/>
              </p:ext>
            </p:extLst>
          </p:nvPr>
        </p:nvGraphicFramePr>
        <p:xfrm>
          <a:off x="84218" y="63059"/>
          <a:ext cx="12107781" cy="67192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03037">
                  <a:extLst>
                    <a:ext uri="{9D8B030D-6E8A-4147-A177-3AD203B41FA5}">
                      <a16:colId xmlns:a16="http://schemas.microsoft.com/office/drawing/2014/main" val="1851638871"/>
                    </a:ext>
                  </a:extLst>
                </a:gridCol>
                <a:gridCol w="2309603">
                  <a:extLst>
                    <a:ext uri="{9D8B030D-6E8A-4147-A177-3AD203B41FA5}">
                      <a16:colId xmlns:a16="http://schemas.microsoft.com/office/drawing/2014/main" val="860289923"/>
                    </a:ext>
                  </a:extLst>
                </a:gridCol>
                <a:gridCol w="2293452">
                  <a:extLst>
                    <a:ext uri="{9D8B030D-6E8A-4147-A177-3AD203B41FA5}">
                      <a16:colId xmlns:a16="http://schemas.microsoft.com/office/drawing/2014/main" val="2273472946"/>
                    </a:ext>
                  </a:extLst>
                </a:gridCol>
                <a:gridCol w="2341906">
                  <a:extLst>
                    <a:ext uri="{9D8B030D-6E8A-4147-A177-3AD203B41FA5}">
                      <a16:colId xmlns:a16="http://schemas.microsoft.com/office/drawing/2014/main" val="2502812445"/>
                    </a:ext>
                  </a:extLst>
                </a:gridCol>
                <a:gridCol w="1259783">
                  <a:extLst>
                    <a:ext uri="{9D8B030D-6E8A-4147-A177-3AD203B41FA5}">
                      <a16:colId xmlns:a16="http://schemas.microsoft.com/office/drawing/2014/main" val="630398364"/>
                    </a:ext>
                  </a:extLst>
                </a:gridCol>
              </a:tblGrid>
              <a:tr h="653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Муниципалитет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% результативности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% результативности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% результативности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за 3 года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018428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Александровский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41,7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71676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Асиновский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46592"/>
                  </a:ext>
                </a:extLst>
              </a:tr>
              <a:tr h="279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Бакчарский</a:t>
                      </a: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64 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26353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Верхнекетский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15866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Зырянский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65,7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7424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Каргасокский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39980"/>
                  </a:ext>
                </a:extLst>
              </a:tr>
              <a:tr h="277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Кожевниковский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39067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Колпашевский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8401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Кривошеинский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56617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Кедровый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50,6 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643866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Молчановский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21916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Парабельский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82833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Первомайский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3190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ЗАТО Северск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3821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о. Стрежевой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79962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Тегульдетский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71392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г. Томск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60871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Томский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44,8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60629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Чаинский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57,8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61524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Шегарский район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54,8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10233"/>
                  </a:ext>
                </a:extLst>
              </a:tr>
              <a:tr h="280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ОО, подведомственные ДОО ТО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56597"/>
                  </a:ext>
                </a:extLst>
              </a:tr>
              <a:tr h="27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ИТОГО</a:t>
                      </a:r>
                    </a:p>
                  </a:txBody>
                  <a:tcPr marL="58511" marR="58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41,7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69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75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Марина\Desktop\Презентация\Готовые слайды\6.png">
            <a:extLst>
              <a:ext uri="{FF2B5EF4-FFF2-40B4-BE49-F238E27FC236}">
                <a16:creationId xmlns:a16="http://schemas.microsoft.com/office/drawing/2014/main" id="{F0BB8ED2-C3EB-418D-A99B-C9024CDA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640"/>
            <a:ext cx="12185827" cy="68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316590" y="5913483"/>
            <a:ext cx="547460" cy="21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60" tIns="45829" rIns="91660" bIns="45829" rtlCol="0" anchor="ctr"/>
          <a:lstStyle/>
          <a:p>
            <a:pPr algn="ctr" defTabSz="916589"/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9493" y="-19448"/>
            <a:ext cx="8960936" cy="1637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6589">
              <a:defRPr/>
            </a:pPr>
            <a:r>
              <a:rPr lang="ru-RU" sz="3300" b="1" spc="-33" dirty="0">
                <a:solidFill>
                  <a:prstClr val="white"/>
                </a:solidFill>
                <a:latin typeface="Rubik Medium Bold"/>
              </a:rPr>
              <a:t>Индивидуальный образовательный маршрут (ИОМ)</a:t>
            </a:r>
          </a:p>
          <a:p>
            <a:pPr defTabSz="916589">
              <a:defRPr/>
            </a:pPr>
            <a:r>
              <a:rPr lang="ru-RU" sz="2000" spc="-33" dirty="0">
                <a:solidFill>
                  <a:prstClr val="white"/>
                </a:solidFill>
                <a:latin typeface="Rubik Medium Bold"/>
              </a:rPr>
              <a:t>ИОМ разрабатывается по результатам оценки эффективности деятельности руководителя ОО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844274-A3F4-469B-8803-32FB02A561B2}"/>
              </a:ext>
            </a:extLst>
          </p:cNvPr>
          <p:cNvSpPr/>
          <p:nvPr/>
        </p:nvSpPr>
        <p:spPr>
          <a:xfrm>
            <a:off x="6240392" y="5269780"/>
            <a:ext cx="2238076" cy="158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60" tIns="45829" rIns="91660" bIns="45829" rtlCol="0" anchor="ctr"/>
          <a:lstStyle/>
          <a:p>
            <a:pPr algn="ctr" defTabSz="916589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828F4-6373-45F5-9152-92181F177E91}"/>
              </a:ext>
            </a:extLst>
          </p:cNvPr>
          <p:cNvSpPr txBox="1"/>
          <p:nvPr/>
        </p:nvSpPr>
        <p:spPr>
          <a:xfrm>
            <a:off x="9777997" y="5161604"/>
            <a:ext cx="2310272" cy="369562"/>
          </a:xfrm>
          <a:prstGeom prst="rect">
            <a:avLst/>
          </a:prstGeom>
          <a:noFill/>
        </p:spPr>
        <p:txBody>
          <a:bodyPr wrap="square" lIns="91660" tIns="45829" rIns="91660" bIns="45829" rtlCol="0">
            <a:spAutoFit/>
          </a:bodyPr>
          <a:lstStyle/>
          <a:p>
            <a:pPr defTabSz="916589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D5842A-5FD0-4ED2-9155-AB68AF59B945}"/>
              </a:ext>
            </a:extLst>
          </p:cNvPr>
          <p:cNvSpPr/>
          <p:nvPr/>
        </p:nvSpPr>
        <p:spPr>
          <a:xfrm>
            <a:off x="10138977" y="5378180"/>
            <a:ext cx="1877096" cy="137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60" tIns="45829" rIns="91660" bIns="45829" rtlCol="0" anchor="ctr"/>
          <a:lstStyle/>
          <a:p>
            <a:pPr algn="ctr" defTabSz="916589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56" y="2264684"/>
            <a:ext cx="2093684" cy="586268"/>
          </a:xfrm>
          <a:prstGeom prst="rect">
            <a:avLst/>
          </a:prstGeom>
          <a:noFill/>
        </p:spPr>
        <p:txBody>
          <a:bodyPr wrap="square" lIns="91660" tIns="45829" rIns="91660" bIns="45829" rtlCol="0">
            <a:spAutoFit/>
          </a:bodyPr>
          <a:lstStyle/>
          <a:p>
            <a:pPr algn="r" defTabSz="916589"/>
            <a:r>
              <a:rPr lang="ru-RU" sz="1600" b="1" dirty="0">
                <a:solidFill>
                  <a:srgbClr val="5EAFA6"/>
                </a:solidFill>
              </a:rPr>
              <a:t>Не предоставили ИОМ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70883" y="2154018"/>
            <a:ext cx="0" cy="1082877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69182" y="2130727"/>
            <a:ext cx="7399955" cy="925687"/>
          </a:xfrm>
          <a:prstGeom prst="rect">
            <a:avLst/>
          </a:prstGeom>
          <a:noFill/>
        </p:spPr>
        <p:txBody>
          <a:bodyPr wrap="square" lIns="91660" tIns="45829" rIns="91660" bIns="45829" rtlCol="0">
            <a:spAutoFit/>
          </a:bodyPr>
          <a:lstStyle/>
          <a:p>
            <a:pPr defTabSz="916589"/>
            <a:r>
              <a:rPr lang="ru-RU" dirty="0">
                <a:solidFill>
                  <a:srgbClr val="002060"/>
                </a:solidFill>
              </a:rPr>
              <a:t>Подведомственные учреждения г. Томск</a:t>
            </a:r>
          </a:p>
          <a:p>
            <a:pPr defTabSz="916589"/>
            <a:endParaRPr lang="ru-RU" dirty="0">
              <a:solidFill>
                <a:srgbClr val="002060"/>
              </a:solidFill>
            </a:endParaRPr>
          </a:p>
          <a:p>
            <a:pPr defTabSz="916589"/>
            <a:r>
              <a:rPr lang="ru-RU" dirty="0">
                <a:solidFill>
                  <a:srgbClr val="002060"/>
                </a:solidFill>
              </a:rPr>
              <a:t>МБОУ «</a:t>
            </a:r>
            <a:r>
              <a:rPr lang="ru-RU" dirty="0" err="1">
                <a:solidFill>
                  <a:srgbClr val="002060"/>
                </a:solidFill>
              </a:rPr>
              <a:t>Степановская</a:t>
            </a:r>
            <a:r>
              <a:rPr lang="ru-RU" dirty="0">
                <a:solidFill>
                  <a:srgbClr val="002060"/>
                </a:solidFill>
              </a:rPr>
              <a:t> СОШ» </a:t>
            </a:r>
            <a:r>
              <a:rPr lang="ru-RU" dirty="0" err="1">
                <a:solidFill>
                  <a:srgbClr val="002060"/>
                </a:solidFill>
              </a:rPr>
              <a:t>Верхнекетский</a:t>
            </a:r>
            <a:r>
              <a:rPr lang="ru-RU" dirty="0">
                <a:solidFill>
                  <a:srgbClr val="002060"/>
                </a:solidFill>
              </a:rPr>
              <a:t> р-н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6200" y="2152858"/>
            <a:ext cx="721960" cy="3609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660" tIns="45829" rIns="91660" bIns="45829" rtlCol="0" anchor="ctr"/>
          <a:lstStyle/>
          <a:p>
            <a:pPr algn="ctr" defTabSz="916589"/>
            <a:r>
              <a:rPr lang="ru-RU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86200" y="2695455"/>
            <a:ext cx="721960" cy="3609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660" tIns="45829" rIns="91660" bIns="45829" rtlCol="0" anchor="ctr"/>
          <a:lstStyle/>
          <a:p>
            <a:pPr algn="ctr" defTabSz="916589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916747"/>
            <a:ext cx="3107398" cy="833118"/>
          </a:xfrm>
          <a:prstGeom prst="rect">
            <a:avLst/>
          </a:prstGeom>
          <a:noFill/>
        </p:spPr>
        <p:txBody>
          <a:bodyPr wrap="square" lIns="91660" tIns="45829" rIns="91660" bIns="45829" rtlCol="0">
            <a:spAutoFit/>
          </a:bodyPr>
          <a:lstStyle/>
          <a:p>
            <a:pPr algn="r" defTabSz="916589"/>
            <a:r>
              <a:rPr lang="ru-RU" sz="1600" b="1" dirty="0">
                <a:solidFill>
                  <a:srgbClr val="5EAFA6"/>
                </a:solidFill>
              </a:rPr>
              <a:t>Предоставили нескорректированный </a:t>
            </a:r>
          </a:p>
          <a:p>
            <a:pPr algn="r" defTabSz="916589"/>
            <a:r>
              <a:rPr lang="ru-RU" sz="1600" b="1" dirty="0">
                <a:solidFill>
                  <a:srgbClr val="5EAFA6"/>
                </a:solidFill>
              </a:rPr>
              <a:t>ИОМ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37785" y="3789958"/>
            <a:ext cx="0" cy="1082877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68172" y="3604368"/>
            <a:ext cx="4056542" cy="1758804"/>
          </a:xfrm>
          <a:prstGeom prst="rect">
            <a:avLst/>
          </a:prstGeom>
          <a:noFill/>
        </p:spPr>
        <p:txBody>
          <a:bodyPr wrap="square" lIns="91660" tIns="45829" rIns="91660" bIns="45829" rtlCol="0">
            <a:spAutoFit/>
          </a:bodyPr>
          <a:lstStyle/>
          <a:p>
            <a:pPr defTabSz="916589"/>
            <a:r>
              <a:rPr lang="ru-RU" dirty="0">
                <a:solidFill>
                  <a:srgbClr val="002060"/>
                </a:solidFill>
              </a:rPr>
              <a:t>МАОУ СОШ №36 г. Томск</a:t>
            </a:r>
          </a:p>
          <a:p>
            <a:pPr defTabSz="916589"/>
            <a:r>
              <a:rPr lang="ru-RU" dirty="0">
                <a:solidFill>
                  <a:srgbClr val="002060"/>
                </a:solidFill>
              </a:rPr>
              <a:t>МБОУ школа-интернат №1 г. Томск</a:t>
            </a:r>
          </a:p>
          <a:p>
            <a:pPr defTabSz="916589"/>
            <a:r>
              <a:rPr lang="ru-RU" dirty="0">
                <a:solidFill>
                  <a:srgbClr val="002060"/>
                </a:solidFill>
              </a:rPr>
              <a:t>МБОУ СОШ №33 г. Томск</a:t>
            </a:r>
          </a:p>
          <a:p>
            <a:pPr defTabSz="916589"/>
            <a:r>
              <a:rPr lang="ru-RU" dirty="0">
                <a:solidFill>
                  <a:srgbClr val="002060"/>
                </a:solidFill>
              </a:rPr>
              <a:t>МАОУ ООШ №38 г. Томск</a:t>
            </a:r>
          </a:p>
          <a:p>
            <a:pPr defTabSz="916589"/>
            <a:r>
              <a:rPr lang="ru-RU" dirty="0">
                <a:solidFill>
                  <a:srgbClr val="002060"/>
                </a:solidFill>
              </a:rPr>
              <a:t>МБОУ ООШ №66 г. Томск</a:t>
            </a:r>
          </a:p>
          <a:p>
            <a:pPr defTabSz="916589"/>
            <a:r>
              <a:rPr lang="ru-RU" dirty="0">
                <a:solidFill>
                  <a:srgbClr val="002060"/>
                </a:solidFill>
              </a:rPr>
              <a:t>МБОУ РКГ №2 г. Томск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319" y="5749262"/>
            <a:ext cx="9457677" cy="709693"/>
          </a:xfrm>
          <a:prstGeom prst="rect">
            <a:avLst/>
          </a:prstGeom>
          <a:noFill/>
        </p:spPr>
        <p:txBody>
          <a:bodyPr wrap="square" lIns="91660" tIns="45829" rIns="91660" bIns="45829" rtlCol="0">
            <a:spAutoFit/>
          </a:bodyPr>
          <a:lstStyle/>
          <a:p>
            <a:pPr defTabSz="916589"/>
            <a:r>
              <a:rPr lang="ru-RU" sz="2000" dirty="0">
                <a:solidFill>
                  <a:srgbClr val="002060"/>
                </a:solidFill>
              </a:rPr>
              <a:t>Тьютор по сопровождению ИОМ: </a:t>
            </a:r>
          </a:p>
          <a:p>
            <a:pPr defTabSz="916589"/>
            <a:r>
              <a:rPr lang="ru-RU" sz="20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sz="2000" b="1" dirty="0" err="1">
                <a:solidFill>
                  <a:srgbClr val="002060"/>
                </a:solidFill>
              </a:rPr>
              <a:t>Аксиненко</a:t>
            </a:r>
            <a:r>
              <a:rPr lang="ru-RU" sz="2000" b="1" dirty="0">
                <a:solidFill>
                  <a:srgbClr val="002060"/>
                </a:solidFill>
              </a:rPr>
              <a:t> Ольга Сергеевна, 8 (38 22) 90-20-49 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120984791"/>
              </p:ext>
            </p:extLst>
          </p:nvPr>
        </p:nvGraphicFramePr>
        <p:xfrm>
          <a:off x="7584727" y="1265738"/>
          <a:ext cx="4503542" cy="721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222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857" y="1350488"/>
            <a:ext cx="11578286" cy="5232202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Указ Президента Российской Федерации от 7 мая 2018 г. № 204: национальный проект «Образование»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на период до 2024 года»</a:t>
            </a:r>
          </a:p>
          <a:p>
            <a:pPr algn="just"/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683" indent="-342683" algn="just">
              <a:buFont typeface="Wingdings" panose="05000000000000000000" pitchFamily="2" charset="2"/>
              <a:buChar char="ü"/>
            </a:pPr>
            <a:endParaRPr lang="ru-RU" sz="2000" dirty="0">
              <a:latin typeface="Cambria" pitchFamily="18" charset="0"/>
            </a:endParaRPr>
          </a:p>
          <a:p>
            <a:pPr marL="342683" indent="-342683" algn="just">
              <a:buFont typeface="Wingdings" panose="05000000000000000000" pitchFamily="2" charset="2"/>
              <a:buChar char="ü"/>
            </a:pPr>
            <a:endParaRPr lang="ru-RU" sz="2000" dirty="0">
              <a:latin typeface="Cambria" pitchFamily="18" charset="0"/>
            </a:endParaRPr>
          </a:p>
          <a:p>
            <a:pPr marL="342683" indent="-342683" algn="just">
              <a:buFont typeface="Wingdings" panose="05000000000000000000" pitchFamily="2" charset="2"/>
              <a:buChar char="ü"/>
            </a:pPr>
            <a:endParaRPr lang="ru-RU" sz="2000" dirty="0">
              <a:latin typeface="Cambria" pitchFamily="18" charset="0"/>
            </a:endParaRPr>
          </a:p>
          <a:p>
            <a:pPr marL="342683" indent="-342683" algn="just">
              <a:buFont typeface="Wingdings" panose="05000000000000000000" pitchFamily="2" charset="2"/>
              <a:buChar char="ü"/>
            </a:pPr>
            <a:endParaRPr lang="ru-RU" sz="2000" dirty="0">
              <a:latin typeface="Cambria" pitchFamily="18" charset="0"/>
            </a:endParaRPr>
          </a:p>
          <a:p>
            <a:pPr marL="342683" indent="-342683" algn="just">
              <a:buFont typeface="Wingdings" panose="05000000000000000000" pitchFamily="2" charset="2"/>
              <a:buChar char="ü"/>
            </a:pPr>
            <a:endParaRPr lang="ru-RU" sz="2000" dirty="0">
              <a:latin typeface="Cambria" pitchFamily="18" charset="0"/>
            </a:endParaRPr>
          </a:p>
          <a:p>
            <a:pPr marL="342683" indent="-342683" algn="just">
              <a:buFont typeface="Wingdings" panose="05000000000000000000" pitchFamily="2" charset="2"/>
              <a:buChar char="ü"/>
            </a:pPr>
            <a:endParaRPr lang="ru-RU" sz="2000" dirty="0">
              <a:latin typeface="Cambria" pitchFamily="18" charset="0"/>
            </a:endParaRPr>
          </a:p>
          <a:p>
            <a:pPr marL="342683" indent="-342683" algn="just">
              <a:buFont typeface="Wingdings" panose="05000000000000000000" pitchFamily="2" charset="2"/>
              <a:buChar char="ü"/>
            </a:pPr>
            <a:endParaRPr lang="ru-RU" sz="2000" dirty="0">
              <a:latin typeface="Cambria" pitchFamily="18" charset="0"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lvl="1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	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5584" y="242895"/>
            <a:ext cx="8670035" cy="830997"/>
          </a:xfrm>
          <a:prstGeom prst="rect">
            <a:avLst/>
          </a:prstGeom>
          <a:noFill/>
          <a:ln>
            <a:noFill/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Обоснование системы мониторинга эффективности руководителей ОО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601673" y="2289536"/>
            <a:ext cx="9707977" cy="185542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marL="342683" indent="-342683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Цель 1: обеспечение глобальной конкурентоспособности российского образования, вхождение РФ в число 10 ведущих стран мира по качеству общего образования.</a:t>
            </a:r>
          </a:p>
          <a:p>
            <a:pPr marL="342683" indent="-342683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Цель 2: 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9322" y="3128558"/>
            <a:ext cx="1049533" cy="0"/>
          </a:xfrm>
          <a:prstGeom prst="line">
            <a:avLst/>
          </a:prstGeom>
          <a:ln w="57150">
            <a:solidFill>
              <a:srgbClr val="077C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601672" y="4460466"/>
            <a:ext cx="9707977" cy="1977741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b="1" dirty="0">
                <a:solidFill>
                  <a:srgbClr val="588894"/>
                </a:solidFill>
                <a:latin typeface="Cambria" pitchFamily="18" charset="0"/>
                <a:cs typeface="Times New Roman" panose="02020603050405020304" pitchFamily="18" charset="0"/>
              </a:rPr>
              <a:t>4 ключевых направления развития системы образования:</a:t>
            </a:r>
          </a:p>
          <a:p>
            <a:pPr marL="285565" indent="-28556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обновление его содержания;</a:t>
            </a:r>
          </a:p>
          <a:p>
            <a:pPr marL="285565" indent="-28556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создание необходимой современной инфраструктуры;</a:t>
            </a:r>
          </a:p>
          <a:p>
            <a:pPr marL="285565" indent="-28556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подготовка соответствующих кадров, их переподготовка и повышение квалификации;</a:t>
            </a:r>
          </a:p>
          <a:p>
            <a:pPr marL="285565" indent="-285565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создание наиболее эффективных механизмов управления сферой образования 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9322" y="5559846"/>
            <a:ext cx="1049533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296" y="286795"/>
            <a:ext cx="931847" cy="7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42" y="533406"/>
            <a:ext cx="9568872" cy="66335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5"/>
                </a:solidFill>
                <a:latin typeface="Cambria" pitchFamily="18" charset="0"/>
              </a:rPr>
              <a:t>Профессиональные дефициты руководителей общеобразовательных организаций, выявленные по результатам оценки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030" y="2963361"/>
            <a:ext cx="11245755" cy="3491345"/>
          </a:xfrm>
        </p:spPr>
        <p:txBody>
          <a:bodyPr>
            <a:noAutofit/>
          </a:bodyPr>
          <a:lstStyle/>
          <a:p>
            <a:r>
              <a:rPr lang="ru-RU" i="1" dirty="0">
                <a:latin typeface="Cambria" pitchFamily="18" charset="0"/>
              </a:rPr>
              <a:t> 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</a:rPr>
              <a:t>Критерий 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</a:rPr>
              <a:t>.    Оценка подготовки обучающихся высокого уровня</a:t>
            </a:r>
          </a:p>
          <a:p>
            <a:pPr>
              <a:lnSpc>
                <a:spcPct val="70000"/>
              </a:lnSpc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</a:t>
            </a:r>
          </a:p>
          <a:p>
            <a:pPr>
              <a:lnSpc>
                <a:spcPct val="70000"/>
              </a:lnSpc>
            </a:pPr>
            <a:r>
              <a:rPr lang="ru-RU" i="1" dirty="0">
                <a:solidFill>
                  <a:schemeClr val="tx1"/>
                </a:solidFill>
                <a:latin typeface="Cambria" pitchFamily="18" charset="0"/>
              </a:rPr>
              <a:t>     </a:t>
            </a:r>
            <a:r>
              <a:rPr lang="ru-RU" b="1" i="1" dirty="0">
                <a:solidFill>
                  <a:schemeClr val="tx1"/>
                </a:solidFill>
                <a:latin typeface="Cambria" pitchFamily="18" charset="0"/>
              </a:rPr>
              <a:t>Рекомендации</a:t>
            </a:r>
            <a:r>
              <a:rPr lang="ru-RU" i="1" dirty="0">
                <a:solidFill>
                  <a:schemeClr val="tx1"/>
                </a:solidFill>
                <a:latin typeface="Cambria" pitchFamily="18" charset="0"/>
              </a:rPr>
              <a:t>: 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i="1" dirty="0">
                <a:latin typeface="Cambr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разработать/совершенствовать внутришкольные механизмы вовлечения и подготовки обучающихся к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ВсОШ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совершенствовать профессиональную компетентность педагогов в направлении работы с предметной одаренностью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организовать работу по анализу подготовки обучающихся высокого уровня и на его основе разработать систему представления результатов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развивать систему «горизонтального обучения» педагогических работников (обучение внутри профессиональных сообществ педагогов) на уровне муниципального образования, образовательной организации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пройти (организовать участие педагогов) курсы повышения квалификации, направленные на проектирование деятельности организации по работе с одаренными и высокомотивированными обучающимися, руководителям, испытывающим трудности в управлении данным показателем</a:t>
            </a:r>
          </a:p>
        </p:txBody>
      </p:sp>
    </p:spTree>
    <p:extLst>
      <p:ext uri="{BB962C8B-B14F-4D97-AF65-F5344CB8AC3E}">
        <p14:creationId xmlns:p14="http://schemas.microsoft.com/office/powerpoint/2010/main" val="17447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542" y="465177"/>
            <a:ext cx="10394530" cy="66335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5"/>
                </a:solidFill>
                <a:latin typeface="Constantia" panose="02030602050306030303" pitchFamily="18" charset="0"/>
              </a:rPr>
              <a:t>Профессиональные дефициты руководителей общеобразовательных организаций, выявленные по результатам оценки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672" y="2192332"/>
            <a:ext cx="11201339" cy="4470400"/>
          </a:xfrm>
        </p:spPr>
        <p:txBody>
          <a:bodyPr>
            <a:noAutofit/>
          </a:bodyPr>
          <a:lstStyle/>
          <a:p>
            <a:r>
              <a:rPr lang="ru-RU" i="1" dirty="0">
                <a:latin typeface="Cambria" pitchFamily="18" charset="0"/>
              </a:rPr>
              <a:t> 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</a:rPr>
              <a:t>Критерий 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</a:rPr>
              <a:t>. Организация профессиональной ориентации,   профильного и дополнительного образования обучающихся</a:t>
            </a:r>
          </a:p>
          <a:p>
            <a:pPr>
              <a:lnSpc>
                <a:spcPct val="70000"/>
              </a:lnSpc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</a:t>
            </a:r>
          </a:p>
          <a:p>
            <a:pPr>
              <a:lnSpc>
                <a:spcPct val="70000"/>
              </a:lnSpc>
            </a:pPr>
            <a:r>
              <a:rPr lang="ru-RU" b="1" i="1" dirty="0">
                <a:solidFill>
                  <a:schemeClr val="tx1"/>
                </a:solidFill>
                <a:latin typeface="Cambria" pitchFamily="18" charset="0"/>
              </a:rPr>
              <a:t>    Рекомендации</a:t>
            </a:r>
            <a:r>
              <a:rPr lang="ru-RU" i="1" dirty="0">
                <a:solidFill>
                  <a:schemeClr val="tx1"/>
                </a:solidFill>
                <a:latin typeface="Cambria" pitchFamily="18" charset="0"/>
              </a:rPr>
              <a:t>: 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i="1" dirty="0">
                <a:latin typeface="Cambr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разработать (развивать) систему предпрофильной подготовки и профильного обучения в соответствии с региональной Концепцией развития профильного обучения в системе общего образования Томской области на 2019-2025 гг.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использовать возможности сетевого взаимодействия при организации программ профессиональной ориентации и дополнительного образования: электронное обучение и дистанционные образовательные технологии, ресурсы сторонних организаций и учреждений среднего и высшего профессионального образования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развивать сетевые формы реализации образовательных программ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разработать и внедрить систему организации психолого-педагогического сопровождения обучающихся по профессиональному самоопределению в рамках предпрофильного и профильного обучения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пройти (организовать участие педагогов) курсы повышения квалификации, направленные на проектирование предпрофильной подготовки и профильного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851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6" y="315038"/>
            <a:ext cx="10049164" cy="6633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5"/>
                </a:solidFill>
                <a:latin typeface="Constantia" panose="02030602050306030303" pitchFamily="18" charset="0"/>
              </a:rPr>
              <a:t>Профессиональные дефициты руководителей общеобразовательных организаций, выявленные по результатам оценки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61" y="1668512"/>
            <a:ext cx="11641541" cy="4608945"/>
          </a:xfrm>
        </p:spPr>
        <p:txBody>
          <a:bodyPr>
            <a:noAutofit/>
          </a:bodyPr>
          <a:lstStyle/>
          <a:p>
            <a:r>
              <a:rPr lang="ru-RU" i="1" dirty="0">
                <a:latin typeface="Cambria" pitchFamily="18" charset="0"/>
              </a:rPr>
              <a:t> 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</a:rPr>
              <a:t>Критерий 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</a:rPr>
              <a:t>. Оценка обеспечения общеобразовательной организации квалифицированными кадрами</a:t>
            </a:r>
          </a:p>
          <a:p>
            <a:pPr>
              <a:lnSpc>
                <a:spcPct val="70000"/>
              </a:lnSpc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</a:t>
            </a:r>
          </a:p>
          <a:p>
            <a:pPr>
              <a:lnSpc>
                <a:spcPct val="70000"/>
              </a:lnSpc>
            </a:pPr>
            <a:r>
              <a:rPr lang="ru-RU" b="1" i="1" dirty="0">
                <a:solidFill>
                  <a:schemeClr val="tx1"/>
                </a:solidFill>
                <a:latin typeface="Cambria" pitchFamily="18" charset="0"/>
              </a:rPr>
              <a:t>Рекомендации</a:t>
            </a:r>
            <a:r>
              <a:rPr lang="ru-RU" i="1" dirty="0">
                <a:solidFill>
                  <a:schemeClr val="tx1"/>
                </a:solidFill>
                <a:latin typeface="Cambria" pitchFamily="18" charset="0"/>
              </a:rPr>
              <a:t>: 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i="1" dirty="0">
                <a:latin typeface="Cambr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проанализировать кадровый состав ОО в разрезе: обеспеченности кадрами, занятости (внутреннее и внешнее совмещение), возраста, квалификационных категорий, стажа, уровня заработной платы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систематизировать деятельность по непрерывному профессиональному развитию педагогов, овладению и применению современных педагогических технологий, приемов работы с учащимися с рисками образовательной неуспешности, развитию предметных компетенций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сформировать кадровый резерв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увеличить долю педагогических работников, участвующих в различных профессиональных конкурсах с целью повышения педагогического мастерства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пройти стажировку по совершенствованию реализации эффективной кадровой политики на базе образовательных организаций-тьюторов</a:t>
            </a:r>
          </a:p>
        </p:txBody>
      </p:sp>
    </p:spTree>
    <p:extLst>
      <p:ext uri="{BB962C8B-B14F-4D97-AF65-F5344CB8AC3E}">
        <p14:creationId xmlns:p14="http://schemas.microsoft.com/office/powerpoint/2010/main" val="6928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454" y="314416"/>
            <a:ext cx="9853546" cy="6633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5"/>
                </a:solidFill>
                <a:latin typeface="Constantia" panose="02030602050306030303" pitchFamily="18" charset="0"/>
              </a:rPr>
              <a:t>Профессиональные дефициты руководителей общеобразовательных организаций, выявленные по результатам оценки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818" y="2179505"/>
            <a:ext cx="11313375" cy="3110344"/>
          </a:xfrm>
        </p:spPr>
        <p:txBody>
          <a:bodyPr>
            <a:noAutofit/>
          </a:bodyPr>
          <a:lstStyle/>
          <a:p>
            <a:r>
              <a:rPr lang="ru-RU" i="1" dirty="0">
                <a:latin typeface="Cambria" pitchFamily="18" charset="0"/>
              </a:rPr>
              <a:t> 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</a:rPr>
              <a:t>Критерий 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3A6496"/>
                </a:solidFill>
                <a:latin typeface="Cambria" pitchFamily="18" charset="0"/>
              </a:rPr>
              <a:t>. Оценка компетенций руководителей образовательных    организаций </a:t>
            </a:r>
          </a:p>
          <a:p>
            <a:pPr>
              <a:lnSpc>
                <a:spcPct val="70000"/>
              </a:lnSpc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</a:t>
            </a:r>
          </a:p>
          <a:p>
            <a:pPr>
              <a:lnSpc>
                <a:spcPct val="70000"/>
              </a:lnSpc>
            </a:pPr>
            <a:r>
              <a:rPr lang="ru-RU" b="1" i="1" dirty="0">
                <a:solidFill>
                  <a:schemeClr val="tx1"/>
                </a:solidFill>
                <a:latin typeface="Cambria" pitchFamily="18" charset="0"/>
              </a:rPr>
              <a:t>Рекомендации</a:t>
            </a:r>
            <a:r>
              <a:rPr lang="ru-RU" i="1" dirty="0">
                <a:solidFill>
                  <a:schemeClr val="tx1"/>
                </a:solidFill>
                <a:latin typeface="Cambria" pitchFamily="18" charset="0"/>
              </a:rPr>
              <a:t>: </a:t>
            </a:r>
          </a:p>
          <a:p>
            <a:pPr>
              <a:lnSpc>
                <a:spcPct val="70000"/>
              </a:lnSpc>
            </a:pPr>
            <a:endParaRPr lang="ru-RU" i="1" dirty="0">
              <a:solidFill>
                <a:schemeClr val="tx1"/>
              </a:solidFill>
              <a:latin typeface="Cambria" pitchFamily="18" charset="0"/>
            </a:endParaRP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i="1" dirty="0">
                <a:latin typeface="Cambr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пройти курсы повышения квалификации, направленные на совершенствование управленческих компетенций по выявленным дефицитам (модели личностного и профессионального роста руководителя; эффективное лидерство; современные технологии управления персоналом; современные формы методической работы и т.д.)</a:t>
            </a:r>
          </a:p>
          <a:p>
            <a:pPr marL="342683" indent="-342683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Cambria" pitchFamily="18" charset="0"/>
            </a:endParaRPr>
          </a:p>
          <a:p>
            <a:pPr marL="342683" indent="-342683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проанализировать и организовать личное участие руководителя в методических мероприятиях и профессиональных конкурсах различных уровней, выстроить работу по продвижению успешного управленческого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26810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10227" r="4388" b="5884"/>
          <a:stretch/>
        </p:blipFill>
        <p:spPr bwMode="auto">
          <a:xfrm>
            <a:off x="346370" y="221679"/>
            <a:ext cx="11505912" cy="580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46370" y="2105899"/>
            <a:ext cx="7606145" cy="1385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3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05156" y="4966691"/>
            <a:ext cx="7702494" cy="707886"/>
          </a:xfrm>
          <a:prstGeom prst="rect">
            <a:avLst/>
          </a:prstGeom>
          <a:noFill/>
        </p:spPr>
        <p:txBody>
          <a:bodyPr wrap="none" lIns="91380" tIns="45690" rIns="91380" bIns="45690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Приглашаю к сотрудничеству!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444" y="1444408"/>
            <a:ext cx="11171368" cy="2985433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algn="ctr">
              <a:defRPr/>
            </a:pP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ea typeface="Times New Roman" pitchFamily="18" charset="0"/>
                <a:cs typeface="Arial" pitchFamily="34" charset="0"/>
              </a:rPr>
              <a:t>Диденко Вера Валентиновна,</a:t>
            </a:r>
          </a:p>
          <a:p>
            <a:pPr algn="ctr">
              <a:defRPr/>
            </a:pPr>
            <a:r>
              <a:rPr lang="ru-RU" sz="3200" dirty="0">
                <a:latin typeface="Cambria" pitchFamily="18" charset="0"/>
              </a:rPr>
              <a:t>старший преподаватель кафедры управления образованием ТОИПКРО</a:t>
            </a:r>
            <a:endParaRPr lang="ru-RU" sz="3000" dirty="0">
              <a:ln w="10541" cmpd="sng">
                <a:solidFill>
                  <a:sysClr val="windowText" lastClr="000000"/>
                </a:solidFill>
                <a:prstDash val="solid"/>
              </a:ln>
              <a:latin typeface="Cambria" pitchFamily="18" charset="0"/>
              <a:cs typeface="Arial" pitchFamily="34" charset="0"/>
            </a:endParaRPr>
          </a:p>
          <a:p>
            <a:pPr>
              <a:defRPr/>
            </a:pPr>
            <a:endParaRPr lang="ru-RU" sz="3000" dirty="0">
              <a:ln w="10541" cmpd="sng">
                <a:solidFill>
                  <a:sysClr val="windowText" lastClr="000000"/>
                </a:solidFill>
                <a:prstDash val="solid"/>
              </a:ln>
              <a:latin typeface="Cambria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Рабочий телефон</a:t>
            </a:r>
            <a:r>
              <a:rPr lang="ru-RU" sz="3200" dirty="0">
                <a:latin typeface="Cambria" pitchFamily="18" charset="0"/>
              </a:rPr>
              <a:t>: 8(3822)90-20-43, 8-923-425-57-34</a:t>
            </a:r>
            <a:endParaRPr lang="ru-RU" sz="3000" dirty="0">
              <a:ln w="10541" cmpd="sng">
                <a:solidFill>
                  <a:sysClr val="windowText" lastClr="000000"/>
                </a:solidFill>
                <a:prstDash val="solid"/>
              </a:ln>
              <a:latin typeface="Cambria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Е-</a:t>
            </a:r>
            <a:r>
              <a:rPr lang="en-US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mail</a:t>
            </a: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:</a:t>
            </a: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3200" u="sng" dirty="0" err="1">
                <a:latin typeface="Cambria" pitchFamily="18" charset="0"/>
                <a:hlinkClick r:id="rId2"/>
              </a:rPr>
              <a:t>kem</a:t>
            </a:r>
            <a:r>
              <a:rPr lang="ru-RU" sz="3200" u="sng" dirty="0">
                <a:latin typeface="Cambria" pitchFamily="18" charset="0"/>
                <a:hlinkClick r:id="rId2"/>
              </a:rPr>
              <a:t>@</a:t>
            </a:r>
            <a:r>
              <a:rPr lang="en-US" sz="3200" u="sng" dirty="0" err="1">
                <a:latin typeface="Cambria" pitchFamily="18" charset="0"/>
                <a:hlinkClick r:id="rId2"/>
              </a:rPr>
              <a:t>toipkro</a:t>
            </a:r>
            <a:r>
              <a:rPr lang="ru-RU" sz="3200" u="sng" dirty="0">
                <a:latin typeface="Cambria" pitchFamily="18" charset="0"/>
                <a:hlinkClick r:id="rId2"/>
              </a:rPr>
              <a:t>.</a:t>
            </a:r>
            <a:r>
              <a:rPr lang="en-US" sz="3200" u="sng" dirty="0" err="1">
                <a:latin typeface="Cambria" pitchFamily="18" charset="0"/>
                <a:hlinkClick r:id="rId2"/>
              </a:rPr>
              <a:t>ru</a:t>
            </a:r>
            <a:r>
              <a:rPr lang="ru-RU" sz="3200" u="sng" dirty="0">
                <a:latin typeface="Cambria" pitchFamily="18" charset="0"/>
              </a:rPr>
              <a:t> </a:t>
            </a:r>
            <a:r>
              <a:rPr lang="ru-RU" sz="3000" dirty="0">
                <a:latin typeface="Cambria" pitchFamily="18" charset="0"/>
              </a:rPr>
              <a:t> </a:t>
            </a:r>
            <a:endParaRPr lang="ru-RU" sz="30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4466" y="379358"/>
            <a:ext cx="2447337" cy="584775"/>
          </a:xfrm>
          <a:prstGeom prst="rect">
            <a:avLst/>
          </a:prstGeom>
          <a:noFill/>
        </p:spPr>
        <p:txBody>
          <a:bodyPr wrap="none" lIns="91380" tIns="45690" rIns="91380" bIns="456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>
                  <a:solidFill>
                    <a:schemeClr val="accent1"/>
                  </a:solidFill>
                </a:ln>
                <a:solidFill>
                  <a:schemeClr val="accent5"/>
                </a:solidFill>
                <a:latin typeface="Cambria" pitchFamily="18" charset="0"/>
                <a:ea typeface="+mj-ea"/>
                <a:cs typeface="+mj-cs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71513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27279" y="239998"/>
            <a:ext cx="95833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Федеральный уровень правового регулирования оценки эффективности деятельности руководителя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5" y="1340768"/>
            <a:ext cx="9144001" cy="1815882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1825" y="1463885"/>
            <a:ext cx="5760640" cy="400110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fontAlgn="base"/>
            <a:endParaRPr lang="ru-RU" sz="2000" i="1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863777"/>
              </p:ext>
            </p:extLst>
          </p:nvPr>
        </p:nvGraphicFramePr>
        <p:xfrm>
          <a:off x="395952" y="1070989"/>
          <a:ext cx="11415053" cy="54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56699-EA0D-4DD8-9916-6C74F8F45E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14" y="5787011"/>
            <a:ext cx="442993" cy="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8578" y="340501"/>
            <a:ext cx="8690775" cy="830997"/>
          </a:xfrm>
          <a:prstGeom prst="rect">
            <a:avLst/>
          </a:prstGeom>
          <a:noFill/>
          <a:ln>
            <a:noFill/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Региональный уровень правового регулирования оценки эффективности деятельности руководителя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5" y="1340768"/>
            <a:ext cx="9144001" cy="1815882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Cambria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Cambria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Cambria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Cambria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Cambria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Cambria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1825" y="1463885"/>
            <a:ext cx="5760640" cy="400110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fontAlgn="base"/>
            <a:endParaRPr lang="ru-RU" sz="2000" i="1" dirty="0">
              <a:solidFill>
                <a:srgbClr val="333333"/>
              </a:solidFill>
              <a:latin typeface="Cambria" pitchFamily="18" charset="0"/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162078"/>
              </p:ext>
            </p:extLst>
          </p:nvPr>
        </p:nvGraphicFramePr>
        <p:xfrm>
          <a:off x="1282787" y="1226194"/>
          <a:ext cx="10622886" cy="54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56699-EA0D-4DD8-9916-6C74F8F45E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6862" y="4369860"/>
            <a:ext cx="489271" cy="492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7A20E-C55B-4686-95DE-D969325F2509}"/>
              </a:ext>
            </a:extLst>
          </p:cNvPr>
          <p:cNvSpPr txBox="1"/>
          <p:nvPr/>
        </p:nvSpPr>
        <p:spPr>
          <a:xfrm>
            <a:off x="2058577" y="1516098"/>
            <a:ext cx="9745501" cy="1169551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Распоряжение Департамента общего образования Томской области от 23.09.2019 года №763-р «Об утверждении Критериев оценки вклада образовательных организаций в качество общего образования Томской области». </a:t>
            </a:r>
          </a:p>
          <a:p>
            <a:endParaRPr lang="ru-RU" sz="1600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8DF7E-C4A6-4E0E-B188-EDF6FA217F76}"/>
              </a:ext>
            </a:extLst>
          </p:cNvPr>
          <p:cNvSpPr txBox="1"/>
          <p:nvPr/>
        </p:nvSpPr>
        <p:spPr>
          <a:xfrm>
            <a:off x="2456127" y="2813567"/>
            <a:ext cx="8996964" cy="92333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sz="1600" dirty="0">
                <a:latin typeface="Cambria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Распоряжение Департамента общего образования Томской области от 03.08.2020 № 577-р   «Об утверждении Порядка оценки эффективности общеобразовательных организаций системы общего образования Томской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EEB75-E20A-4332-8F7F-D0535E2BF4EB}"/>
              </a:ext>
            </a:extLst>
          </p:cNvPr>
          <p:cNvSpPr txBox="1"/>
          <p:nvPr/>
        </p:nvSpPr>
        <p:spPr>
          <a:xfrm>
            <a:off x="2058577" y="5517238"/>
            <a:ext cx="9745501" cy="92333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sz="1600" dirty="0">
                <a:latin typeface="Cambria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общего образования Томской области от 02.05.2023 № 666-р       «О проведении оценки эффективности деятельности руководителей общеобразовательных организаций системы общего образования Томской области в 2023 году» </a:t>
            </a:r>
          </a:p>
        </p:txBody>
      </p:sp>
    </p:spTree>
    <p:extLst>
      <p:ext uri="{BB962C8B-B14F-4D97-AF65-F5344CB8AC3E}">
        <p14:creationId xmlns:p14="http://schemas.microsoft.com/office/powerpoint/2010/main" val="172766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DAA99D-9DBD-42F1-B095-A8D88F5E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4F613-6A68-4EB2-85F3-180DAF92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75" y="129887"/>
            <a:ext cx="4403096" cy="650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895E7-13FE-48DE-9BFB-D98B5116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304" y="170845"/>
            <a:ext cx="4403096" cy="651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CDE6E0-E6A7-4D6D-A541-F7F4A6450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240" y="4491638"/>
            <a:ext cx="4333749" cy="214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5E36CE2-E76F-4D50-B465-2DCB5317944C}"/>
              </a:ext>
            </a:extLst>
          </p:cNvPr>
          <p:cNvCxnSpPr/>
          <p:nvPr/>
        </p:nvCxnSpPr>
        <p:spPr>
          <a:xfrm>
            <a:off x="1187783" y="4421172"/>
            <a:ext cx="25263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8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7B6A87-43E1-4B53-B83E-E9E0B8C3D136}"/>
              </a:ext>
            </a:extLst>
          </p:cNvPr>
          <p:cNvGrpSpPr/>
          <p:nvPr/>
        </p:nvGrpSpPr>
        <p:grpSpPr>
          <a:xfrm>
            <a:off x="196073" y="1364528"/>
            <a:ext cx="11507614" cy="5313369"/>
            <a:chOff x="196073" y="1364528"/>
            <a:chExt cx="11507614" cy="5313369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E562013-2A0B-4255-8AEC-C9A7F10E446F}"/>
                </a:ext>
              </a:extLst>
            </p:cNvPr>
            <p:cNvGrpSpPr/>
            <p:nvPr/>
          </p:nvGrpSpPr>
          <p:grpSpPr>
            <a:xfrm>
              <a:off x="196073" y="1364528"/>
              <a:ext cx="11483703" cy="5313369"/>
              <a:chOff x="196073" y="1582239"/>
              <a:chExt cx="11483703" cy="5200605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BAB8751-CD2B-4C83-B47E-33AF52C94997}"/>
                  </a:ext>
                </a:extLst>
              </p:cNvPr>
              <p:cNvSpPr/>
              <p:nvPr/>
            </p:nvSpPr>
            <p:spPr>
              <a:xfrm>
                <a:off x="196073" y="1652741"/>
                <a:ext cx="11483703" cy="1006104"/>
              </a:xfrm>
              <a:prstGeom prst="rect">
                <a:avLst/>
              </a:prstGeom>
              <a:solidFill>
                <a:srgbClr val="A0DEEA">
                  <a:alpha val="89804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D7CBF5B2-8191-4859-999D-F8308E0F392A}"/>
                  </a:ext>
                </a:extLst>
              </p:cNvPr>
              <p:cNvSpPr/>
              <p:nvPr/>
            </p:nvSpPr>
            <p:spPr>
              <a:xfrm>
                <a:off x="494174" y="1582239"/>
                <a:ext cx="10791006" cy="946135"/>
              </a:xfrm>
              <a:custGeom>
                <a:avLst/>
                <a:gdLst>
                  <a:gd name="connsiteX0" fmla="*/ 0 w 10791006"/>
                  <a:gd name="connsiteY0" fmla="*/ 177971 h 1067802"/>
                  <a:gd name="connsiteX1" fmla="*/ 177971 w 10791006"/>
                  <a:gd name="connsiteY1" fmla="*/ 0 h 1067802"/>
                  <a:gd name="connsiteX2" fmla="*/ 10613035 w 10791006"/>
                  <a:gd name="connsiteY2" fmla="*/ 0 h 1067802"/>
                  <a:gd name="connsiteX3" fmla="*/ 10791006 w 10791006"/>
                  <a:gd name="connsiteY3" fmla="*/ 177971 h 1067802"/>
                  <a:gd name="connsiteX4" fmla="*/ 10791006 w 10791006"/>
                  <a:gd name="connsiteY4" fmla="*/ 889831 h 1067802"/>
                  <a:gd name="connsiteX5" fmla="*/ 10613035 w 10791006"/>
                  <a:gd name="connsiteY5" fmla="*/ 1067802 h 1067802"/>
                  <a:gd name="connsiteX6" fmla="*/ 177971 w 10791006"/>
                  <a:gd name="connsiteY6" fmla="*/ 1067802 h 1067802"/>
                  <a:gd name="connsiteX7" fmla="*/ 0 w 10791006"/>
                  <a:gd name="connsiteY7" fmla="*/ 889831 h 1067802"/>
                  <a:gd name="connsiteX8" fmla="*/ 0 w 10791006"/>
                  <a:gd name="connsiteY8" fmla="*/ 177971 h 106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1006" h="1067802">
                    <a:moveTo>
                      <a:pt x="0" y="177971"/>
                    </a:moveTo>
                    <a:cubicBezTo>
                      <a:pt x="0" y="79680"/>
                      <a:pt x="79680" y="0"/>
                      <a:pt x="177971" y="0"/>
                    </a:cubicBezTo>
                    <a:lnTo>
                      <a:pt x="10613035" y="0"/>
                    </a:lnTo>
                    <a:cubicBezTo>
                      <a:pt x="10711326" y="0"/>
                      <a:pt x="10791006" y="79680"/>
                      <a:pt x="10791006" y="177971"/>
                    </a:cubicBezTo>
                    <a:lnTo>
                      <a:pt x="10791006" y="889831"/>
                    </a:lnTo>
                    <a:cubicBezTo>
                      <a:pt x="10791006" y="988122"/>
                      <a:pt x="10711326" y="1067802"/>
                      <a:pt x="10613035" y="1067802"/>
                    </a:cubicBezTo>
                    <a:lnTo>
                      <a:pt x="177971" y="1067802"/>
                    </a:lnTo>
                    <a:cubicBezTo>
                      <a:pt x="79680" y="1067802"/>
                      <a:pt x="0" y="988122"/>
                      <a:pt x="0" y="889831"/>
                    </a:cubicBezTo>
                    <a:lnTo>
                      <a:pt x="0" y="177971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966" tIns="52126" rIns="355966" bIns="52126" numCol="1" spcCol="1270" anchor="ctr" anchorCtr="0">
                <a:noAutofit/>
              </a:bodyPr>
              <a:lstStyle/>
              <a:p>
                <a:pPr defTabSz="88843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>
                    <a:latin typeface="Cambria" pitchFamily="18" charset="0"/>
                  </a:rPr>
                  <a:t>с 10 мая по 23 мая 2023 г. </a:t>
                </a:r>
                <a:r>
                  <a:rPr lang="ru-RU" sz="2000" dirty="0">
                    <a:latin typeface="Cambria" pitchFamily="18" charset="0"/>
                  </a:rPr>
                  <a:t>- проведение мониторинга Оценки эффективности.</a:t>
                </a:r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7FA1B9D-4F9F-45F3-AADA-C7C85147B177}"/>
                  </a:ext>
                </a:extLst>
              </p:cNvPr>
              <p:cNvSpPr/>
              <p:nvPr/>
            </p:nvSpPr>
            <p:spPr>
              <a:xfrm>
                <a:off x="196073" y="2877582"/>
                <a:ext cx="11483703" cy="1193778"/>
              </a:xfrm>
              <a:prstGeom prst="rect">
                <a:avLst/>
              </a:prstGeom>
              <a:solidFill>
                <a:srgbClr val="A0DEEA">
                  <a:alpha val="89804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1DFD662A-F7BF-468F-8E83-EEAA0DC5C497}"/>
                  </a:ext>
                </a:extLst>
              </p:cNvPr>
              <p:cNvSpPr/>
              <p:nvPr/>
            </p:nvSpPr>
            <p:spPr>
              <a:xfrm>
                <a:off x="529383" y="2836426"/>
                <a:ext cx="10913761" cy="1006104"/>
              </a:xfrm>
              <a:custGeom>
                <a:avLst/>
                <a:gdLst>
                  <a:gd name="connsiteX0" fmla="*/ 0 w 10913761"/>
                  <a:gd name="connsiteY0" fmla="*/ 182829 h 1096953"/>
                  <a:gd name="connsiteX1" fmla="*/ 182829 w 10913761"/>
                  <a:gd name="connsiteY1" fmla="*/ 0 h 1096953"/>
                  <a:gd name="connsiteX2" fmla="*/ 10730932 w 10913761"/>
                  <a:gd name="connsiteY2" fmla="*/ 0 h 1096953"/>
                  <a:gd name="connsiteX3" fmla="*/ 10913761 w 10913761"/>
                  <a:gd name="connsiteY3" fmla="*/ 182829 h 1096953"/>
                  <a:gd name="connsiteX4" fmla="*/ 10913761 w 10913761"/>
                  <a:gd name="connsiteY4" fmla="*/ 914124 h 1096953"/>
                  <a:gd name="connsiteX5" fmla="*/ 10730932 w 10913761"/>
                  <a:gd name="connsiteY5" fmla="*/ 1096953 h 1096953"/>
                  <a:gd name="connsiteX6" fmla="*/ 182829 w 10913761"/>
                  <a:gd name="connsiteY6" fmla="*/ 1096953 h 1096953"/>
                  <a:gd name="connsiteX7" fmla="*/ 0 w 10913761"/>
                  <a:gd name="connsiteY7" fmla="*/ 914124 h 1096953"/>
                  <a:gd name="connsiteX8" fmla="*/ 0 w 10913761"/>
                  <a:gd name="connsiteY8" fmla="*/ 182829 h 10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13761" h="1096953">
                    <a:moveTo>
                      <a:pt x="0" y="182829"/>
                    </a:moveTo>
                    <a:cubicBezTo>
                      <a:pt x="0" y="81855"/>
                      <a:pt x="81855" y="0"/>
                      <a:pt x="182829" y="0"/>
                    </a:cubicBezTo>
                    <a:lnTo>
                      <a:pt x="10730932" y="0"/>
                    </a:lnTo>
                    <a:cubicBezTo>
                      <a:pt x="10831906" y="0"/>
                      <a:pt x="10913761" y="81855"/>
                      <a:pt x="10913761" y="182829"/>
                    </a:cubicBezTo>
                    <a:lnTo>
                      <a:pt x="10913761" y="914124"/>
                    </a:lnTo>
                    <a:cubicBezTo>
                      <a:pt x="10913761" y="1015098"/>
                      <a:pt x="10831906" y="1096953"/>
                      <a:pt x="10730932" y="1096953"/>
                    </a:cubicBezTo>
                    <a:lnTo>
                      <a:pt x="182829" y="1096953"/>
                    </a:lnTo>
                    <a:cubicBezTo>
                      <a:pt x="81855" y="1096953"/>
                      <a:pt x="0" y="1015098"/>
                      <a:pt x="0" y="914124"/>
                    </a:cubicBezTo>
                    <a:lnTo>
                      <a:pt x="0" y="18282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7389" tIns="53549" rIns="357389" bIns="53549" numCol="1" spcCol="1270" anchor="ctr" anchorCtr="0">
                <a:noAutofit/>
              </a:bodyPr>
              <a:lstStyle/>
              <a:p>
                <a:pPr algn="just" defTabSz="88843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>
                    <a:latin typeface="Cambria" pitchFamily="18" charset="0"/>
                  </a:rPr>
                  <a:t>до 24.05.2023 г. – </a:t>
                </a:r>
                <a:r>
                  <a:rPr lang="ru-RU" sz="2000" dirty="0">
                    <a:latin typeface="Cambria" pitchFamily="18" charset="0"/>
                  </a:rPr>
                  <a:t>предоставление муниципальным координатором экспертных карт, сводного аналитического отчета, планов методического сопровождения руководителей ОО  региональному координатору. </a:t>
                </a: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F4ACB694-4FC2-4CFE-BFC5-970B338B59FA}"/>
                  </a:ext>
                </a:extLst>
              </p:cNvPr>
              <p:cNvSpPr/>
              <p:nvPr/>
            </p:nvSpPr>
            <p:spPr>
              <a:xfrm>
                <a:off x="196073" y="5602404"/>
                <a:ext cx="11483703" cy="1180440"/>
              </a:xfrm>
              <a:prstGeom prst="rect">
                <a:avLst/>
              </a:prstGeom>
              <a:solidFill>
                <a:srgbClr val="A0DEEA">
                  <a:alpha val="89804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C0EB3AAA-AA7B-4F7D-A2FA-6F87E9731B6F}"/>
                  </a:ext>
                </a:extLst>
              </p:cNvPr>
              <p:cNvSpPr/>
              <p:nvPr/>
            </p:nvSpPr>
            <p:spPr>
              <a:xfrm>
                <a:off x="542953" y="5575008"/>
                <a:ext cx="10934178" cy="836516"/>
              </a:xfrm>
              <a:custGeom>
                <a:avLst/>
                <a:gdLst>
                  <a:gd name="connsiteX0" fmla="*/ 0 w 10934178"/>
                  <a:gd name="connsiteY0" fmla="*/ 139422 h 836516"/>
                  <a:gd name="connsiteX1" fmla="*/ 139422 w 10934178"/>
                  <a:gd name="connsiteY1" fmla="*/ 0 h 836516"/>
                  <a:gd name="connsiteX2" fmla="*/ 10794756 w 10934178"/>
                  <a:gd name="connsiteY2" fmla="*/ 0 h 836516"/>
                  <a:gd name="connsiteX3" fmla="*/ 10934178 w 10934178"/>
                  <a:gd name="connsiteY3" fmla="*/ 139422 h 836516"/>
                  <a:gd name="connsiteX4" fmla="*/ 10934178 w 10934178"/>
                  <a:gd name="connsiteY4" fmla="*/ 697094 h 836516"/>
                  <a:gd name="connsiteX5" fmla="*/ 10794756 w 10934178"/>
                  <a:gd name="connsiteY5" fmla="*/ 836516 h 836516"/>
                  <a:gd name="connsiteX6" fmla="*/ 139422 w 10934178"/>
                  <a:gd name="connsiteY6" fmla="*/ 836516 h 836516"/>
                  <a:gd name="connsiteX7" fmla="*/ 0 w 10934178"/>
                  <a:gd name="connsiteY7" fmla="*/ 697094 h 836516"/>
                  <a:gd name="connsiteX8" fmla="*/ 0 w 10934178"/>
                  <a:gd name="connsiteY8" fmla="*/ 139422 h 83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34178" h="836516">
                    <a:moveTo>
                      <a:pt x="0" y="139422"/>
                    </a:moveTo>
                    <a:cubicBezTo>
                      <a:pt x="0" y="62421"/>
                      <a:pt x="62421" y="0"/>
                      <a:pt x="139422" y="0"/>
                    </a:cubicBezTo>
                    <a:lnTo>
                      <a:pt x="10794756" y="0"/>
                    </a:lnTo>
                    <a:cubicBezTo>
                      <a:pt x="10871757" y="0"/>
                      <a:pt x="10934178" y="62421"/>
                      <a:pt x="10934178" y="139422"/>
                    </a:cubicBezTo>
                    <a:lnTo>
                      <a:pt x="10934178" y="697094"/>
                    </a:lnTo>
                    <a:cubicBezTo>
                      <a:pt x="10934178" y="774095"/>
                      <a:pt x="10871757" y="836516"/>
                      <a:pt x="10794756" y="836516"/>
                    </a:cubicBezTo>
                    <a:lnTo>
                      <a:pt x="139422" y="836516"/>
                    </a:lnTo>
                    <a:cubicBezTo>
                      <a:pt x="62421" y="836516"/>
                      <a:pt x="0" y="774095"/>
                      <a:pt x="0" y="697094"/>
                    </a:cubicBezTo>
                    <a:lnTo>
                      <a:pt x="0" y="13942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4675" tIns="40835" rIns="344675" bIns="40835" numCol="1" spcCol="1270" anchor="ctr" anchorCtr="0">
                <a:noAutofit/>
              </a:bodyPr>
              <a:lstStyle/>
              <a:p>
                <a:pPr algn="just" defTabSz="88843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>
                    <a:latin typeface="Cambria" pitchFamily="18" charset="0"/>
                  </a:rPr>
                  <a:t>до 09.06.2023 г. </a:t>
                </a:r>
                <a:r>
                  <a:rPr lang="ru-RU" sz="2000" dirty="0">
                    <a:latin typeface="Cambria" pitchFamily="18" charset="0"/>
                  </a:rPr>
                  <a:t>– предоставление копий индивидуальных образовательных маршрутов, подписанных руководителями ОО, скорректированных с учетом планов методического сопровождения, региональному координатору.</a:t>
                </a:r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35DBED1-55A5-4B7C-BDB0-987EE7795BD7}"/>
                </a:ext>
              </a:extLst>
            </p:cNvPr>
            <p:cNvSpPr/>
            <p:nvPr/>
          </p:nvSpPr>
          <p:spPr>
            <a:xfrm>
              <a:off x="219984" y="4130771"/>
              <a:ext cx="11483703" cy="1101504"/>
            </a:xfrm>
            <a:prstGeom prst="rect">
              <a:avLst/>
            </a:prstGeom>
            <a:solidFill>
              <a:srgbClr val="A0DEEA">
                <a:alpha val="89804"/>
              </a:srgb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C0E7FB9-7F2F-405C-AEEB-5C26D11342A5}"/>
                </a:ext>
              </a:extLst>
            </p:cNvPr>
            <p:cNvSpPr/>
            <p:nvPr/>
          </p:nvSpPr>
          <p:spPr>
            <a:xfrm>
              <a:off x="566864" y="4076653"/>
              <a:ext cx="10934178" cy="854654"/>
            </a:xfrm>
            <a:custGeom>
              <a:avLst/>
              <a:gdLst>
                <a:gd name="connsiteX0" fmla="*/ 0 w 10934178"/>
                <a:gd name="connsiteY0" fmla="*/ 139422 h 836516"/>
                <a:gd name="connsiteX1" fmla="*/ 139422 w 10934178"/>
                <a:gd name="connsiteY1" fmla="*/ 0 h 836516"/>
                <a:gd name="connsiteX2" fmla="*/ 10794756 w 10934178"/>
                <a:gd name="connsiteY2" fmla="*/ 0 h 836516"/>
                <a:gd name="connsiteX3" fmla="*/ 10934178 w 10934178"/>
                <a:gd name="connsiteY3" fmla="*/ 139422 h 836516"/>
                <a:gd name="connsiteX4" fmla="*/ 10934178 w 10934178"/>
                <a:gd name="connsiteY4" fmla="*/ 697094 h 836516"/>
                <a:gd name="connsiteX5" fmla="*/ 10794756 w 10934178"/>
                <a:gd name="connsiteY5" fmla="*/ 836516 h 836516"/>
                <a:gd name="connsiteX6" fmla="*/ 139422 w 10934178"/>
                <a:gd name="connsiteY6" fmla="*/ 836516 h 836516"/>
                <a:gd name="connsiteX7" fmla="*/ 0 w 10934178"/>
                <a:gd name="connsiteY7" fmla="*/ 697094 h 836516"/>
                <a:gd name="connsiteX8" fmla="*/ 0 w 10934178"/>
                <a:gd name="connsiteY8" fmla="*/ 139422 h 83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4178" h="836516">
                  <a:moveTo>
                    <a:pt x="0" y="139422"/>
                  </a:moveTo>
                  <a:cubicBezTo>
                    <a:pt x="0" y="62421"/>
                    <a:pt x="62421" y="0"/>
                    <a:pt x="139422" y="0"/>
                  </a:cubicBezTo>
                  <a:lnTo>
                    <a:pt x="10794756" y="0"/>
                  </a:lnTo>
                  <a:cubicBezTo>
                    <a:pt x="10871757" y="0"/>
                    <a:pt x="10934178" y="62421"/>
                    <a:pt x="10934178" y="139422"/>
                  </a:cubicBezTo>
                  <a:lnTo>
                    <a:pt x="10934178" y="697094"/>
                  </a:lnTo>
                  <a:cubicBezTo>
                    <a:pt x="10934178" y="774095"/>
                    <a:pt x="10871757" y="836516"/>
                    <a:pt x="10794756" y="836516"/>
                  </a:cubicBezTo>
                  <a:lnTo>
                    <a:pt x="139422" y="836516"/>
                  </a:lnTo>
                  <a:cubicBezTo>
                    <a:pt x="62421" y="836516"/>
                    <a:pt x="0" y="774095"/>
                    <a:pt x="0" y="697094"/>
                  </a:cubicBezTo>
                  <a:lnTo>
                    <a:pt x="0" y="139422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675" tIns="40835" rIns="344675" bIns="40835" numCol="1" spcCol="1270" anchor="ctr" anchorCtr="0">
              <a:noAutofit/>
            </a:bodyPr>
            <a:lstStyle/>
            <a:p>
              <a:pPr algn="just" defTabSz="8884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latin typeface="Cambria" pitchFamily="18" charset="0"/>
                </a:rPr>
                <a:t>до 06.06.2023 г. </a:t>
              </a:r>
              <a:r>
                <a:rPr lang="ru-RU" sz="2000" dirty="0">
                  <a:latin typeface="Cambria" pitchFamily="18" charset="0"/>
                </a:rPr>
                <a:t>– предоставление индивидуальных образовательных маршрутов для руководителей ОО , разработанных ЦНППМПР муниципальным координаторам. 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675150-3142-40D3-AE9D-C63960C0802B}"/>
              </a:ext>
            </a:extLst>
          </p:cNvPr>
          <p:cNvSpPr/>
          <p:nvPr/>
        </p:nvSpPr>
        <p:spPr>
          <a:xfrm>
            <a:off x="2291471" y="341809"/>
            <a:ext cx="9209572" cy="492443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Порядок и сроки проведения процедуры Оценки в 2023</a:t>
            </a:r>
          </a:p>
        </p:txBody>
      </p:sp>
    </p:spTree>
    <p:extLst>
      <p:ext uri="{BB962C8B-B14F-4D97-AF65-F5344CB8AC3E}">
        <p14:creationId xmlns:p14="http://schemas.microsoft.com/office/powerpoint/2010/main" val="304706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24" y="188640"/>
            <a:ext cx="9393381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Cambria" pitchFamily="18" charset="0"/>
              </a:rPr>
              <a:t>Оценка эффективности деятельности руководителей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5814144"/>
              </p:ext>
            </p:extLst>
          </p:nvPr>
        </p:nvGraphicFramePr>
        <p:xfrm>
          <a:off x="1666849" y="1357298"/>
          <a:ext cx="10015405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52596" y="2714626"/>
            <a:ext cx="2389884" cy="1446550"/>
          </a:xfrm>
          <a:prstGeom prst="rect">
            <a:avLst/>
          </a:prstGeom>
          <a:noFill/>
        </p:spPr>
        <p:txBody>
          <a:bodyPr wrap="square" lIns="91380" tIns="45690" rIns="91380" bIns="45690">
            <a:spAutoFit/>
          </a:bodyPr>
          <a:lstStyle/>
          <a:p>
            <a:pPr algn="ctr"/>
            <a:endParaRPr lang="ru-RU" sz="4800" b="1" dirty="0">
              <a:ln w="0"/>
              <a:solidFill>
                <a:srgbClr val="4BACC6">
                  <a:lumMod val="75000"/>
                </a:srgbClr>
              </a:solidFill>
              <a:latin typeface="Cambria" pitchFamily="18" charset="0"/>
            </a:endParaRPr>
          </a:p>
          <a:p>
            <a:pPr algn="ctr"/>
            <a:r>
              <a:rPr lang="ru-RU" sz="4000" b="1" dirty="0">
                <a:ln w="0"/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149813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511" y="260869"/>
            <a:ext cx="8581039" cy="936104"/>
          </a:xfrm>
        </p:spPr>
        <p:txBody>
          <a:bodyPr>
            <a:noAutofit/>
          </a:bodyPr>
          <a:lstStyle/>
          <a:p>
            <a:pPr algn="l" fontAlgn="base"/>
            <a:r>
              <a:rPr lang="ru-RU" sz="2400" b="1" dirty="0">
                <a:solidFill>
                  <a:srgbClr val="009999"/>
                </a:solidFill>
                <a:latin typeface="Cambria" pitchFamily="18" charset="0"/>
              </a:rPr>
              <a:t>Оценка эффективности деятельности руководителей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30740806"/>
              </p:ext>
            </p:extLst>
          </p:nvPr>
        </p:nvGraphicFramePr>
        <p:xfrm>
          <a:off x="561943" y="1357298"/>
          <a:ext cx="11230007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23529" y="1972757"/>
            <a:ext cx="4319340" cy="2123658"/>
          </a:xfrm>
          <a:prstGeom prst="rect">
            <a:avLst/>
          </a:prstGeom>
          <a:noFill/>
        </p:spPr>
        <p:txBody>
          <a:bodyPr wrap="square" lIns="91380" tIns="45690" rIns="91380" bIns="4569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4BACC6">
                    <a:lumMod val="75000"/>
                  </a:srgbClr>
                </a:solidFill>
                <a:latin typeface="Cambria" pitchFamily="18" charset="0"/>
              </a:rPr>
              <a:t>Задачи</a:t>
            </a:r>
          </a:p>
          <a:p>
            <a:pPr algn="ctr"/>
            <a:r>
              <a:rPr lang="ru-RU" sz="4400" b="1" dirty="0">
                <a:ln w="0"/>
                <a:solidFill>
                  <a:srgbClr val="4BACC6">
                    <a:lumMod val="75000"/>
                  </a:srgbClr>
                </a:solidFill>
                <a:latin typeface="Cambria" pitchFamily="18" charset="0"/>
              </a:rPr>
              <a:t>Оценки</a:t>
            </a:r>
          </a:p>
          <a:p>
            <a:pPr algn="ctr"/>
            <a:r>
              <a:rPr lang="ru-RU" sz="4400" b="1" dirty="0">
                <a:ln w="0"/>
                <a:solidFill>
                  <a:srgbClr val="4BACC6">
                    <a:lumMod val="75000"/>
                  </a:srgbClr>
                </a:solidFill>
                <a:latin typeface="Cambria" pitchFamily="18" charset="0"/>
              </a:rPr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158830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5"/>
          <p:cNvSpPr txBox="1">
            <a:spLocks/>
          </p:cNvSpPr>
          <p:nvPr/>
        </p:nvSpPr>
        <p:spPr>
          <a:xfrm>
            <a:off x="4407145" y="2226309"/>
            <a:ext cx="4073392" cy="34963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80" tIns="45690" rIns="91380" bIns="456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назначают экспертов приказами руководителей из числа специалистов муниципальных органов, осуществляющих управление в сфере общего образования, ответственных за работу с управленческими кадрами и кадровым резервом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принимают управленческих решения;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разрабатывают  план методического сопровождения руководителей ОО;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формируют единый подход к управлению качеством образования на территории муниципального образования;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распространяют лучшие практик управления ОО на муниципальном уровне.</a:t>
            </a: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4407145" y="1395318"/>
            <a:ext cx="407339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380" tIns="45690" rIns="91380" bIns="456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Муниципальные органы, осуществляющие управление в сфере общего образования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753" y="121671"/>
            <a:ext cx="10056303" cy="12308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9999"/>
                </a:solidFill>
                <a:latin typeface="Cambria" pitchFamily="18" charset="0"/>
              </a:rPr>
              <a:t>Участники Оценки эффективности деятельности руководителей общеобразовательных  организаций 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348683" y="2029338"/>
            <a:ext cx="3709499" cy="377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обучают экспертов по работе с экспертной картой и источниками информации;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анализируют полученные результаты оценочных мероприятий;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формируют сводный отчёт для Департамента общего образования Томской области; 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разрабатывают целевые дополнительные профессиональные программы повышения квалификации и профессиональной переподготовки и методические рекомендации для специалистов муниципальные органов, ответственных за работу с кадровым управленческим резервом.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48684" y="1395312"/>
            <a:ext cx="3709499" cy="6340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380" tIns="45690" rIns="91380" bIns="456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Региональный координатор: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ТОИПКРО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750545" y="2010288"/>
            <a:ext cx="3033377" cy="26161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80" tIns="45690" rIns="91380" bIns="456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заполняют экспертные карты оценки эффективности деятельности руководителей общеобразовательных организаций;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оформляют сводные протоколы экспертизы с указанием выявленных профессиональных дефицитов; </a:t>
            </a:r>
          </a:p>
          <a:p>
            <a:pPr marL="0" algn="just">
              <a:spcBef>
                <a:spcPts val="0"/>
              </a:spcBef>
              <a:spcAft>
                <a:spcPts val="594"/>
              </a:spcAft>
              <a:buFont typeface="Wingdings" pitchFamily="2" charset="2"/>
              <a:buChar char="ü"/>
            </a:pPr>
            <a:r>
              <a:rPr lang="ru-RU" sz="1400" dirty="0">
                <a:latin typeface="Cambria" pitchFamily="18" charset="0"/>
              </a:rPr>
              <a:t>направляют отчеты региональному координатору.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8750632" y="1436903"/>
            <a:ext cx="3033296" cy="573385"/>
          </a:xfrm>
          <a:custGeom>
            <a:avLst/>
            <a:gdLst>
              <a:gd name="connsiteX0" fmla="*/ 0 w 3033296"/>
              <a:gd name="connsiteY0" fmla="*/ 0 h 338554"/>
              <a:gd name="connsiteX1" fmla="*/ 3033296 w 3033296"/>
              <a:gd name="connsiteY1" fmla="*/ 0 h 338554"/>
              <a:gd name="connsiteX2" fmla="*/ 3033296 w 3033296"/>
              <a:gd name="connsiteY2" fmla="*/ 338554 h 338554"/>
              <a:gd name="connsiteX3" fmla="*/ 0 w 3033296"/>
              <a:gd name="connsiteY3" fmla="*/ 338554 h 338554"/>
              <a:gd name="connsiteX4" fmla="*/ 0 w 3033296"/>
              <a:gd name="connsiteY4" fmla="*/ 0 h 338554"/>
              <a:gd name="connsiteX0" fmla="*/ 0 w 3033296"/>
              <a:gd name="connsiteY0" fmla="*/ 0 h 567154"/>
              <a:gd name="connsiteX1" fmla="*/ 3033296 w 3033296"/>
              <a:gd name="connsiteY1" fmla="*/ 0 h 567154"/>
              <a:gd name="connsiteX2" fmla="*/ 3014246 w 3033296"/>
              <a:gd name="connsiteY2" fmla="*/ 567154 h 567154"/>
              <a:gd name="connsiteX3" fmla="*/ 0 w 3033296"/>
              <a:gd name="connsiteY3" fmla="*/ 338554 h 567154"/>
              <a:gd name="connsiteX4" fmla="*/ 0 w 3033296"/>
              <a:gd name="connsiteY4" fmla="*/ 0 h 567154"/>
              <a:gd name="connsiteX0" fmla="*/ 0 w 3033296"/>
              <a:gd name="connsiteY0" fmla="*/ 0 h 567154"/>
              <a:gd name="connsiteX1" fmla="*/ 3033296 w 3033296"/>
              <a:gd name="connsiteY1" fmla="*/ 0 h 567154"/>
              <a:gd name="connsiteX2" fmla="*/ 3014246 w 3033296"/>
              <a:gd name="connsiteY2" fmla="*/ 567154 h 567154"/>
              <a:gd name="connsiteX3" fmla="*/ 0 w 3033296"/>
              <a:gd name="connsiteY3" fmla="*/ 548104 h 567154"/>
              <a:gd name="connsiteX4" fmla="*/ 0 w 3033296"/>
              <a:gd name="connsiteY4" fmla="*/ 0 h 567154"/>
              <a:gd name="connsiteX0" fmla="*/ 0 w 3071396"/>
              <a:gd name="connsiteY0" fmla="*/ 0 h 548104"/>
              <a:gd name="connsiteX1" fmla="*/ 3033296 w 3071396"/>
              <a:gd name="connsiteY1" fmla="*/ 0 h 548104"/>
              <a:gd name="connsiteX2" fmla="*/ 3071396 w 3071396"/>
              <a:gd name="connsiteY2" fmla="*/ 548104 h 548104"/>
              <a:gd name="connsiteX3" fmla="*/ 0 w 3071396"/>
              <a:gd name="connsiteY3" fmla="*/ 548104 h 548104"/>
              <a:gd name="connsiteX4" fmla="*/ 0 w 3071396"/>
              <a:gd name="connsiteY4" fmla="*/ 0 h 548104"/>
              <a:gd name="connsiteX0" fmla="*/ 0 w 3033296"/>
              <a:gd name="connsiteY0" fmla="*/ 0 h 548104"/>
              <a:gd name="connsiteX1" fmla="*/ 3033296 w 3033296"/>
              <a:gd name="connsiteY1" fmla="*/ 0 h 548104"/>
              <a:gd name="connsiteX2" fmla="*/ 3033296 w 3033296"/>
              <a:gd name="connsiteY2" fmla="*/ 548104 h 548104"/>
              <a:gd name="connsiteX3" fmla="*/ 0 w 3033296"/>
              <a:gd name="connsiteY3" fmla="*/ 548104 h 548104"/>
              <a:gd name="connsiteX4" fmla="*/ 0 w 3033296"/>
              <a:gd name="connsiteY4" fmla="*/ 0 h 54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296" h="548104">
                <a:moveTo>
                  <a:pt x="0" y="0"/>
                </a:moveTo>
                <a:lnTo>
                  <a:pt x="3033296" y="0"/>
                </a:lnTo>
                <a:lnTo>
                  <a:pt x="3033296" y="548104"/>
                </a:lnTo>
                <a:lnTo>
                  <a:pt x="0" y="548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1954" tIns="179886" rIns="91380" bIns="14391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Эксперты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528" y="6024896"/>
            <a:ext cx="116780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380" tIns="45690" rIns="91380" bIns="45690" rtlCol="0">
            <a:spAutoFit/>
          </a:bodyPr>
          <a:lstStyle/>
          <a:p>
            <a:pPr algn="just"/>
            <a:r>
              <a:rPr lang="ru-RU" sz="1600" b="1" dirty="0">
                <a:latin typeface="Cambria" pitchFamily="18" charset="0"/>
              </a:rPr>
              <a:t>Особенность Порядка – объединение ресурсов региональной и муниципальной систем образования для направления адресной помощи по выявленным дефицитам в деятельности руководителя ОО</a:t>
            </a:r>
          </a:p>
        </p:txBody>
      </p:sp>
    </p:spTree>
    <p:extLst>
      <p:ext uri="{BB962C8B-B14F-4D97-AF65-F5344CB8AC3E}">
        <p14:creationId xmlns:p14="http://schemas.microsoft.com/office/powerpoint/2010/main" val="199649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2118</Words>
  <Application>Microsoft Office PowerPoint</Application>
  <PresentationFormat>Широкоэкранный</PresentationFormat>
  <Paragraphs>493</Paragraphs>
  <Slides>25</Slides>
  <Notes>8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Calibri</vt:lpstr>
      <vt:lpstr>Cambria</vt:lpstr>
      <vt:lpstr>Constantia</vt:lpstr>
      <vt:lpstr>Georgia</vt:lpstr>
      <vt:lpstr>PT Astra Serif</vt:lpstr>
      <vt:lpstr>Rubik Medium Bold</vt:lpstr>
      <vt:lpstr>Times New Roman</vt:lpstr>
      <vt:lpstr>Wingdings</vt:lpstr>
      <vt:lpstr>2_Тема Office</vt:lpstr>
      <vt:lpstr>3_Тема Office</vt:lpstr>
      <vt:lpstr>4_Тема Office</vt:lpstr>
      <vt:lpstr>5_Тема Office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эффективности деятельности руководителей</vt:lpstr>
      <vt:lpstr>Оценка эффективности деятельности руководителей</vt:lpstr>
      <vt:lpstr>Участники Оценки эффективности деятельности руководителей общеобразовательных  организаций </vt:lpstr>
      <vt:lpstr>304 школы Томской области</vt:lpstr>
      <vt:lpstr>Презентация PowerPoint</vt:lpstr>
      <vt:lpstr>Презентация PowerPoint</vt:lpstr>
      <vt:lpstr>Направления оценки эффективности деятельности руководителей общеобразовательных организаций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Профессиональные дефициты руководителей общеобразовательных организаций, выявленные по результатам оценки</vt:lpstr>
      <vt:lpstr>Профессиональные дефициты руководителей общеобразовательных организаций, выявленные по результатам оценки</vt:lpstr>
      <vt:lpstr>Профессиональные дефициты руководителей общеобразовательных организаций, выявленные по результатам оценки</vt:lpstr>
      <vt:lpstr>Профессиональные дефициты руководителей общеобразовательных организаций, выявленные по результатам оценки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оценка качества деятельности организаций, осуществляющих образовательную деятельность в Томской области в 2017 году</dc:title>
  <dc:creator>Вячеслав О. Пивоваров</dc:creator>
  <cp:lastModifiedBy>Татьяна Бутакова</cp:lastModifiedBy>
  <cp:revision>147</cp:revision>
  <dcterms:created xsi:type="dcterms:W3CDTF">2017-04-24T10:35:57Z</dcterms:created>
  <dcterms:modified xsi:type="dcterms:W3CDTF">2023-10-26T09:06:40Z</dcterms:modified>
</cp:coreProperties>
</file>