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319" r:id="rId3"/>
    <p:sldId id="321" r:id="rId4"/>
    <p:sldId id="322" r:id="rId5"/>
    <p:sldId id="295" r:id="rId6"/>
    <p:sldId id="314" r:id="rId7"/>
    <p:sldId id="329" r:id="rId8"/>
    <p:sldId id="332" r:id="rId9"/>
    <p:sldId id="333" r:id="rId10"/>
  </p:sldIdLst>
  <p:sldSz cx="9144000" cy="5143500" type="screen16x9"/>
  <p:notesSz cx="6858000" cy="9144000"/>
  <p:embeddedFontLs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Roboto Condensed Ligh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AFC0"/>
    <a:srgbClr val="ABDBE3"/>
    <a:srgbClr val="66BDCC"/>
    <a:srgbClr val="FF9800"/>
    <a:srgbClr val="FFDFBE"/>
    <a:srgbClr val="FFFFFF"/>
    <a:srgbClr val="70AD47"/>
    <a:srgbClr val="45B451"/>
    <a:srgbClr val="4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523" y="12238"/>
            <a:ext cx="3368842" cy="1063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21032" y="1116065"/>
            <a:ext cx="7631490" cy="2296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>
                <a:latin typeface="+mj-lt"/>
              </a:rPr>
              <a:t>Особенности обновленных ФГОС НОО: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новые требования к целеполаганию деятельности общеобразовательных организаций </a:t>
            </a:r>
            <a:endParaRPr lang="ru-RU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5" y="-5368"/>
            <a:ext cx="3203838" cy="1098459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5637655" y="0"/>
            <a:ext cx="1890676" cy="1098459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64835" y="4620280"/>
            <a:ext cx="5579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Проректор по УМ и ОР ТОИПКРО: </a:t>
            </a:r>
            <a:r>
              <a:rPr lang="ru-RU" sz="1200" b="1" dirty="0" err="1"/>
              <a:t>к.п.н</a:t>
            </a:r>
            <a:r>
              <a:rPr lang="ru-RU" sz="1200" b="1" dirty="0"/>
              <a:t>., Панова Елена Владимировна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5" y="392575"/>
            <a:ext cx="6247040" cy="766200"/>
          </a:xfrm>
        </p:spPr>
        <p:txBody>
          <a:bodyPr/>
          <a:lstStyle/>
          <a:p>
            <a:r>
              <a:rPr lang="ru-RU" sz="1000" dirty="0">
                <a:latin typeface="+mj-lt"/>
              </a:rPr>
              <a:t>Особенности обновленных ФГОС НОО:</a:t>
            </a:r>
            <a:br>
              <a:rPr lang="ru-RU" sz="1000" dirty="0">
                <a:latin typeface="+mj-lt"/>
              </a:rPr>
            </a:br>
            <a:r>
              <a:rPr lang="ru-RU" sz="1000" dirty="0">
                <a:latin typeface="+mj-lt"/>
              </a:rPr>
              <a:t>новые требования к целеполаганию деятельности общеобразовательных организаций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275" y="1457739"/>
            <a:ext cx="6132600" cy="3379303"/>
          </a:xfrm>
        </p:spPr>
        <p:txBody>
          <a:bodyPr/>
          <a:lstStyle/>
          <a:p>
            <a:pPr marL="76200" indent="0" algn="ctr">
              <a:buNone/>
            </a:pPr>
            <a:r>
              <a:rPr lang="ru-RU" dirty="0">
                <a:latin typeface="+mj-lt"/>
              </a:rPr>
              <a:t>Базовый принцип системы</a:t>
            </a:r>
          </a:p>
          <a:p>
            <a:pPr marL="76200" indent="0" algn="ctr">
              <a:buNone/>
            </a:pPr>
            <a:r>
              <a:rPr lang="ru-RU" dirty="0">
                <a:latin typeface="+mj-lt"/>
              </a:rPr>
              <a:t>российского образования –</a:t>
            </a:r>
          </a:p>
          <a:p>
            <a:pPr marL="76200" indent="0" algn="ctr">
              <a:buNone/>
            </a:pPr>
            <a:r>
              <a:rPr lang="ru-RU" dirty="0">
                <a:latin typeface="+mj-lt"/>
              </a:rPr>
              <a:t>справедливость, т.е.</a:t>
            </a:r>
          </a:p>
          <a:p>
            <a:pPr marL="76200" indent="0" algn="ctr">
              <a:buNone/>
            </a:pPr>
            <a:r>
              <a:rPr lang="ru-RU" dirty="0">
                <a:latin typeface="+mj-lt"/>
              </a:rPr>
              <a:t>качественное образование</a:t>
            </a:r>
          </a:p>
          <a:p>
            <a:pPr marL="76200" indent="0" algn="ctr">
              <a:buNone/>
            </a:pPr>
            <a:r>
              <a:rPr lang="ru-RU" dirty="0">
                <a:latin typeface="+mj-lt"/>
              </a:rPr>
              <a:t>должно быть доступным</a:t>
            </a:r>
          </a:p>
          <a:p>
            <a:pPr marL="76200" indent="0" algn="ctr">
              <a:buNone/>
            </a:pPr>
            <a:r>
              <a:rPr lang="ru-RU" dirty="0">
                <a:latin typeface="+mj-lt"/>
              </a:rPr>
              <a:t>для каждого ребенка.</a:t>
            </a:r>
          </a:p>
          <a:p>
            <a:pPr marL="76200" indent="0" algn="ctr">
              <a:buNone/>
            </a:pPr>
            <a:r>
              <a:rPr lang="ru-RU" dirty="0" err="1">
                <a:latin typeface="+mj-lt"/>
              </a:rPr>
              <a:t>В.В.Путин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722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1" y="392575"/>
            <a:ext cx="6240414" cy="766200"/>
          </a:xfrm>
        </p:spPr>
        <p:txBody>
          <a:bodyPr/>
          <a:lstStyle/>
          <a:p>
            <a:r>
              <a:rPr lang="ru-RU" sz="1000" dirty="0">
                <a:solidFill>
                  <a:srgbClr val="FFFFFF"/>
                </a:solidFill>
                <a:latin typeface="+mj-lt"/>
              </a:rPr>
              <a:t>Особенности обновленных ФГОС НОО:</a:t>
            </a:r>
            <a:br>
              <a:rPr lang="ru-RU" sz="1000" dirty="0">
                <a:solidFill>
                  <a:srgbClr val="FFFFFF"/>
                </a:solidFill>
                <a:latin typeface="+mj-lt"/>
              </a:rPr>
            </a:br>
            <a:r>
              <a:rPr lang="ru-RU" sz="1000" dirty="0">
                <a:solidFill>
                  <a:srgbClr val="FFFFFF"/>
                </a:solidFill>
                <a:latin typeface="+mj-lt"/>
              </a:rPr>
              <a:t>новые требования к целеполаганию деятельности общеобразовательных организаций </a:t>
            </a:r>
            <a:endParaRPr lang="ru-RU" sz="10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288" y="1424609"/>
            <a:ext cx="8587408" cy="3048241"/>
          </a:xfrm>
        </p:spPr>
        <p:txBody>
          <a:bodyPr/>
          <a:lstStyle/>
          <a:p>
            <a:pPr marL="7620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YS Text"/>
              </a:rPr>
              <a:t>                                                       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Цели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обновления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ФГОС НОО: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0000"/>
                </a:solidFill>
                <a:latin typeface="+mj-lt"/>
              </a:rPr>
              <a:t>обеспечение единого образовательного пространства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на территории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Российской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Федерации;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обеспечение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лидирующих позиций России в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области фундаментального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математического образования, физики,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химии, биологии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, технических наук, гуманитарных и социальных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наук;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повышение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роли школы в воспитании молодежи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как ответственных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граждан России на основе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традиционных российских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духовно-нравственных и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культурно-исторических ценностей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, а также в профилактике экстремизма и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радикальной идеологии;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повышение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качества преподавания русского языка,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литературы, отечественной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истории, основ светской этики,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традиционных религий;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сохранение 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глубины и фундаментальности </a:t>
            </a:r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отечественного образования</a:t>
            </a: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297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1" y="392575"/>
            <a:ext cx="6240414" cy="766200"/>
          </a:xfrm>
        </p:spPr>
        <p:txBody>
          <a:bodyPr/>
          <a:lstStyle/>
          <a:p>
            <a:r>
              <a:rPr lang="ru-RU" sz="1000" dirty="0">
                <a:solidFill>
                  <a:srgbClr val="FFFFFF"/>
                </a:solidFill>
                <a:latin typeface="+mj-lt"/>
              </a:rPr>
              <a:t>Особенности обновленных ФГОС НОО:</a:t>
            </a:r>
            <a:br>
              <a:rPr lang="ru-RU" sz="1000" dirty="0">
                <a:solidFill>
                  <a:srgbClr val="FFFFFF"/>
                </a:solidFill>
                <a:latin typeface="+mj-lt"/>
              </a:rPr>
            </a:br>
            <a:r>
              <a:rPr lang="ru-RU" sz="1000" dirty="0">
                <a:solidFill>
                  <a:srgbClr val="FFFFFF"/>
                </a:solidFill>
                <a:latin typeface="+mj-lt"/>
              </a:rPr>
              <a:t>новые требования к целеполаганию деятельности общеобразовательных организаций </a:t>
            </a:r>
            <a:endParaRPr lang="ru-RU" sz="10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074" y="1239078"/>
            <a:ext cx="8877161" cy="3763617"/>
          </a:xfrm>
        </p:spPr>
        <p:txBody>
          <a:bodyPr/>
          <a:lstStyle/>
          <a:p>
            <a:pPr marL="76200" indent="0">
              <a:buNone/>
            </a:pPr>
            <a:r>
              <a:rPr lang="ru-RU" sz="1200" dirty="0" smtClean="0">
                <a:latin typeface="+mj-lt"/>
              </a:rPr>
              <a:t>ФГОС призван обеспечить:</a:t>
            </a:r>
            <a:endParaRPr lang="ru-RU" sz="12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единство </a:t>
            </a:r>
            <a:r>
              <a:rPr lang="ru-RU" sz="1200" dirty="0">
                <a:latin typeface="+mj-lt"/>
              </a:rPr>
              <a:t>образовательного пространства России;</a:t>
            </a:r>
          </a:p>
          <a:p>
            <a:r>
              <a:rPr lang="ru-RU" sz="1200" dirty="0" smtClean="0">
                <a:latin typeface="+mj-lt"/>
              </a:rPr>
              <a:t>вариативность </a:t>
            </a:r>
            <a:r>
              <a:rPr lang="ru-RU" sz="1200" dirty="0">
                <a:latin typeface="+mj-lt"/>
              </a:rPr>
              <a:t>содержания образовательных программ;</a:t>
            </a:r>
          </a:p>
          <a:p>
            <a:r>
              <a:rPr lang="ru-RU" sz="1200" dirty="0">
                <a:latin typeface="+mj-lt"/>
              </a:rPr>
              <a:t>применение методик обучения, направленных на формирование гармоничного </a:t>
            </a:r>
            <a:r>
              <a:rPr lang="ru-RU" sz="1200" dirty="0" smtClean="0">
                <a:latin typeface="+mj-lt"/>
              </a:rPr>
              <a:t>физического и </a:t>
            </a:r>
            <a:r>
              <a:rPr lang="ru-RU" sz="1200" dirty="0">
                <a:latin typeface="+mj-lt"/>
              </a:rPr>
              <a:t>психического развития, а также на сохранение и укрепление здоровья;</a:t>
            </a:r>
          </a:p>
          <a:p>
            <a:r>
              <a:rPr lang="ru-RU" sz="1200" dirty="0" smtClean="0">
                <a:latin typeface="+mj-lt"/>
              </a:rPr>
              <a:t>развитие </a:t>
            </a:r>
            <a:r>
              <a:rPr lang="ru-RU" sz="1200" dirty="0">
                <a:latin typeface="+mj-lt"/>
              </a:rPr>
              <a:t>личностных качеств, необходимых для решения повседневных и нетиповых </a:t>
            </a:r>
            <a:r>
              <a:rPr lang="ru-RU" sz="1200" dirty="0" smtClean="0">
                <a:latin typeface="+mj-lt"/>
              </a:rPr>
              <a:t>задач для </a:t>
            </a:r>
            <a:r>
              <a:rPr lang="ru-RU" sz="1200" dirty="0">
                <a:latin typeface="+mj-lt"/>
              </a:rPr>
              <a:t>адекватной ориентации в окружающем мире;</a:t>
            </a:r>
          </a:p>
          <a:p>
            <a:r>
              <a:rPr lang="ru-RU" sz="1200" dirty="0" smtClean="0">
                <a:latin typeface="+mj-lt"/>
              </a:rPr>
              <a:t>благоприятные </a:t>
            </a:r>
            <a:r>
              <a:rPr lang="ru-RU" sz="1200" dirty="0">
                <a:latin typeface="+mj-lt"/>
              </a:rPr>
              <a:t>условия воспитания и </a:t>
            </a:r>
            <a:r>
              <a:rPr lang="ru-RU" sz="1200" dirty="0" smtClean="0">
                <a:latin typeface="+mj-lt"/>
              </a:rPr>
              <a:t>обучения; единство </a:t>
            </a:r>
            <a:r>
              <a:rPr lang="ru-RU" sz="1200" dirty="0">
                <a:latin typeface="+mj-lt"/>
              </a:rPr>
              <a:t>учебной и воспитательной деятельности;</a:t>
            </a:r>
          </a:p>
          <a:p>
            <a:r>
              <a:rPr lang="ru-RU" sz="1200" dirty="0" smtClean="0">
                <a:latin typeface="+mj-lt"/>
              </a:rPr>
              <a:t>формирование </a:t>
            </a:r>
            <a:r>
              <a:rPr lang="ru-RU" sz="1200" dirty="0">
                <a:latin typeface="+mj-lt"/>
              </a:rPr>
              <a:t>культуры непрерывного образования и саморазвития на протяжении </a:t>
            </a:r>
            <a:r>
              <a:rPr lang="ru-RU" sz="1200" dirty="0" smtClean="0">
                <a:latin typeface="+mj-lt"/>
              </a:rPr>
              <a:t>всей жизни;</a:t>
            </a:r>
            <a:endParaRPr lang="ru-RU" sz="12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разумное </a:t>
            </a:r>
            <a:r>
              <a:rPr lang="ru-RU" sz="1200" dirty="0">
                <a:latin typeface="+mj-lt"/>
              </a:rPr>
              <a:t>и безопасное использование цифровых технологий;</a:t>
            </a:r>
          </a:p>
          <a:p>
            <a:r>
              <a:rPr lang="ru-RU" sz="1200" dirty="0" smtClean="0">
                <a:latin typeface="+mj-lt"/>
              </a:rPr>
              <a:t>формирование </a:t>
            </a:r>
            <a:r>
              <a:rPr lang="ru-RU" sz="1200" dirty="0">
                <a:latin typeface="+mj-lt"/>
              </a:rPr>
              <a:t>российской гражданской идентичности;</a:t>
            </a:r>
          </a:p>
          <a:p>
            <a:r>
              <a:rPr lang="ru-RU" sz="1200" dirty="0" smtClean="0">
                <a:latin typeface="+mj-lt"/>
              </a:rPr>
              <a:t>личностное </a:t>
            </a:r>
            <a:r>
              <a:rPr lang="ru-RU" sz="1200" dirty="0">
                <a:latin typeface="+mj-lt"/>
              </a:rPr>
              <a:t>развитие обучающихся, в том числе гражданское, патриотическое, </a:t>
            </a:r>
            <a:r>
              <a:rPr lang="ru-RU" sz="1200" dirty="0" smtClean="0">
                <a:latin typeface="+mj-lt"/>
              </a:rPr>
              <a:t>духовно-нравственное</a:t>
            </a:r>
            <a:r>
              <a:rPr lang="ru-RU" sz="1200" dirty="0">
                <a:latin typeface="+mj-lt"/>
              </a:rPr>
              <a:t>, эстетическое, физическое, трудовое, экологическое воспитание;</a:t>
            </a:r>
          </a:p>
          <a:p>
            <a:r>
              <a:rPr lang="ru-RU" sz="1200" dirty="0" smtClean="0">
                <a:latin typeface="+mj-lt"/>
              </a:rPr>
              <a:t>формирование </a:t>
            </a:r>
            <a:r>
              <a:rPr lang="ru-RU" sz="1200" dirty="0">
                <a:latin typeface="+mj-lt"/>
              </a:rPr>
              <a:t>у школьников системных знаний о месте РФ в мире, а </a:t>
            </a:r>
            <a:r>
              <a:rPr lang="ru-RU" sz="1200" dirty="0" smtClean="0">
                <a:latin typeface="+mj-lt"/>
              </a:rPr>
              <a:t>также о </a:t>
            </a:r>
            <a:r>
              <a:rPr lang="ru-RU" sz="1200" dirty="0">
                <a:latin typeface="+mj-lt"/>
              </a:rPr>
              <a:t>её исторической роли, территориальной целостности, культурном и </a:t>
            </a:r>
            <a:r>
              <a:rPr lang="ru-RU" sz="1200" dirty="0" smtClean="0">
                <a:latin typeface="+mj-lt"/>
              </a:rPr>
              <a:t>технологическом развитии</a:t>
            </a:r>
            <a:r>
              <a:rPr lang="ru-RU" sz="1200" dirty="0">
                <a:latin typeface="+mj-lt"/>
              </a:rPr>
              <a:t>, вкладе в мировое научное наследие и формирование </a:t>
            </a:r>
            <a:r>
              <a:rPr lang="ru-RU" sz="1200" dirty="0" smtClean="0">
                <a:latin typeface="+mj-lt"/>
              </a:rPr>
              <a:t>представлений о </a:t>
            </a:r>
            <a:r>
              <a:rPr lang="ru-RU" sz="1200" dirty="0">
                <a:latin typeface="+mj-lt"/>
              </a:rPr>
              <a:t>современной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769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274" y="392575"/>
            <a:ext cx="6043725" cy="7662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ФГОС НОО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" y="601924"/>
            <a:ext cx="341406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46" y="392575"/>
            <a:ext cx="2011854" cy="6889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9310" y="1350286"/>
            <a:ext cx="870324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 мая 2021 г. №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286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Федерального Государственного образовательного стандарта 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начального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образования»</a:t>
            </a:r>
          </a:p>
          <a:p>
            <a:pPr algn="jus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9195" y="4620280"/>
            <a:ext cx="79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Вступает в силу с 1 сентября 2022 года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45440" y="2153920"/>
            <a:ext cx="8507307" cy="2600413"/>
            <a:chOff x="4437910" y="2740542"/>
            <a:chExt cx="7351587" cy="2979670"/>
          </a:xfrm>
        </p:grpSpPr>
        <p:sp>
          <p:nvSpPr>
            <p:cNvPr id="18" name="Полилиния 17"/>
            <p:cNvSpPr/>
            <p:nvPr/>
          </p:nvSpPr>
          <p:spPr>
            <a:xfrm rot="21600000">
              <a:off x="4437910" y="2740542"/>
              <a:ext cx="7351587" cy="529664"/>
            </a:xfrm>
            <a:custGeom>
              <a:avLst/>
              <a:gdLst>
                <a:gd name="connsiteX0" fmla="*/ 0 w 7351587"/>
                <a:gd name="connsiteY0" fmla="*/ 0 h 529662"/>
                <a:gd name="connsiteX1" fmla="*/ 7086756 w 7351587"/>
                <a:gd name="connsiteY1" fmla="*/ 0 h 529662"/>
                <a:gd name="connsiteX2" fmla="*/ 7351587 w 7351587"/>
                <a:gd name="connsiteY2" fmla="*/ 264831 h 529662"/>
                <a:gd name="connsiteX3" fmla="*/ 7086756 w 7351587"/>
                <a:gd name="connsiteY3" fmla="*/ 529662 h 529662"/>
                <a:gd name="connsiteX4" fmla="*/ 0 w 7351587"/>
                <a:gd name="connsiteY4" fmla="*/ 529662 h 529662"/>
                <a:gd name="connsiteX5" fmla="*/ 0 w 7351587"/>
                <a:gd name="connsiteY5" fmla="*/ 0 h 5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587" h="529662">
                  <a:moveTo>
                    <a:pt x="7351587" y="529661"/>
                  </a:moveTo>
                  <a:lnTo>
                    <a:pt x="264831" y="529661"/>
                  </a:lnTo>
                  <a:lnTo>
                    <a:pt x="0" y="264831"/>
                  </a:lnTo>
                  <a:lnTo>
                    <a:pt x="264831" y="1"/>
                  </a:lnTo>
                  <a:lnTo>
                    <a:pt x="7351587" y="1"/>
                  </a:lnTo>
                  <a:lnTo>
                    <a:pt x="7351587" y="529661"/>
                  </a:lnTo>
                  <a:close/>
                </a:path>
              </a:pathLst>
            </a:cu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81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Приводит Стандарты в соответствие Федеральному закону «Об образовании в Российской Федерации»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437910" y="3336518"/>
              <a:ext cx="7351587" cy="529664"/>
            </a:xfrm>
            <a:custGeom>
              <a:avLst/>
              <a:gdLst>
                <a:gd name="connsiteX0" fmla="*/ 0 w 7351587"/>
                <a:gd name="connsiteY0" fmla="*/ 0 h 529662"/>
                <a:gd name="connsiteX1" fmla="*/ 7086756 w 7351587"/>
                <a:gd name="connsiteY1" fmla="*/ 0 h 529662"/>
                <a:gd name="connsiteX2" fmla="*/ 7351587 w 7351587"/>
                <a:gd name="connsiteY2" fmla="*/ 264831 h 529662"/>
                <a:gd name="connsiteX3" fmla="*/ 7086756 w 7351587"/>
                <a:gd name="connsiteY3" fmla="*/ 529662 h 529662"/>
                <a:gd name="connsiteX4" fmla="*/ 0 w 7351587"/>
                <a:gd name="connsiteY4" fmla="*/ 529662 h 529662"/>
                <a:gd name="connsiteX5" fmla="*/ 0 w 7351587"/>
                <a:gd name="connsiteY5" fmla="*/ 0 h 5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587" h="529662">
                  <a:moveTo>
                    <a:pt x="7351587" y="529661"/>
                  </a:moveTo>
                  <a:lnTo>
                    <a:pt x="264831" y="529661"/>
                  </a:lnTo>
                  <a:lnTo>
                    <a:pt x="0" y="264831"/>
                  </a:lnTo>
                  <a:lnTo>
                    <a:pt x="264831" y="1"/>
                  </a:lnTo>
                  <a:lnTo>
                    <a:pt x="7351587" y="1"/>
                  </a:lnTo>
                  <a:lnTo>
                    <a:pt x="7351587" y="529661"/>
                  </a:lnTo>
                  <a:close/>
                </a:path>
              </a:pathLst>
            </a:custGeom>
            <a:solidFill>
              <a:srgbClr val="43AF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81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Устанавливает вариативность/модульность реализации программ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437910" y="3958934"/>
              <a:ext cx="7351587" cy="529664"/>
            </a:xfrm>
            <a:custGeom>
              <a:avLst/>
              <a:gdLst>
                <a:gd name="connsiteX0" fmla="*/ 0 w 7351587"/>
                <a:gd name="connsiteY0" fmla="*/ 0 h 529662"/>
                <a:gd name="connsiteX1" fmla="*/ 7086756 w 7351587"/>
                <a:gd name="connsiteY1" fmla="*/ 0 h 529662"/>
                <a:gd name="connsiteX2" fmla="*/ 7351587 w 7351587"/>
                <a:gd name="connsiteY2" fmla="*/ 264831 h 529662"/>
                <a:gd name="connsiteX3" fmla="*/ 7086756 w 7351587"/>
                <a:gd name="connsiteY3" fmla="*/ 529662 h 529662"/>
                <a:gd name="connsiteX4" fmla="*/ 0 w 7351587"/>
                <a:gd name="connsiteY4" fmla="*/ 529662 h 529662"/>
                <a:gd name="connsiteX5" fmla="*/ 0 w 7351587"/>
                <a:gd name="connsiteY5" fmla="*/ 0 h 5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587" h="529662">
                  <a:moveTo>
                    <a:pt x="7351587" y="529661"/>
                  </a:moveTo>
                  <a:lnTo>
                    <a:pt x="264831" y="529661"/>
                  </a:lnTo>
                  <a:lnTo>
                    <a:pt x="0" y="264831"/>
                  </a:lnTo>
                  <a:lnTo>
                    <a:pt x="264831" y="1"/>
                  </a:lnTo>
                  <a:lnTo>
                    <a:pt x="7351587" y="1"/>
                  </a:lnTo>
                  <a:lnTo>
                    <a:pt x="7351587" y="529661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81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Детализирует условия реализации образовательных программ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437910" y="4581351"/>
              <a:ext cx="7351587" cy="529664"/>
            </a:xfrm>
            <a:custGeom>
              <a:avLst/>
              <a:gdLst>
                <a:gd name="connsiteX0" fmla="*/ 0 w 7351587"/>
                <a:gd name="connsiteY0" fmla="*/ 0 h 529662"/>
                <a:gd name="connsiteX1" fmla="*/ 7086756 w 7351587"/>
                <a:gd name="connsiteY1" fmla="*/ 0 h 529662"/>
                <a:gd name="connsiteX2" fmla="*/ 7351587 w 7351587"/>
                <a:gd name="connsiteY2" fmla="*/ 264831 h 529662"/>
                <a:gd name="connsiteX3" fmla="*/ 7086756 w 7351587"/>
                <a:gd name="connsiteY3" fmla="*/ 529662 h 529662"/>
                <a:gd name="connsiteX4" fmla="*/ 0 w 7351587"/>
                <a:gd name="connsiteY4" fmla="*/ 529662 h 529662"/>
                <a:gd name="connsiteX5" fmla="*/ 0 w 7351587"/>
                <a:gd name="connsiteY5" fmla="*/ 0 h 5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587" h="529662">
                  <a:moveTo>
                    <a:pt x="7351587" y="529661"/>
                  </a:moveTo>
                  <a:lnTo>
                    <a:pt x="264831" y="529661"/>
                  </a:lnTo>
                  <a:lnTo>
                    <a:pt x="0" y="264831"/>
                  </a:lnTo>
                  <a:lnTo>
                    <a:pt x="264831" y="1"/>
                  </a:lnTo>
                  <a:lnTo>
                    <a:pt x="7351587" y="1"/>
                  </a:lnTo>
                  <a:lnTo>
                    <a:pt x="7351587" y="529661"/>
                  </a:lnTo>
                  <a:close/>
                </a:path>
              </a:pathLst>
            </a:custGeom>
            <a:solidFill>
              <a:srgbClr val="45B45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81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Конкретизирует результаты 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437910" y="5190548"/>
              <a:ext cx="7351587" cy="529664"/>
            </a:xfrm>
            <a:custGeom>
              <a:avLst/>
              <a:gdLst>
                <a:gd name="connsiteX0" fmla="*/ 0 w 7351587"/>
                <a:gd name="connsiteY0" fmla="*/ 0 h 529662"/>
                <a:gd name="connsiteX1" fmla="*/ 7086756 w 7351587"/>
                <a:gd name="connsiteY1" fmla="*/ 0 h 529662"/>
                <a:gd name="connsiteX2" fmla="*/ 7351587 w 7351587"/>
                <a:gd name="connsiteY2" fmla="*/ 264831 h 529662"/>
                <a:gd name="connsiteX3" fmla="*/ 7086756 w 7351587"/>
                <a:gd name="connsiteY3" fmla="*/ 529662 h 529662"/>
                <a:gd name="connsiteX4" fmla="*/ 0 w 7351587"/>
                <a:gd name="connsiteY4" fmla="*/ 529662 h 529662"/>
                <a:gd name="connsiteX5" fmla="*/ 0 w 7351587"/>
                <a:gd name="connsiteY5" fmla="*/ 0 h 5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1587" h="529662">
                  <a:moveTo>
                    <a:pt x="7351587" y="529661"/>
                  </a:moveTo>
                  <a:lnTo>
                    <a:pt x="264831" y="529661"/>
                  </a:lnTo>
                  <a:lnTo>
                    <a:pt x="0" y="264831"/>
                  </a:lnTo>
                  <a:lnTo>
                    <a:pt x="264831" y="1"/>
                  </a:lnTo>
                  <a:lnTo>
                    <a:pt x="7351587" y="1"/>
                  </a:lnTo>
                  <a:lnTo>
                    <a:pt x="7351587" y="529661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981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Оптимизирует требования к основной образовательной программе и рабочей программе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274" y="392575"/>
            <a:ext cx="6043725" cy="7662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ФГОС НОО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" y="601924"/>
            <a:ext cx="341406" cy="347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46" y="392575"/>
            <a:ext cx="2011854" cy="688908"/>
          </a:xfrm>
          <a:prstGeom prst="rect">
            <a:avLst/>
          </a:prstGeom>
        </p:spPr>
      </p:pic>
      <p:sp>
        <p:nvSpPr>
          <p:cNvPr id="24" name="Заголовок 5"/>
          <p:cNvSpPr txBox="1">
            <a:spLocks/>
          </p:cNvSpPr>
          <p:nvPr/>
        </p:nvSpPr>
        <p:spPr>
          <a:xfrm>
            <a:off x="215576" y="1337679"/>
            <a:ext cx="5737550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Ключевая педагогическая задача: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инициирующих действие обучающегося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результатам реализации ОП сформулированы в категориях системно-деятельностного подхода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69309" y="2050084"/>
            <a:ext cx="5855942" cy="2990758"/>
            <a:chOff x="280716" y="2161639"/>
            <a:chExt cx="8853650" cy="3705341"/>
          </a:xfrm>
        </p:grpSpPr>
        <p:sp>
          <p:nvSpPr>
            <p:cNvPr id="26" name="Полилиния 25"/>
            <p:cNvSpPr/>
            <p:nvPr/>
          </p:nvSpPr>
          <p:spPr>
            <a:xfrm>
              <a:off x="5209970" y="5276350"/>
              <a:ext cx="691080" cy="91440"/>
            </a:xfrm>
            <a:custGeom>
              <a:avLst/>
              <a:gdLst>
                <a:gd name="connsiteX0" fmla="*/ 0 w 691080"/>
                <a:gd name="connsiteY0" fmla="*/ 45720 h 91440"/>
                <a:gd name="connsiteX1" fmla="*/ 691080 w 69108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080" h="91440">
                  <a:moveTo>
                    <a:pt x="0" y="45720"/>
                  </a:moveTo>
                  <a:lnTo>
                    <a:pt x="691080" y="457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963" tIns="28443" rIns="340963" bIns="2844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063484" y="4005224"/>
              <a:ext cx="691080" cy="1316846"/>
            </a:xfrm>
            <a:custGeom>
              <a:avLst/>
              <a:gdLst>
                <a:gd name="connsiteX0" fmla="*/ 0 w 691080"/>
                <a:gd name="connsiteY0" fmla="*/ 0 h 1316846"/>
                <a:gd name="connsiteX1" fmla="*/ 345540 w 691080"/>
                <a:gd name="connsiteY1" fmla="*/ 0 h 1316846"/>
                <a:gd name="connsiteX2" fmla="*/ 345540 w 691080"/>
                <a:gd name="connsiteY2" fmla="*/ 1316846 h 1316846"/>
                <a:gd name="connsiteX3" fmla="*/ 691080 w 691080"/>
                <a:gd name="connsiteY3" fmla="*/ 1316846 h 131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080" h="1316846">
                  <a:moveTo>
                    <a:pt x="0" y="0"/>
                  </a:moveTo>
                  <a:lnTo>
                    <a:pt x="345540" y="0"/>
                  </a:lnTo>
                  <a:lnTo>
                    <a:pt x="345540" y="1316846"/>
                  </a:lnTo>
                  <a:lnTo>
                    <a:pt x="691080" y="1316846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061" tIns="621243" rIns="321061" bIns="62124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209970" y="3959504"/>
              <a:ext cx="691080" cy="91440"/>
            </a:xfrm>
            <a:custGeom>
              <a:avLst/>
              <a:gdLst>
                <a:gd name="connsiteX0" fmla="*/ 0 w 691080"/>
                <a:gd name="connsiteY0" fmla="*/ 45720 h 91440"/>
                <a:gd name="connsiteX1" fmla="*/ 691080 w 69108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080" h="91440">
                  <a:moveTo>
                    <a:pt x="0" y="45720"/>
                  </a:moveTo>
                  <a:lnTo>
                    <a:pt x="691080" y="457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963" tIns="28442" rIns="340963" bIns="2844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063484" y="3959504"/>
              <a:ext cx="691080" cy="91440"/>
            </a:xfrm>
            <a:custGeom>
              <a:avLst/>
              <a:gdLst>
                <a:gd name="connsiteX0" fmla="*/ 0 w 691080"/>
                <a:gd name="connsiteY0" fmla="*/ 45720 h 91440"/>
                <a:gd name="connsiteX1" fmla="*/ 691080 w 69108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080" h="91440">
                  <a:moveTo>
                    <a:pt x="0" y="45720"/>
                  </a:moveTo>
                  <a:lnTo>
                    <a:pt x="691080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964" tIns="28442" rIns="340962" bIns="2844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209970" y="2642657"/>
              <a:ext cx="691080" cy="91440"/>
            </a:xfrm>
            <a:custGeom>
              <a:avLst/>
              <a:gdLst>
                <a:gd name="connsiteX0" fmla="*/ 0 w 691080"/>
                <a:gd name="connsiteY0" fmla="*/ 45720 h 91440"/>
                <a:gd name="connsiteX1" fmla="*/ 691080 w 69108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1080" h="91440">
                  <a:moveTo>
                    <a:pt x="0" y="45720"/>
                  </a:moveTo>
                  <a:lnTo>
                    <a:pt x="691080" y="457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963" tIns="28443" rIns="340963" bIns="2844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063484" y="2688377"/>
              <a:ext cx="691080" cy="1316846"/>
            </a:xfrm>
            <a:custGeom>
              <a:avLst/>
              <a:gdLst>
                <a:gd name="connsiteX0" fmla="*/ 0 w 691080"/>
                <a:gd name="connsiteY0" fmla="*/ 1316846 h 1316846"/>
                <a:gd name="connsiteX1" fmla="*/ 345540 w 691080"/>
                <a:gd name="connsiteY1" fmla="*/ 1316846 h 1316846"/>
                <a:gd name="connsiteX2" fmla="*/ 345540 w 691080"/>
                <a:gd name="connsiteY2" fmla="*/ 0 h 1316846"/>
                <a:gd name="connsiteX3" fmla="*/ 691080 w 691080"/>
                <a:gd name="connsiteY3" fmla="*/ 0 h 131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080" h="1316846">
                  <a:moveTo>
                    <a:pt x="0" y="1316846"/>
                  </a:moveTo>
                  <a:lnTo>
                    <a:pt x="345540" y="1316846"/>
                  </a:lnTo>
                  <a:lnTo>
                    <a:pt x="345540" y="0"/>
                  </a:lnTo>
                  <a:lnTo>
                    <a:pt x="691080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061" tIns="621244" rIns="321061" bIns="62124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16200000">
              <a:off x="-1111706" y="3589349"/>
              <a:ext cx="3670053" cy="885209"/>
            </a:xfrm>
            <a:custGeom>
              <a:avLst/>
              <a:gdLst>
                <a:gd name="connsiteX0" fmla="*/ 0 w 5544616"/>
                <a:gd name="connsiteY0" fmla="*/ 0 h 701942"/>
                <a:gd name="connsiteX1" fmla="*/ 5544616 w 5544616"/>
                <a:gd name="connsiteY1" fmla="*/ 0 h 701942"/>
                <a:gd name="connsiteX2" fmla="*/ 5544616 w 5544616"/>
                <a:gd name="connsiteY2" fmla="*/ 701942 h 701942"/>
                <a:gd name="connsiteX3" fmla="*/ 0 w 5544616"/>
                <a:gd name="connsiteY3" fmla="*/ 701942 h 701942"/>
                <a:gd name="connsiteX4" fmla="*/ 0 w 5544616"/>
                <a:gd name="connsiteY4" fmla="*/ 0 h 7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616" h="701942">
                  <a:moveTo>
                    <a:pt x="0" y="0"/>
                  </a:moveTo>
                  <a:lnTo>
                    <a:pt x="5544616" y="0"/>
                  </a:lnTo>
                  <a:lnTo>
                    <a:pt x="5544616" y="701942"/>
                  </a:lnTo>
                  <a:lnTo>
                    <a:pt x="0" y="701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Системно-</a:t>
              </a:r>
              <a:r>
                <a:rPr lang="ru-RU" sz="16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деятельностный</a:t>
              </a: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подход</a:t>
              </a:r>
              <a:endParaRPr lang="ru-RU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754565" y="2385044"/>
              <a:ext cx="3455404" cy="830072"/>
            </a:xfrm>
            <a:custGeom>
              <a:avLst/>
              <a:gdLst>
                <a:gd name="connsiteX0" fmla="*/ 0 w 3455404"/>
                <a:gd name="connsiteY0" fmla="*/ 0 h 1053477"/>
                <a:gd name="connsiteX1" fmla="*/ 3455404 w 3455404"/>
                <a:gd name="connsiteY1" fmla="*/ 0 h 1053477"/>
                <a:gd name="connsiteX2" fmla="*/ 3455404 w 3455404"/>
                <a:gd name="connsiteY2" fmla="*/ 1053477 h 1053477"/>
                <a:gd name="connsiteX3" fmla="*/ 0 w 3455404"/>
                <a:gd name="connsiteY3" fmla="*/ 1053477 h 1053477"/>
                <a:gd name="connsiteX4" fmla="*/ 0 w 3455404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404" h="1053477">
                  <a:moveTo>
                    <a:pt x="0" y="0"/>
                  </a:moveTo>
                  <a:lnTo>
                    <a:pt x="3455404" y="0"/>
                  </a:lnTo>
                  <a:lnTo>
                    <a:pt x="3455404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F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Личностные результаты </a:t>
              </a: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(ценности и мотивация)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502039" y="2161639"/>
              <a:ext cx="3632327" cy="1053477"/>
            </a:xfrm>
            <a:custGeom>
              <a:avLst/>
              <a:gdLst>
                <a:gd name="connsiteX0" fmla="*/ 0 w 4181523"/>
                <a:gd name="connsiteY0" fmla="*/ 0 h 1053477"/>
                <a:gd name="connsiteX1" fmla="*/ 4181523 w 4181523"/>
                <a:gd name="connsiteY1" fmla="*/ 0 h 1053477"/>
                <a:gd name="connsiteX2" fmla="*/ 4181523 w 4181523"/>
                <a:gd name="connsiteY2" fmla="*/ 1053477 h 1053477"/>
                <a:gd name="connsiteX3" fmla="*/ 0 w 4181523"/>
                <a:gd name="connsiteY3" fmla="*/ 1053477 h 1053477"/>
                <a:gd name="connsiteX4" fmla="*/ 0 w 4181523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523" h="1053477">
                  <a:moveTo>
                    <a:pt x="0" y="0"/>
                  </a:moveTo>
                  <a:lnTo>
                    <a:pt x="4181523" y="0"/>
                  </a:lnTo>
                  <a:lnTo>
                    <a:pt x="4181523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Ориентация на формирование системы ценности и мотивов</a:t>
              </a:r>
              <a:endParaRPr lang="ru-RU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754565" y="3696135"/>
              <a:ext cx="3455404" cy="835827"/>
            </a:xfrm>
            <a:custGeom>
              <a:avLst/>
              <a:gdLst>
                <a:gd name="connsiteX0" fmla="*/ 0 w 3455404"/>
                <a:gd name="connsiteY0" fmla="*/ 0 h 1053477"/>
                <a:gd name="connsiteX1" fmla="*/ 3455404 w 3455404"/>
                <a:gd name="connsiteY1" fmla="*/ 0 h 1053477"/>
                <a:gd name="connsiteX2" fmla="*/ 3455404 w 3455404"/>
                <a:gd name="connsiteY2" fmla="*/ 1053477 h 1053477"/>
                <a:gd name="connsiteX3" fmla="*/ 0 w 3455404"/>
                <a:gd name="connsiteY3" fmla="*/ 1053477 h 1053477"/>
                <a:gd name="connsiteX4" fmla="*/ 0 w 3455404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404" h="1053477">
                  <a:moveTo>
                    <a:pt x="0" y="0"/>
                  </a:moveTo>
                  <a:lnTo>
                    <a:pt x="3455404" y="0"/>
                  </a:lnTo>
                  <a:lnTo>
                    <a:pt x="3455404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F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Метапредметные</a:t>
              </a: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результаты </a:t>
              </a: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(«</a:t>
              </a: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soft skills</a:t>
              </a: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en-US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502039" y="3484832"/>
              <a:ext cx="3632327" cy="1053477"/>
            </a:xfrm>
            <a:custGeom>
              <a:avLst/>
              <a:gdLst>
                <a:gd name="connsiteX0" fmla="*/ 0 w 4168496"/>
                <a:gd name="connsiteY0" fmla="*/ 0 h 1053477"/>
                <a:gd name="connsiteX1" fmla="*/ 4168496 w 4168496"/>
                <a:gd name="connsiteY1" fmla="*/ 0 h 1053477"/>
                <a:gd name="connsiteX2" fmla="*/ 4168496 w 4168496"/>
                <a:gd name="connsiteY2" fmla="*/ 1053477 h 1053477"/>
                <a:gd name="connsiteX3" fmla="*/ 0 w 4168496"/>
                <a:gd name="connsiteY3" fmla="*/ 1053477 h 1053477"/>
                <a:gd name="connsiteX4" fmla="*/ 0 w 4168496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496" h="1053477">
                  <a:moveTo>
                    <a:pt x="0" y="0"/>
                  </a:moveTo>
                  <a:lnTo>
                    <a:pt x="4168496" y="0"/>
                  </a:lnTo>
                  <a:lnTo>
                    <a:pt x="4168496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Три группы УУД: познавательные, коммуникативные и регулятивные действия</a:t>
              </a:r>
              <a:endParaRPr lang="ru-RU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754565" y="5111360"/>
              <a:ext cx="3455404" cy="743795"/>
            </a:xfrm>
            <a:custGeom>
              <a:avLst/>
              <a:gdLst>
                <a:gd name="connsiteX0" fmla="*/ 0 w 3455404"/>
                <a:gd name="connsiteY0" fmla="*/ 0 h 1053477"/>
                <a:gd name="connsiteX1" fmla="*/ 3455404 w 3455404"/>
                <a:gd name="connsiteY1" fmla="*/ 0 h 1053477"/>
                <a:gd name="connsiteX2" fmla="*/ 3455404 w 3455404"/>
                <a:gd name="connsiteY2" fmla="*/ 1053477 h 1053477"/>
                <a:gd name="connsiteX3" fmla="*/ 0 w 3455404"/>
                <a:gd name="connsiteY3" fmla="*/ 1053477 h 1053477"/>
                <a:gd name="connsiteX4" fmla="*/ 0 w 3455404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404" h="1053477">
                  <a:moveTo>
                    <a:pt x="0" y="0"/>
                  </a:moveTo>
                  <a:lnTo>
                    <a:pt x="3455404" y="0"/>
                  </a:lnTo>
                  <a:lnTo>
                    <a:pt x="3455404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F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Предметные результаты</a:t>
              </a:r>
              <a:endParaRPr lang="ru-RU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502039" y="4801678"/>
              <a:ext cx="3632327" cy="1053477"/>
            </a:xfrm>
            <a:custGeom>
              <a:avLst/>
              <a:gdLst>
                <a:gd name="connsiteX0" fmla="*/ 0 w 4170397"/>
                <a:gd name="connsiteY0" fmla="*/ 0 h 1053477"/>
                <a:gd name="connsiteX1" fmla="*/ 4170397 w 4170397"/>
                <a:gd name="connsiteY1" fmla="*/ 0 h 1053477"/>
                <a:gd name="connsiteX2" fmla="*/ 4170397 w 4170397"/>
                <a:gd name="connsiteY2" fmla="*/ 1053477 h 1053477"/>
                <a:gd name="connsiteX3" fmla="*/ 0 w 4170397"/>
                <a:gd name="connsiteY3" fmla="*/ 1053477 h 1053477"/>
                <a:gd name="connsiteX4" fmla="*/ 0 w 4170397"/>
                <a:gd name="connsiteY4" fmla="*/ 0 h 10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397" h="1053477">
                  <a:moveTo>
                    <a:pt x="0" y="0"/>
                  </a:moveTo>
                  <a:lnTo>
                    <a:pt x="4170397" y="0"/>
                  </a:lnTo>
                  <a:lnTo>
                    <a:pt x="4170397" y="1053477"/>
                  </a:lnTo>
                  <a:lnTo>
                    <a:pt x="0" y="105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Конкретизация и систематизация предметных результатов</a:t>
              </a:r>
              <a:endParaRPr lang="ru-RU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Загнутый угол 38"/>
          <p:cNvSpPr/>
          <p:nvPr/>
        </p:nvSpPr>
        <p:spPr>
          <a:xfrm>
            <a:off x="6373950" y="1337679"/>
            <a:ext cx="2619274" cy="3703163"/>
          </a:xfrm>
          <a:prstGeom prst="foldedCorner">
            <a:avLst/>
          </a:prstGeom>
          <a:solidFill>
            <a:srgbClr val="C9E8ED"/>
          </a:solidFill>
          <a:ln w="3175">
            <a:solidFill>
              <a:srgbClr val="43A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7682" y="1347523"/>
            <a:ext cx="2531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</a:t>
            </a:r>
            <a:r>
              <a:rPr lang="ru-RU" sz="1100" b="1" dirty="0">
                <a:solidFill>
                  <a:srgbClr val="29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личностных результатов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«ценностное отношение к…»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«уважительное отношение к…»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«интерес к…»</a:t>
            </a:r>
          </a:p>
          <a:p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</a:t>
            </a:r>
            <a:r>
              <a:rPr lang="ru-RU" sz="1100" b="1" dirty="0" err="1">
                <a:solidFill>
                  <a:srgbClr val="29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100" b="1" dirty="0">
                <a:solidFill>
                  <a:srgbClr val="29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результатов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«находить…»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«выявлять…»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«устанавливать..»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«выбирать…»</a:t>
            </a:r>
          </a:p>
          <a:p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</a:t>
            </a:r>
            <a:r>
              <a:rPr lang="ru-RU" sz="1100" b="1" dirty="0">
                <a:solidFill>
                  <a:srgbClr val="29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результатов</a:t>
            </a:r>
            <a:endParaRPr lang="ru-RU" sz="1050" b="1" dirty="0">
              <a:solidFill>
                <a:srgbClr val="296F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«осознавать…»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«понимать…»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«владеть…»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«использовать…»</a:t>
            </a:r>
          </a:p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«приобретение опыта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Конкретизированы по годам обучения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8" y="424070"/>
            <a:ext cx="6134397" cy="734705"/>
          </a:xfrm>
        </p:spPr>
        <p:txBody>
          <a:bodyPr/>
          <a:lstStyle/>
          <a:p>
            <a:r>
              <a:rPr lang="ru-RU" sz="1200" dirty="0" smtClean="0"/>
              <a:t>Распоряжение ДОО </a:t>
            </a:r>
            <a:r>
              <a:rPr lang="ru-RU" sz="1200" dirty="0"/>
              <a:t>ТО от 10.12.2021 № 1921-р «О реализации мероприятий по обеспечению перехода на обновленные ФГОС НОО и </a:t>
            </a:r>
            <a:r>
              <a:rPr lang="ru-RU" sz="1200" dirty="0" smtClean="0"/>
              <a:t>ООО </a:t>
            </a:r>
            <a:r>
              <a:rPr lang="ru-RU" sz="1200" dirty="0"/>
              <a:t>в системе общего образования Томской области</a:t>
            </a:r>
            <a:r>
              <a:rPr lang="ru-RU" sz="1200" dirty="0" smtClean="0"/>
              <a:t>»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922" y="1331843"/>
            <a:ext cx="8514521" cy="4406347"/>
          </a:xfrm>
        </p:spPr>
        <p:txBody>
          <a:bodyPr/>
          <a:lstStyle/>
          <a:p>
            <a:pPr marL="76200" indent="0">
              <a:buNone/>
            </a:pPr>
            <a:r>
              <a:rPr lang="ru-RU" sz="1200" b="1" dirty="0" smtClean="0">
                <a:latin typeface="+mj-lt"/>
              </a:rPr>
              <a:t>План мероприятий («дорожная карта»)</a:t>
            </a:r>
          </a:p>
          <a:p>
            <a:pPr marL="76200" indent="0">
              <a:buNone/>
            </a:pPr>
            <a:r>
              <a:rPr lang="ru-RU" sz="1200" b="1" dirty="0" smtClean="0">
                <a:latin typeface="+mj-lt"/>
              </a:rPr>
              <a:t>Раздел 1. Организационное обеспечение постепенного перехода на обучение по обновленным ФГОС НОО и ФГОС ООО</a:t>
            </a:r>
          </a:p>
          <a:p>
            <a:pPr marL="76200" indent="0">
              <a:buNone/>
            </a:pPr>
            <a:r>
              <a:rPr lang="ru-RU" sz="1200" dirty="0">
                <a:latin typeface="+mn-lt"/>
              </a:rPr>
              <a:t>п</a:t>
            </a:r>
            <a:r>
              <a:rPr lang="ru-RU" sz="1200" dirty="0" smtClean="0">
                <a:latin typeface="+mn-lt"/>
              </a:rPr>
              <a:t>. 1.2.  Проведение </a:t>
            </a:r>
            <a:r>
              <a:rPr lang="ru-RU" sz="1200" dirty="0" err="1" smtClean="0">
                <a:latin typeface="+mn-lt"/>
              </a:rPr>
              <a:t>самообследования</a:t>
            </a:r>
            <a:r>
              <a:rPr lang="ru-RU" sz="1200" dirty="0" smtClean="0">
                <a:latin typeface="+mn-lt"/>
              </a:rPr>
              <a:t> готовности ОО организаций Томской области к переходу на обновленные ФГОС НОО и ООО:</a:t>
            </a:r>
          </a:p>
          <a:p>
            <a:pPr marL="76200" indent="0">
              <a:buNone/>
            </a:pPr>
            <a:r>
              <a:rPr lang="ru-RU" sz="1200" dirty="0">
                <a:latin typeface="+mn-lt"/>
              </a:rPr>
              <a:t>п</a:t>
            </a:r>
            <a:r>
              <a:rPr lang="ru-RU" sz="1200" dirty="0" smtClean="0">
                <a:latin typeface="+mn-lt"/>
              </a:rPr>
              <a:t>. 1.2.1 в 2022-2023 </a:t>
            </a:r>
            <a:r>
              <a:rPr lang="ru-RU" sz="1200" dirty="0" err="1" smtClean="0">
                <a:latin typeface="+mn-lt"/>
              </a:rPr>
              <a:t>уч.г</a:t>
            </a:r>
            <a:r>
              <a:rPr lang="ru-RU" sz="1200" dirty="0" smtClean="0">
                <a:latin typeface="+mn-lt"/>
              </a:rPr>
              <a:t>. 1-х  и 5-х классов (обязательное введение ФГОС), 2,3,4-х классов (рекомендуемое введение ФГОС). Сроки: декабрь 2021г., февраль-май 2022 г.</a:t>
            </a:r>
          </a:p>
          <a:p>
            <a:pPr marL="76200" indent="0">
              <a:buNone/>
            </a:pPr>
            <a:r>
              <a:rPr lang="ru-RU" sz="1200" dirty="0" smtClean="0">
                <a:latin typeface="+mn-lt"/>
              </a:rPr>
              <a:t>п. 1.2.2 в 2023-2024 </a:t>
            </a:r>
            <a:r>
              <a:rPr lang="ru-RU" sz="1200" dirty="0" err="1">
                <a:latin typeface="+mn-lt"/>
              </a:rPr>
              <a:t>уч.г</a:t>
            </a:r>
            <a:r>
              <a:rPr lang="ru-RU" sz="1200" dirty="0">
                <a:latin typeface="+mn-lt"/>
              </a:rPr>
              <a:t>. </a:t>
            </a:r>
            <a:r>
              <a:rPr lang="ru-RU" sz="1200" dirty="0" smtClean="0">
                <a:latin typeface="+mn-lt"/>
              </a:rPr>
              <a:t>1,2,3,4,5-х </a:t>
            </a:r>
            <a:r>
              <a:rPr lang="ru-RU" sz="1200" dirty="0">
                <a:latin typeface="+mn-lt"/>
              </a:rPr>
              <a:t>классов (обязательное введение ФГОС), </a:t>
            </a:r>
            <a:r>
              <a:rPr lang="ru-RU" sz="1200" dirty="0" smtClean="0">
                <a:latin typeface="+mn-lt"/>
              </a:rPr>
              <a:t>7,8,9-х </a:t>
            </a:r>
            <a:r>
              <a:rPr lang="ru-RU" sz="1200" dirty="0">
                <a:latin typeface="+mn-lt"/>
              </a:rPr>
              <a:t>классов (рекомендуемое введение ФГОС). Сроки: </a:t>
            </a:r>
            <a:r>
              <a:rPr lang="ru-RU" sz="1200" dirty="0" smtClean="0">
                <a:latin typeface="+mn-lt"/>
              </a:rPr>
              <a:t>апрель 2023 </a:t>
            </a:r>
            <a:r>
              <a:rPr lang="ru-RU" sz="1200" dirty="0">
                <a:latin typeface="+mn-lt"/>
              </a:rPr>
              <a:t>г</a:t>
            </a:r>
            <a:r>
              <a:rPr lang="ru-RU" sz="1200" dirty="0" smtClean="0">
                <a:latin typeface="+mn-lt"/>
              </a:rPr>
              <a:t>.</a:t>
            </a:r>
          </a:p>
          <a:p>
            <a:pPr marL="76200" indent="0">
              <a:buNone/>
            </a:pPr>
            <a:r>
              <a:rPr lang="ru-RU" sz="1200" dirty="0">
                <a:latin typeface="+mn-lt"/>
              </a:rPr>
              <a:t>п</a:t>
            </a:r>
            <a:r>
              <a:rPr lang="ru-RU" sz="1200" dirty="0" smtClean="0">
                <a:latin typeface="+mn-lt"/>
              </a:rPr>
              <a:t>. 1.5. Анализ соответствия материально-технической базы ОО для реализации ООП НОО и ООО действующим санитарным и противопожарным нормам и правилам, нормам охраны труда. Сроки: 1 квартал 2022 г., 1 квартал 2023 г.</a:t>
            </a:r>
          </a:p>
          <a:p>
            <a:pPr marL="76200" indent="0">
              <a:buNone/>
            </a:pPr>
            <a:r>
              <a:rPr lang="ru-RU" sz="1200" dirty="0">
                <a:latin typeface="+mn-lt"/>
              </a:rPr>
              <a:t>п</a:t>
            </a:r>
            <a:r>
              <a:rPr lang="ru-RU" sz="1200" dirty="0" smtClean="0">
                <a:latin typeface="+mn-lt"/>
              </a:rPr>
              <a:t>. 1.6. Комплектование ОО УМК по всем предметам учебных планов для реализации обновленных ФГОС НОО и ООО в соответствии с Федеральным перечнем учебников. Сроки: до 01.09.2022 г., до 01.09.2023 г.</a:t>
            </a:r>
          </a:p>
          <a:p>
            <a:pPr marL="76200" indent="0">
              <a:buNone/>
            </a:pPr>
            <a:r>
              <a:rPr lang="ru-RU" sz="1200" dirty="0" smtClean="0">
                <a:latin typeface="+mn-lt"/>
              </a:rPr>
              <a:t>п. 1.10. Проектирование основной образовательной программы начального общего и </a:t>
            </a:r>
            <a:r>
              <a:rPr lang="ru-RU" sz="1200" dirty="0" smtClean="0">
                <a:latin typeface="+mn-lt"/>
              </a:rPr>
              <a:t>основного </a:t>
            </a:r>
            <a:r>
              <a:rPr lang="ru-RU" sz="1200" dirty="0" smtClean="0">
                <a:latin typeface="+mn-lt"/>
              </a:rPr>
              <a:t>общего образования. Сроки: ежегодно в течении 2021-2023 гг.</a:t>
            </a:r>
          </a:p>
          <a:p>
            <a:pPr marL="76200" indent="0">
              <a:buNone/>
            </a:pPr>
            <a:endParaRPr lang="ru-RU" sz="1400" dirty="0">
              <a:latin typeface="+mn-lt"/>
            </a:endParaRPr>
          </a:p>
          <a:p>
            <a:pPr marL="76200" indent="0">
              <a:buNone/>
            </a:pPr>
            <a:endParaRPr lang="ru-RU" sz="1400" dirty="0" smtClean="0">
              <a:latin typeface="+mj-lt"/>
            </a:endParaRPr>
          </a:p>
          <a:p>
            <a:pPr marL="76200" indent="0">
              <a:buNone/>
            </a:pPr>
            <a:r>
              <a:rPr lang="ru-RU" sz="14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834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8" y="424070"/>
            <a:ext cx="6758609" cy="563217"/>
          </a:xfrm>
        </p:spPr>
        <p:txBody>
          <a:bodyPr/>
          <a:lstStyle/>
          <a:p>
            <a:r>
              <a:rPr lang="ru-RU" sz="1200" dirty="0" smtClean="0"/>
              <a:t>Распоряжение ДОО </a:t>
            </a:r>
            <a:r>
              <a:rPr lang="ru-RU" sz="1200" dirty="0"/>
              <a:t>ТО от 10.12.2021 № 1921-р «О реализации мероприятий по обеспечению перехода на обновленные ФГОС НОО и </a:t>
            </a:r>
            <a:r>
              <a:rPr lang="ru-RU" sz="1200" dirty="0" smtClean="0"/>
              <a:t>ООО </a:t>
            </a:r>
            <a:r>
              <a:rPr lang="ru-RU" sz="1200" dirty="0"/>
              <a:t>в системе общего образования Томской области</a:t>
            </a:r>
            <a:r>
              <a:rPr lang="ru-RU" sz="1200" dirty="0" smtClean="0"/>
              <a:t>»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278" y="1563757"/>
            <a:ext cx="8933122" cy="4174433"/>
          </a:xfrm>
        </p:spPr>
        <p:txBody>
          <a:bodyPr/>
          <a:lstStyle/>
          <a:p>
            <a:pPr marL="76200" indent="0">
              <a:buNone/>
            </a:pPr>
            <a:r>
              <a:rPr lang="ru-RU" sz="1200" b="1" dirty="0" smtClean="0">
                <a:latin typeface="+mj-lt"/>
              </a:rPr>
              <a:t>План мероприятий («дорожная карта»)</a:t>
            </a:r>
          </a:p>
          <a:p>
            <a:pPr marL="76200" indent="0">
              <a:buNone/>
            </a:pPr>
            <a:r>
              <a:rPr lang="ru-RU" sz="1200" dirty="0" smtClean="0">
                <a:latin typeface="+mn-lt"/>
              </a:rPr>
              <a:t>Раздел 2. Нормативное обеспечение перехода на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обучение по обновленным ФГОС НОО и ФГОС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ООО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i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Компетенция МОУО: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2.1. Разработка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нормативно-правовых документов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муниципального уровня,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обеспечивающих переход на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обновленные ФГОС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НОО и ФГОС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ООО. Сроки: ежегодно в течении 2021-2023 гг.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b="1" dirty="0">
                <a:solidFill>
                  <a:srgbClr val="000000"/>
                </a:solidFill>
                <a:latin typeface="PT Astra Serif"/>
                <a:cs typeface="Calibri" panose="020F0502020204030204" pitchFamily="34" charset="0"/>
                <a:sym typeface="Arial"/>
              </a:rPr>
              <a:t>п</a:t>
            </a:r>
            <a:r>
              <a:rPr lang="ru-RU" sz="1200" b="1" dirty="0" smtClean="0">
                <a:solidFill>
                  <a:srgbClr val="000000"/>
                </a:solidFill>
                <a:latin typeface="PT Astra Serif"/>
                <a:cs typeface="Calibri" panose="020F0502020204030204" pitchFamily="34" charset="0"/>
                <a:sym typeface="Arial"/>
              </a:rPr>
              <a:t>. 2.3</a:t>
            </a:r>
            <a:r>
              <a:rPr lang="ru-RU" sz="1200" dirty="0" smtClean="0">
                <a:solidFill>
                  <a:srgbClr val="000000"/>
                </a:solidFill>
                <a:latin typeface="PT Astra Serif"/>
                <a:cs typeface="Calibri" panose="020F0502020204030204" pitchFamily="34" charset="0"/>
                <a:sym typeface="Arial"/>
              </a:rPr>
              <a:t>.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Внесение изменений в программу развития образовательной </a:t>
            </a:r>
            <a:r>
              <a:rPr lang="ru-RU" sz="1200" dirty="0" err="1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организации.Сроки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: до 01.09.2022 г., до 01.09.2023 г.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b="1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b="1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 2.4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Внесение изменений и дополнений в Устав образовательной </a:t>
            </a:r>
            <a:r>
              <a:rPr lang="ru-RU" sz="1200" dirty="0" err="1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организации.</a:t>
            </a:r>
            <a:r>
              <a:rPr lang="ru-RU" sz="1200" dirty="0" err="1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: до 01.09.2022 г., до 01.09.2023 г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i="1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Компетенция ОО: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2.5. </a:t>
            </a:r>
            <a:r>
              <a:rPr lang="ru-RU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Разработка приказов, локальных актов, регламентирующих введение ФГОС НОО и ФГОС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ООО. </a:t>
            </a:r>
            <a:endParaRPr lang="ru-RU" sz="12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lang="ru-RU" sz="1200" dirty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до 01.09.2022 г., до 01.09.2023 г</a:t>
            </a: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2.6. </a:t>
            </a:r>
            <a:r>
              <a:rPr lang="ru-RU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Приведение в соответствие с требованиями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обновленных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ФГОС НОО и ООО должностных инструкций работников образовательной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организации. </a:t>
            </a:r>
            <a:r>
              <a:rPr lang="ru-RU" sz="1200" dirty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Сроки: до 01.09.2022 г., до 01.09.2023 г</a:t>
            </a: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2.7.</a:t>
            </a:r>
            <a:r>
              <a:rPr lang="ru-RU" sz="1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Разработка и утверждение на основе примерной основной образовательной программы НОО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образовательной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организации, в том числе рабочей программы воспитания, календарного плана воспитательной работы, программы формирования УУД,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АОПП (в случае необходимости) в соответствии с требованиями обновленных ФГОС.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 smtClean="0">
              <a:solidFill>
                <a:srgbClr val="263248"/>
              </a:solidFill>
              <a:latin typeface="PT Astra Serif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: до 01.09.2022 г., до 01.09.2023 г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.2.9.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Внесение изменений в «Положение о формах, периодичности, порядке текущего контроля успеваемости и промежуточной аттестации обучающихся» в соответствии с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обновленными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ФГОС НОО и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ООО. </a:t>
            </a:r>
            <a:endParaRPr lang="ru-RU" sz="1200" dirty="0" smtClean="0">
              <a:latin typeface="PT Astra Serif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>
                <a:solidFill>
                  <a:srgbClr val="263248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до 01.09.2022 г., до 01.09.2023 г</a:t>
            </a:r>
            <a:r>
              <a:rPr lang="ru-RU" sz="1200" dirty="0" smtClean="0">
                <a:solidFill>
                  <a:srgbClr val="263248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solidFill>
                <a:srgbClr val="263248"/>
              </a:solidFill>
              <a:latin typeface="PT Astra Serif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ru-RU" sz="1200" dirty="0" smtClean="0">
              <a:latin typeface="PT Astra Serif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ru-RU" sz="12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6200" indent="0">
              <a:buNone/>
            </a:pPr>
            <a:endParaRPr lang="ru-RU" sz="1400" dirty="0">
              <a:latin typeface="+mn-lt"/>
            </a:endParaRPr>
          </a:p>
          <a:p>
            <a:pPr marL="76200" indent="0">
              <a:buNone/>
            </a:pPr>
            <a:endParaRPr lang="ru-RU" sz="1400" dirty="0" smtClean="0">
              <a:latin typeface="+mj-lt"/>
            </a:endParaRPr>
          </a:p>
          <a:p>
            <a:pPr marL="76200" indent="0">
              <a:buNone/>
            </a:pPr>
            <a:r>
              <a:rPr lang="ru-RU" sz="14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0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8" y="424070"/>
            <a:ext cx="6758609" cy="563217"/>
          </a:xfrm>
        </p:spPr>
        <p:txBody>
          <a:bodyPr/>
          <a:lstStyle/>
          <a:p>
            <a:r>
              <a:rPr lang="ru-RU" sz="1200" dirty="0" smtClean="0"/>
              <a:t>Распоряжение ДОО </a:t>
            </a:r>
            <a:r>
              <a:rPr lang="ru-RU" sz="1200" dirty="0"/>
              <a:t>ТО от 10.12.2021 № 1921-р «О реализации мероприятий по обеспечению перехода на обновленные ФГОС НОО и </a:t>
            </a:r>
            <a:r>
              <a:rPr lang="ru-RU" sz="1200" dirty="0" smtClean="0"/>
              <a:t>ООО </a:t>
            </a:r>
            <a:r>
              <a:rPr lang="ru-RU" sz="1200" dirty="0"/>
              <a:t>в системе общего образования Томской области</a:t>
            </a:r>
            <a:r>
              <a:rPr lang="ru-RU" sz="1200" dirty="0" smtClean="0"/>
              <a:t>»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922" y="921027"/>
            <a:ext cx="8514521" cy="4817164"/>
          </a:xfrm>
        </p:spPr>
        <p:txBody>
          <a:bodyPr/>
          <a:lstStyle/>
          <a:p>
            <a:pPr marL="76200" indent="0">
              <a:buNone/>
            </a:pPr>
            <a:r>
              <a:rPr lang="ru-RU" sz="1200" b="1" dirty="0" smtClean="0">
                <a:latin typeface="+mj-lt"/>
              </a:rPr>
              <a:t>План мероприятий («дорожная карта»)</a:t>
            </a:r>
          </a:p>
          <a:p>
            <a:pPr marL="76200" indent="0">
              <a:buNone/>
            </a:pPr>
            <a:r>
              <a:rPr lang="ru-RU" sz="1200" dirty="0">
                <a:latin typeface="+mn-lt"/>
              </a:rPr>
              <a:t>Раздел 3. </a:t>
            </a:r>
            <a:r>
              <a:rPr lang="ru-RU" sz="1200" dirty="0" smtClean="0">
                <a:latin typeface="+mn-lt"/>
              </a:rPr>
              <a:t>Методическое </a:t>
            </a:r>
            <a:r>
              <a:rPr lang="ru-RU" sz="1200" dirty="0">
                <a:latin typeface="+mn-lt"/>
              </a:rPr>
              <a:t>обеспечение постепенного перехода на обучение по </a:t>
            </a:r>
            <a:r>
              <a:rPr lang="ru-RU" sz="1200" dirty="0" smtClean="0">
                <a:latin typeface="+mn-lt"/>
              </a:rPr>
              <a:t>обновленным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ФГОС НОО и ФГОС </a:t>
            </a:r>
            <a:r>
              <a:rPr lang="ru-RU" sz="1200" dirty="0" smtClean="0">
                <a:latin typeface="+mn-lt"/>
              </a:rPr>
              <a:t>ООО</a:t>
            </a:r>
          </a:p>
          <a:p>
            <a:pPr marL="76200" indent="0">
              <a:buNone/>
            </a:pPr>
            <a:r>
              <a:rPr lang="ru-RU" sz="1200" i="1" dirty="0" smtClean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Компетенция МОУО и ОО:</a:t>
            </a:r>
          </a:p>
          <a:p>
            <a:pPr marL="76200" indent="0">
              <a:buNone/>
            </a:pPr>
            <a:r>
              <a:rPr lang="ru-RU" sz="120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.3.2.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Разработка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и утверждение плана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методической работы, обеспечивающей сопровождение постепенного перехода на обучение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по обновленным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ФГОС НОО и ФГОС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ООО. Сроки:  январь 2022 г.</a:t>
            </a:r>
            <a:endParaRPr lang="ru-RU" sz="12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6200" lvl="0" indent="0">
              <a:buClr>
                <a:srgbClr val="C7D3E6"/>
              </a:buClr>
              <a:buNone/>
            </a:pPr>
            <a:r>
              <a:rPr lang="ru-RU" sz="1200" i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Компетенция </a:t>
            </a:r>
            <a:r>
              <a:rPr lang="ru-RU" sz="1200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ОО</a:t>
            </a:r>
            <a:r>
              <a:rPr lang="ru-RU" sz="1200" i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marL="76200" lvl="0" indent="0">
              <a:buClr>
                <a:srgbClr val="C7D3E6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3.3.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Плана повышения квалификации педагогических работников образовательной организации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по обновленным ФГОС НОО и ФГОС 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ООО.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Сроки:  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2021 г. – 2023 г.</a:t>
            </a:r>
          </a:p>
          <a:p>
            <a:pPr marL="76200" lvl="0" indent="0">
              <a:buClr>
                <a:srgbClr val="C7D3E6"/>
              </a:buClr>
              <a:buNone/>
            </a:pPr>
            <a:r>
              <a:rPr lang="ru-RU" sz="1200" dirty="0">
                <a:solidFill>
                  <a:srgbClr val="263248"/>
                </a:solidFill>
                <a:latin typeface="PT Astra Serif"/>
                <a:cs typeface="Calibri" panose="020F0502020204030204" pitchFamily="34" charset="0"/>
                <a:sym typeface="Arial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cs typeface="Calibri" panose="020F0502020204030204" pitchFamily="34" charset="0"/>
                <a:sym typeface="Arial"/>
              </a:rPr>
              <a:t>.3.5.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Организация работы по психолого-педагогическому сопровождению постепенного перехода на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обучение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по обновленным ФГОС НОО и ФГОС ООО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 Сроки: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2021 г. – 2023 г.</a:t>
            </a:r>
          </a:p>
          <a:p>
            <a:pPr marL="76200" lvl="0" indent="0">
              <a:buClr>
                <a:srgbClr val="C7D3E6"/>
              </a:buClr>
              <a:buNone/>
            </a:pP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 3.6.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Формирование плана ВШК в условиях постепенного перехода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на обучение по обновленным ФГОС НОО и ФГОС ООО. Сроки: 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до 01.09.2022 г., до 01.09.2023 г.</a:t>
            </a:r>
          </a:p>
          <a:p>
            <a:pPr marL="76200" lvl="0" indent="0">
              <a:buClr>
                <a:srgbClr val="C7D3E6"/>
              </a:buClr>
              <a:buNone/>
            </a:pP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. 3.7.</a:t>
            </a:r>
            <a:r>
              <a:rPr lang="ru-RU" sz="1200" dirty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 Формирование плана функционирования ВСОКО в условиях постепенного </a:t>
            </a:r>
            <a:r>
              <a:rPr lang="ru-RU" sz="1200" dirty="0" smtClean="0"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перехода на обновленные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ФГОС НОО и ФГОС </a:t>
            </a:r>
            <a:r>
              <a:rPr lang="ru-RU" sz="1200" dirty="0" smtClean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ООО и реализации ООП НОО и ООО по обновленным ФГОС НОО и. </a:t>
            </a:r>
            <a:r>
              <a:rPr lang="ru-RU" sz="1200" dirty="0">
                <a:solidFill>
                  <a:srgbClr val="263248"/>
                </a:solidFill>
                <a:latin typeface="PT Astra Serif"/>
                <a:ea typeface="Calibri" panose="020F0502020204030204" pitchFamily="34" charset="0"/>
                <a:cs typeface="Calibri" panose="020F0502020204030204" pitchFamily="34" charset="0"/>
              </a:rPr>
              <a:t>Сроки: до 01.09.2022 г., до 01.09.2023 г.</a:t>
            </a:r>
          </a:p>
          <a:p>
            <a:pPr marL="76200" lvl="0" indent="0">
              <a:buClr>
                <a:srgbClr val="C7D3E6"/>
              </a:buClr>
              <a:buNone/>
            </a:pPr>
            <a:endParaRPr lang="ru-RU" sz="1400" dirty="0">
              <a:latin typeface="+mn-lt"/>
            </a:endParaRPr>
          </a:p>
          <a:p>
            <a:pPr marL="76200" indent="0">
              <a:buNone/>
            </a:pPr>
            <a:endParaRPr lang="ru-RU" sz="1400" dirty="0" smtClean="0">
              <a:latin typeface="+mj-lt"/>
            </a:endParaRPr>
          </a:p>
          <a:p>
            <a:pPr marL="76200" indent="0">
              <a:buNone/>
            </a:pPr>
            <a:r>
              <a:rPr lang="ru-RU" sz="14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2131673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1246</Words>
  <Application>Microsoft Office PowerPoint</Application>
  <PresentationFormat>Экран (16:9)</PresentationFormat>
  <Paragraphs>116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PT Astra Serif</vt:lpstr>
      <vt:lpstr>Roboto Condensed</vt:lpstr>
      <vt:lpstr>Roboto Condensed Light</vt:lpstr>
      <vt:lpstr>Calibri</vt:lpstr>
      <vt:lpstr>Arvo</vt:lpstr>
      <vt:lpstr>Arial</vt:lpstr>
      <vt:lpstr>YS Text</vt:lpstr>
      <vt:lpstr>Salerio template</vt:lpstr>
      <vt:lpstr>Особенности обновленных ФГОС НОО: новые требования к целеполаганию деятельности общеобразовательных организаций </vt:lpstr>
      <vt:lpstr>Особенности обновленных ФГОС НОО: новые требования к целеполаганию деятельности общеобразовательных организаций </vt:lpstr>
      <vt:lpstr>Особенности обновленных ФГОС НОО: новые требования к целеполаганию деятельности общеобразовательных организаций </vt:lpstr>
      <vt:lpstr>Особенности обновленных ФГОС НОО: новые требования к целеполаганию деятельности общеобразовательных организаций </vt:lpstr>
      <vt:lpstr>Обновленный ФГОС НОО</vt:lpstr>
      <vt:lpstr>Обновленный ФГОС НОО</vt:lpstr>
      <vt:lpstr>Распоряжение ДОО ТО от 10.12.2021 № 1921-р «О реализации мероприятий по обеспечению перехода на обновленные ФГОС НОО и ООО в системе общего образования Томской области» </vt:lpstr>
      <vt:lpstr>Распоряжение ДОО ТО от 10.12.2021 № 1921-р «О реализации мероприятий по обеспечению перехода на обновленные ФГОС НОО и ООО в системе общего образования Томской области» </vt:lpstr>
      <vt:lpstr>Распоряжение ДОО ТО от 10.12.2021 № 1921-р «О реализации мероприятий по обеспечению перехода на обновленные ФГОС НОО и ООО в системе общего образования Томской области»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Динара Сергеевна Васильева</dc:creator>
  <cp:lastModifiedBy>Елена Владимировна Панова</cp:lastModifiedBy>
  <cp:revision>93</cp:revision>
  <dcterms:modified xsi:type="dcterms:W3CDTF">2022-02-24T03:37:57Z</dcterms:modified>
</cp:coreProperties>
</file>