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66" r:id="rId4"/>
    <p:sldId id="290" r:id="rId5"/>
    <p:sldId id="291" r:id="rId6"/>
    <p:sldId id="292" r:id="rId7"/>
    <p:sldId id="293" r:id="rId8"/>
    <p:sldId id="29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662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797F5-CD76-4057-A6E5-1CC02F292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9355" y="1436400"/>
            <a:ext cx="9570027" cy="2387600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6EF81A-E959-49E0-B655-B587E49FD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618" y="5465618"/>
            <a:ext cx="9144000" cy="10390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B30A0E-9D45-4D70-9DD6-672CCB617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89BC8E-01D5-4E35-836A-3175840C3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BA9238-4C51-4FCC-8642-D34174D6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1DE0B-C0B4-4220-B503-892574B9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1F1318-C96F-4A60-9F85-806DA0FA1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538BA7-32F1-418E-8C3F-A14B93F2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4546C7-7877-4BC9-BFEC-151357B83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7B40D2-5C1F-4653-AE5E-465E65436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80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7760A5-5E8A-4265-92E5-B36FE9C8C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585DB6-5949-44BC-9E48-1CEC580B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B626B2-C716-4950-A881-0DA5C4A9C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8D2BE-FBBC-4151-8BB7-C238C7DB2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FCB2A6-BB44-4E55-A720-10A4684C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2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30C65-EB50-4D7B-87CE-A6168C1F8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436" y="483437"/>
            <a:ext cx="9518074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D5FECB-7636-4EC4-875F-043362072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45" y="1983797"/>
            <a:ext cx="10099963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51595B-4CCF-4402-BA02-FFB9DC5CF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93324D-DF92-4EB8-B671-8C63CE47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75747D-4173-4769-A620-C1625721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1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1943A-EE33-4A66-BC2D-C6A3B757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4E8956-0E6C-4177-9DF3-7E99073E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059DE5-4F46-48BC-B609-A4548327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218827-C87F-4108-9B37-4050DDC3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D40834-72FF-47CE-A594-F26F29B9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52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546B7-E5F1-40D6-828E-D2D483839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63EC85-0600-432F-A8FC-82A80EC32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D7FCAB-9741-4B68-855B-6CD41C93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53F9A4-EF2C-4FCF-B818-DF76FB549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720076-A0A8-4D67-AF19-1CE1F1DAA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C85AD9-9C58-4BDB-AF0E-0C9619C6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5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4AFC3-E6DA-4505-B7C2-D621D590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BF5B54-A1B4-41AC-BCE9-516F35ADE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691E00-EBE8-4E6E-9654-EB5CC7C2A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62E91D-D987-4914-8026-D1B8D12609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59617E-ECB4-4758-AE90-F24E292F1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5007DBF-9880-4DE8-AC9C-55D009F3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879FC1F-959C-4A21-820D-0BBBDEB9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7443CA7-4BF2-4F0F-B640-44704E66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5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D2444-0365-47DA-89B3-CF6F4F5D1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0E00A9-082C-4696-9AF5-3A349AAC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2E8668A-F62F-49E9-BF2D-42E98A79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7EE3117-7BE2-4332-84C9-D37B5F59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41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1F53EC-AC08-471E-A672-B3D39E05F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82436D-9A66-4B15-B2EB-D0875B2C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CF51FE-E504-4AB1-8ECD-F282283D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9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1B2BE-86AF-486D-94B2-0554F4109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184D01-2EC4-4496-AD6D-118722E9E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69E4A8-6452-4A03-B4CA-24D94F80A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D581FB-600B-43C5-916F-A74F98498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97BA9A-7C31-437E-8A67-7EDF1A129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8EFF69-10E0-460D-9BA3-25285917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87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823DD-A6C2-4277-99FA-685650A3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D60641D-71F2-41F3-A30B-D1BADFF02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896525-F16B-443D-9EAE-E77C94A3B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0B7345-A87C-4165-9495-287F7CCD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CA78C-F76F-4A39-9976-96EF68C06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C09607-4B27-4713-8EDA-2AD296E2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30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E3FFD5-D0B0-4F0A-8A99-79EBCC1AC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4C0B0D-0AAE-4329-B214-30857006E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C1A1C9-C4C4-4232-AA09-B9F51FFD9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20.05.2025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46B31E-A36E-4DEA-B477-99F843AC2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05775C-D182-419A-BDC3-BA627911A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A27D7-3A11-47C6-B2AD-FE4C084BA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3916" y="2551724"/>
            <a:ext cx="9570027" cy="23876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образовательное учреждение дополнительного образования Центр дополнительного образования «Планирование карьеры» (МАОУ «Планирование карьеры») г. Томска.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практика: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«Профессиональная образовательная среда МАОУ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«Планирование карьеры» г. Томска: факторы формирования и направления развития»</a:t>
            </a:r>
            <a:r>
              <a:rPr lang="ru-RU" dirty="0"/>
              <a:t/>
            </a:r>
            <a:br>
              <a:rPr lang="ru-RU" dirty="0"/>
            </a:br>
            <a:endParaRPr lang="ru-RU" sz="5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1652" y="596458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Кученко Мария Владимировна, директор МАОУ «Планирование карьеры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22.05.2025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03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2FA70-EA4F-F2E0-2401-924B72646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7CE8A-B439-947B-05EB-EFAFAD5F3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883" y="374055"/>
            <a:ext cx="9518074" cy="132556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успешная технология в арсенале управленческих подходов. </a:t>
            </a:r>
            <a:endParaRPr lang="ru-RU" sz="2000" dirty="0">
              <a:solidFill>
                <a:schemeClr val="tx1"/>
              </a:solidFill>
              <a:highlight>
                <a:srgbClr val="33CCCC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294BA42-48A0-BA1A-F87F-5CA38A81B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553592"/>
            <a:ext cx="5729056" cy="472292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естиваль-конкурс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проектов в области профориентации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Навстречу будущему».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направление: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профориентация и социализация обучающихся,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развитие,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гражданское и патриотическое воспитание,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жизненный стиль,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семейных ценностей. </a:t>
            </a:r>
          </a:p>
          <a:p>
            <a:pPr marL="0" indent="0" algn="ctr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ru-RU" sz="1400" b="1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endParaRPr lang="ru-RU" sz="2000" b="1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endParaRPr lang="ru-RU" sz="2000" b="1" i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082C3B8-1B96-6BE2-EC3A-099B7C7E5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590454"/>
            <a:ext cx="7650000" cy="365126"/>
          </a:xfrm>
        </p:spPr>
        <p:txBody>
          <a:bodyPr/>
          <a:lstStyle/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574768-EF0C-F808-CCE7-4405E694B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07" y="2396969"/>
            <a:ext cx="4177296" cy="2349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470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>
            <a:extLst>
              <a:ext uri="{FF2B5EF4-FFF2-40B4-BE49-F238E27FC236}">
                <a16:creationId xmlns:a16="http://schemas.microsoft.com/office/drawing/2014/main" id="{575A7E2B-1241-3F64-C5D5-A62D903FD8BC}"/>
              </a:ext>
            </a:extLst>
          </p:cNvPr>
          <p:cNvSpPr/>
          <p:nvPr/>
        </p:nvSpPr>
        <p:spPr>
          <a:xfrm>
            <a:off x="5960934" y="1780696"/>
            <a:ext cx="872475" cy="872475"/>
          </a:xfrm>
          <a:prstGeom prst="ellipse">
            <a:avLst/>
          </a:prstGeom>
          <a:ln w="38100">
            <a:solidFill>
              <a:srgbClr val="33CCCC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C56E6-B2AC-4C9F-9631-047A150E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772" y="412739"/>
            <a:ext cx="9967832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highlight>
                  <a:srgbClr val="33CCCC"/>
                </a:highlight>
              </a:rPr>
              <a:t>Цель</a:t>
            </a:r>
            <a:r>
              <a:rPr lang="ru-RU" sz="2800" dirty="0" smtClean="0">
                <a:highlight>
                  <a:srgbClr val="33CCCC"/>
                </a:highlight>
                <a:latin typeface="Times New Roman" panose="02020603050405020304" pitchFamily="18" charset="0"/>
              </a:rPr>
              <a:t>: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Активизация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профессионального ресурса педагогов ЦПК средствами групповой проектной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endParaRPr lang="ru-RU" sz="2800" dirty="0">
              <a:solidFill>
                <a:schemeClr val="tx1"/>
              </a:solidFill>
              <a:highlight>
                <a:srgbClr val="33CCCC"/>
              </a:highlight>
            </a:endParaRPr>
          </a:p>
        </p:txBody>
      </p:sp>
      <p:sp>
        <p:nvSpPr>
          <p:cNvPr id="4" name="Объект 5">
            <a:extLst>
              <a:ext uri="{FF2B5EF4-FFF2-40B4-BE49-F238E27FC236}">
                <a16:creationId xmlns:a16="http://schemas.microsoft.com/office/drawing/2014/main" id="{FFB0507F-4B5E-4325-B445-4593704E877D}"/>
              </a:ext>
            </a:extLst>
          </p:cNvPr>
          <p:cNvSpPr txBox="1">
            <a:spLocks/>
          </p:cNvSpPr>
          <p:nvPr/>
        </p:nvSpPr>
        <p:spPr>
          <a:xfrm>
            <a:off x="1969772" y="2487519"/>
            <a:ext cx="9596700" cy="207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13800" dirty="0">
              <a:solidFill>
                <a:schemeClr val="accent1"/>
              </a:solidFill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29D7D1A-541B-4FC4-AF3F-554CD7954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590454"/>
            <a:ext cx="7650000" cy="365126"/>
          </a:xfrm>
        </p:spPr>
        <p:txBody>
          <a:bodyPr/>
          <a:lstStyle/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3831921-83F8-29B9-CE79-D6970F5BAF79}"/>
              </a:ext>
            </a:extLst>
          </p:cNvPr>
          <p:cNvSpPr/>
          <p:nvPr/>
        </p:nvSpPr>
        <p:spPr>
          <a:xfrm>
            <a:off x="4835484" y="2727356"/>
            <a:ext cx="2932561" cy="1409276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102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Обеспечить условия реализации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102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и развития воспитательных практик.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747490-3AEE-C09E-16D5-10EA94296ABF}"/>
              </a:ext>
            </a:extLst>
          </p:cNvPr>
          <p:cNvSpPr/>
          <p:nvPr/>
        </p:nvSpPr>
        <p:spPr>
          <a:xfrm>
            <a:off x="1547827" y="2738573"/>
            <a:ext cx="2838450" cy="1386841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Стимулирование педагогического творчества в области развития воспитательных практик.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C4DA637-A432-E316-C397-12D2EA2A1C6D}"/>
              </a:ext>
            </a:extLst>
          </p:cNvPr>
          <p:cNvSpPr/>
          <p:nvPr/>
        </p:nvSpPr>
        <p:spPr>
          <a:xfrm>
            <a:off x="8803002" y="2841394"/>
            <a:ext cx="2838450" cy="1284020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0"/>
              </a:spcAft>
              <a:tabLst>
                <a:tab pos="8102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Выявить лучшие практики воспитательного характера для обучающихся.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BA97FB-8C8D-E05B-350F-5CC512F3CED0}"/>
              </a:ext>
            </a:extLst>
          </p:cNvPr>
          <p:cNvSpPr txBox="1"/>
          <p:nvPr/>
        </p:nvSpPr>
        <p:spPr>
          <a:xfrm>
            <a:off x="8876538" y="4217416"/>
            <a:ext cx="2689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РЕФЛЕКСИЯ  </a:t>
            </a:r>
            <a:r>
              <a:rPr lang="ru-RU" dirty="0" smtClean="0"/>
              <a:t>ПЕДАГОГИЧЕСКОГО ОПЫТА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782E58-B82B-A634-CB4B-8CF4E4AB1B8B}"/>
              </a:ext>
            </a:extLst>
          </p:cNvPr>
          <p:cNvSpPr txBox="1"/>
          <p:nvPr/>
        </p:nvSpPr>
        <p:spPr>
          <a:xfrm>
            <a:off x="4835485" y="4143304"/>
            <a:ext cx="2617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ОСВОЕНИЕ ПРАКТИК ПОДДЕРЖКИ ИНИЦИАТИВНОСТИ, САМОСТОЯТЕЛЬНОСТИ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6EE569F1-21F3-644C-409C-DF921B4052C2}"/>
              </a:ext>
            </a:extLst>
          </p:cNvPr>
          <p:cNvSpPr/>
          <p:nvPr/>
        </p:nvSpPr>
        <p:spPr>
          <a:xfrm>
            <a:off x="2435231" y="1831940"/>
            <a:ext cx="872475" cy="872475"/>
          </a:xfrm>
          <a:prstGeom prst="ellipse">
            <a:avLst/>
          </a:prstGeom>
          <a:noFill/>
          <a:ln w="3810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Parallelogram 15">
            <a:extLst>
              <a:ext uri="{FF2B5EF4-FFF2-40B4-BE49-F238E27FC236}">
                <a16:creationId xmlns:a16="http://schemas.microsoft.com/office/drawing/2014/main" id="{BAA736C7-22CD-6D1A-377F-C490702851F4}"/>
              </a:ext>
            </a:extLst>
          </p:cNvPr>
          <p:cNvSpPr/>
          <p:nvPr/>
        </p:nvSpPr>
        <p:spPr>
          <a:xfrm rot="16200000">
            <a:off x="6097789" y="1854242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EAC2F7C-F582-ED94-99E7-C4DEFDB729BB}"/>
              </a:ext>
            </a:extLst>
          </p:cNvPr>
          <p:cNvSpPr/>
          <p:nvPr/>
        </p:nvSpPr>
        <p:spPr>
          <a:xfrm>
            <a:off x="2563760" y="2040665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56072F15-BA32-5E35-34A5-347A9D61A9EA}"/>
              </a:ext>
            </a:extLst>
          </p:cNvPr>
          <p:cNvSpPr/>
          <p:nvPr/>
        </p:nvSpPr>
        <p:spPr>
          <a:xfrm>
            <a:off x="9736982" y="1831940"/>
            <a:ext cx="872475" cy="872475"/>
          </a:xfrm>
          <a:prstGeom prst="ellipse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Freeform 32">
            <a:extLst>
              <a:ext uri="{FF2B5EF4-FFF2-40B4-BE49-F238E27FC236}">
                <a16:creationId xmlns:a16="http://schemas.microsoft.com/office/drawing/2014/main" id="{B53C183C-D419-25A2-9E3A-B0A4C71E3858}"/>
              </a:ext>
            </a:extLst>
          </p:cNvPr>
          <p:cNvSpPr/>
          <p:nvPr/>
        </p:nvSpPr>
        <p:spPr>
          <a:xfrm>
            <a:off x="9874475" y="1969256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1E8675-BFA0-E014-3C0C-CC1BC6E17459}"/>
              </a:ext>
            </a:extLst>
          </p:cNvPr>
          <p:cNvSpPr txBox="1"/>
          <p:nvPr/>
        </p:nvSpPr>
        <p:spPr>
          <a:xfrm>
            <a:off x="1547827" y="5296213"/>
            <a:ext cx="9222108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highlight>
                  <a:srgbClr val="FFCC99"/>
                </a:highlight>
              </a:rPr>
              <a:t>Повышение включенности в </a:t>
            </a:r>
            <a:r>
              <a:rPr lang="ru-RU" sz="2000" dirty="0" smtClean="0">
                <a:solidFill>
                  <a:schemeClr val="tx1"/>
                </a:solidFill>
                <a:highlight>
                  <a:srgbClr val="FFCC99"/>
                </a:highlight>
              </a:rPr>
              <a:t>педагогов </a:t>
            </a:r>
            <a:r>
              <a:rPr lang="ru-RU" sz="2000" dirty="0">
                <a:solidFill>
                  <a:schemeClr val="tx1"/>
                </a:solidFill>
                <a:highlight>
                  <a:srgbClr val="FFCC99"/>
                </a:highlight>
              </a:rPr>
              <a:t>в реализацию развивающих, профориентационных </a:t>
            </a:r>
            <a:r>
              <a:rPr lang="ru-RU" sz="2000" dirty="0" smtClean="0">
                <a:solidFill>
                  <a:schemeClr val="tx1"/>
                </a:solidFill>
                <a:highlight>
                  <a:srgbClr val="FFCC99"/>
                </a:highlight>
              </a:rPr>
              <a:t>программ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Целевая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аудитория управленческой практики: для всех педагогических работников МАОУ «ПК».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400" dirty="0">
              <a:highlight>
                <a:srgbClr val="FFCC99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995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ctr"/>
            <a:r>
              <a:rPr lang="ru-RU" sz="3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педагогических проектов в области профориентации </a:t>
            </a:r>
            <a:br>
              <a:rPr lang="ru-RU" sz="3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«Навстречу будущему».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59393"/>
            <a:ext cx="5181600" cy="3883801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8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94" y="252549"/>
            <a:ext cx="11571211" cy="1261981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53331" y="1825625"/>
            <a:ext cx="4351338" cy="4351338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1825625"/>
            <a:ext cx="5181600" cy="427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5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60" y="470262"/>
            <a:ext cx="11571211" cy="1261981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195830"/>
            <a:ext cx="5181600" cy="361092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195830"/>
            <a:ext cx="5181600" cy="361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53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DEBFC62C-9588-F544-918B-2104A12C9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97" y="468721"/>
            <a:ext cx="10714699" cy="777025"/>
          </a:xfrm>
        </p:spPr>
        <p:txBody>
          <a:bodyPr/>
          <a:lstStyle/>
          <a:p>
            <a:r>
              <a:rPr lang="ru-RU" dirty="0" smtClean="0">
                <a:cs typeface="Arial" panose="020B0604020202020204" pitchFamily="34" charset="0"/>
              </a:rPr>
              <a:t>Социальные партнеры</a:t>
            </a: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A6622317-DCC7-F945-8031-3E7F389B9870}"/>
              </a:ext>
            </a:extLst>
          </p:cNvPr>
          <p:cNvSpPr txBox="1">
            <a:spLocks/>
          </p:cNvSpPr>
          <p:nvPr/>
        </p:nvSpPr>
        <p:spPr>
          <a:xfrm>
            <a:off x="3669949" y="2197508"/>
            <a:ext cx="3504574" cy="17634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Информационное сопровождение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Совместная разработка 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Привлечение экспертов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Организация встреч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Проведение </a:t>
            </a:r>
            <a:r>
              <a:rPr lang="ru-RU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профпроб</a:t>
            </a:r>
            <a:endParaRPr lang="ru-RU" sz="1800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Призовой фонд мероприятий</a:t>
            </a:r>
            <a:endParaRPr lang="ru-RU" sz="1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270" y="366346"/>
            <a:ext cx="4548554" cy="45485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35" y="2703559"/>
            <a:ext cx="1976175" cy="7767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47" r="6372" b="30054"/>
          <a:stretch/>
        </p:blipFill>
        <p:spPr>
          <a:xfrm>
            <a:off x="585897" y="1802373"/>
            <a:ext cx="2764419" cy="8140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1" y="5560658"/>
            <a:ext cx="1915537" cy="4055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37" b="25952"/>
          <a:stretch/>
        </p:blipFill>
        <p:spPr>
          <a:xfrm>
            <a:off x="3122269" y="5580073"/>
            <a:ext cx="977506" cy="448782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369276" y="4914900"/>
            <a:ext cx="6673361" cy="17585"/>
          </a:xfrm>
          <a:prstGeom prst="line">
            <a:avLst/>
          </a:prstGeom>
          <a:ln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6169" y="5081734"/>
            <a:ext cx="2271077" cy="503145"/>
          </a:xfrm>
          <a:prstGeom prst="rect">
            <a:avLst/>
          </a:prstGeom>
        </p:spPr>
      </p:pic>
      <p:pic>
        <p:nvPicPr>
          <p:cNvPr id="18" name="Picture 8" descr="Файл:Sberbank Logo 2020.svg — Википеди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0" y="5147017"/>
            <a:ext cx="1799855" cy="30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7362270" y="366346"/>
            <a:ext cx="4548554" cy="45485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 descr="Альфа-Банк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19378" r="8290" b="21392"/>
          <a:stretch/>
        </p:blipFill>
        <p:spPr bwMode="auto">
          <a:xfrm>
            <a:off x="856273" y="6034243"/>
            <a:ext cx="1747102" cy="4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145" y="5077036"/>
            <a:ext cx="1848727" cy="4806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3" b="15096"/>
          <a:stretch/>
        </p:blipFill>
        <p:spPr>
          <a:xfrm>
            <a:off x="860559" y="3546602"/>
            <a:ext cx="2207956" cy="100885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t="37892" r="16055" b="37220"/>
          <a:stretch/>
        </p:blipFill>
        <p:spPr>
          <a:xfrm>
            <a:off x="9237964" y="6048668"/>
            <a:ext cx="2127738" cy="55702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109" y="5047744"/>
            <a:ext cx="2111146" cy="57112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2156" y="5669404"/>
            <a:ext cx="2025052" cy="43133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227" y="5333305"/>
            <a:ext cx="1622181" cy="162218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93" y="6151273"/>
            <a:ext cx="2182214" cy="64560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33" y="4932485"/>
            <a:ext cx="1665081" cy="83289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777" y="6132395"/>
            <a:ext cx="1902681" cy="382765"/>
          </a:xfrm>
          <a:prstGeom prst="rect">
            <a:avLst/>
          </a:prstGeom>
        </p:spPr>
      </p:pic>
      <p:pic>
        <p:nvPicPr>
          <p:cNvPr id="2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0" t="35522" r="14654" b="35248"/>
          <a:stretch/>
        </p:blipFill>
        <p:spPr>
          <a:xfrm>
            <a:off x="9237964" y="5551182"/>
            <a:ext cx="2127738" cy="398269"/>
          </a:xfrm>
        </p:spPr>
      </p:pic>
    </p:spTree>
    <p:extLst>
      <p:ext uri="{BB962C8B-B14F-4D97-AF65-F5344CB8AC3E}">
        <p14:creationId xmlns:p14="http://schemas.microsoft.com/office/powerpoint/2010/main" val="3025783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897" y="365126"/>
            <a:ext cx="10767903" cy="1023306"/>
          </a:xfrm>
        </p:spPr>
        <p:txBody>
          <a:bodyPr>
            <a:normAutofit/>
          </a:bodyPr>
          <a:lstStyle/>
          <a:p>
            <a:r>
              <a:rPr lang="ru-RU" dirty="0" smtClean="0"/>
              <a:t>Университеты и региональные компании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021" y="2120499"/>
            <a:ext cx="2171783" cy="595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01" y="2280979"/>
            <a:ext cx="1622319" cy="347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349" y="4469175"/>
            <a:ext cx="2371556" cy="13895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06"/>
          <a:stretch/>
        </p:blipFill>
        <p:spPr>
          <a:xfrm>
            <a:off x="9176369" y="3219943"/>
            <a:ext cx="2280207" cy="13191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20" y="4626636"/>
            <a:ext cx="2610517" cy="9145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17" y="4626636"/>
            <a:ext cx="2411713" cy="10746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276" y="1977202"/>
            <a:ext cx="1539628" cy="11064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545" y="2014878"/>
            <a:ext cx="1170089" cy="117008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127" y="3434832"/>
            <a:ext cx="2552334" cy="94061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01" y="3422523"/>
            <a:ext cx="2374561" cy="113629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5" t="26761" r="11037" b="32194"/>
          <a:stretch/>
        </p:blipFill>
        <p:spPr>
          <a:xfrm>
            <a:off x="2831062" y="3516254"/>
            <a:ext cx="3441421" cy="9723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275" y="1989309"/>
            <a:ext cx="2381250" cy="1057275"/>
          </a:xfrm>
          <a:prstGeom prst="rect">
            <a:avLst/>
          </a:prstGeom>
        </p:spPr>
      </p:pic>
      <p:pic>
        <p:nvPicPr>
          <p:cNvPr id="1026" name="Picture 2" descr="Информация сотруднику Сибирского государственного медицинского университета  в Томске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149" y="2026481"/>
            <a:ext cx="1904372" cy="84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36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</TotalTime>
  <Words>150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맑은 고딕</vt:lpstr>
      <vt:lpstr>Arial</vt:lpstr>
      <vt:lpstr>Calibri</vt:lpstr>
      <vt:lpstr>Calibri Light</vt:lpstr>
      <vt:lpstr>Times New Roman</vt:lpstr>
      <vt:lpstr>Wingdings</vt:lpstr>
      <vt:lpstr>Тема Office</vt:lpstr>
      <vt:lpstr>  Муниципальное автономное образовательное учреждение дополнительного образования Центр дополнительного образования «Планирование карьеры» (МАОУ «Планирование карьеры») г. Томска.    Управленческая практика:  «Профессиональная образовательная среда МАОУ Центра «Планирование карьеры» г. Томска: факторы формирования и направления развития» </vt:lpstr>
      <vt:lpstr>Проектный подход - перспективная и успешная технология в арсенале управленческих подходов. </vt:lpstr>
      <vt:lpstr>Цель: Активизация профессионального ресурса педагогов ЦПК средствами групповой проектной деятельности</vt:lpstr>
      <vt:lpstr>Фестиваль-конкурс педагогических проектов в области профориентации  «Навстречу будущему».  </vt:lpstr>
      <vt:lpstr>Презентация PowerPoint</vt:lpstr>
      <vt:lpstr>Презентация PowerPoint</vt:lpstr>
      <vt:lpstr>Социальные партнеры</vt:lpstr>
      <vt:lpstr>Университеты и региональные компании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RICH</cp:lastModifiedBy>
  <cp:revision>103</cp:revision>
  <dcterms:created xsi:type="dcterms:W3CDTF">2021-08-17T12:08:22Z</dcterms:created>
  <dcterms:modified xsi:type="dcterms:W3CDTF">2025-05-20T09:31:46Z</dcterms:modified>
</cp:coreProperties>
</file>