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4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9"/>
  </p:notesMasterIdLst>
  <p:sldIdLst>
    <p:sldId id="289" r:id="rId2"/>
    <p:sldId id="381" r:id="rId3"/>
    <p:sldId id="382" r:id="rId4"/>
    <p:sldId id="383" r:id="rId5"/>
    <p:sldId id="384" r:id="rId6"/>
    <p:sldId id="385" r:id="rId7"/>
    <p:sldId id="387" r:id="rId8"/>
    <p:sldId id="388" r:id="rId9"/>
    <p:sldId id="389" r:id="rId10"/>
    <p:sldId id="391" r:id="rId11"/>
    <p:sldId id="409" r:id="rId12"/>
    <p:sldId id="336" r:id="rId13"/>
    <p:sldId id="309" r:id="rId14"/>
    <p:sldId id="337" r:id="rId15"/>
    <p:sldId id="338" r:id="rId16"/>
    <p:sldId id="339" r:id="rId17"/>
    <p:sldId id="410" r:id="rId18"/>
    <p:sldId id="392" r:id="rId19"/>
    <p:sldId id="394" r:id="rId20"/>
    <p:sldId id="397" r:id="rId21"/>
    <p:sldId id="395" r:id="rId22"/>
    <p:sldId id="396" r:id="rId23"/>
    <p:sldId id="341" r:id="rId24"/>
    <p:sldId id="348" r:id="rId25"/>
    <p:sldId id="349" r:id="rId26"/>
    <p:sldId id="358" r:id="rId27"/>
    <p:sldId id="314" r:id="rId28"/>
    <p:sldId id="411" r:id="rId29"/>
    <p:sldId id="398" r:id="rId30"/>
    <p:sldId id="412" r:id="rId31"/>
    <p:sldId id="413" r:id="rId32"/>
    <p:sldId id="400" r:id="rId33"/>
    <p:sldId id="402" r:id="rId34"/>
    <p:sldId id="401" r:id="rId35"/>
    <p:sldId id="364" r:id="rId36"/>
    <p:sldId id="371" r:id="rId37"/>
    <p:sldId id="367" r:id="rId38"/>
    <p:sldId id="373" r:id="rId39"/>
    <p:sldId id="372" r:id="rId40"/>
    <p:sldId id="377" r:id="rId41"/>
    <p:sldId id="379" r:id="rId42"/>
    <p:sldId id="403" r:id="rId43"/>
    <p:sldId id="404" r:id="rId44"/>
    <p:sldId id="405" r:id="rId45"/>
    <p:sldId id="408" r:id="rId46"/>
    <p:sldId id="376" r:id="rId47"/>
    <p:sldId id="406" r:id="rId4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A20070"/>
    <a:srgbClr val="A40079"/>
    <a:srgbClr val="D60093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451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A3EF36-B3FA-4F34-B2FF-467C073C78FF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311D86-BC00-44DF-929E-921448CAE0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100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EF3B-A037-46D0-B02C-1428F07E9383}" type="datetimeFigureOut">
              <a:rPr lang="en-US" dirty="0"/>
              <a:t>5/22/2025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82DC-2269-4F26-9D2A-7E44B1A4CD8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5/22/2025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5/22/2025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6DFF08F-DC6B-4601-B491-B0F83F6DD2DA}" type="datetimeFigureOut">
              <a:rPr lang="en-US" dirty="0"/>
              <a:pPr/>
              <a:t>5/22/2025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5/22/2025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7" Type="http://schemas.openxmlformats.org/officeDocument/2006/relationships/image" Target="../media/image2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7" Type="http://schemas.openxmlformats.org/officeDocument/2006/relationships/image" Target="../media/image43.jp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g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g"/><Relationship Id="rId5" Type="http://schemas.openxmlformats.org/officeDocument/2006/relationships/image" Target="../media/image49.jpg"/><Relationship Id="rId4" Type="http://schemas.openxmlformats.org/officeDocument/2006/relationships/image" Target="../media/image4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g"/><Relationship Id="rId3" Type="http://schemas.openxmlformats.org/officeDocument/2006/relationships/image" Target="../media/image51.jpg"/><Relationship Id="rId7" Type="http://schemas.openxmlformats.org/officeDocument/2006/relationships/image" Target="../media/image5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g"/><Relationship Id="rId5" Type="http://schemas.openxmlformats.org/officeDocument/2006/relationships/image" Target="../media/image53.jpg"/><Relationship Id="rId4" Type="http://schemas.openxmlformats.org/officeDocument/2006/relationships/image" Target="../media/image52.jpg"/><Relationship Id="rId9" Type="http://schemas.openxmlformats.org/officeDocument/2006/relationships/image" Target="../media/image57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7" Type="http://schemas.openxmlformats.org/officeDocument/2006/relationships/image" Target="../media/image6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jpg"/><Relationship Id="rId5" Type="http://schemas.openxmlformats.org/officeDocument/2006/relationships/image" Target="../media/image60.jpg"/><Relationship Id="rId4" Type="http://schemas.openxmlformats.org/officeDocument/2006/relationships/image" Target="../media/image59.jp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jpg"/><Relationship Id="rId4" Type="http://schemas.openxmlformats.org/officeDocument/2006/relationships/image" Target="../media/image6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A10993-417C-43A0-96B2-30042A214D1C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405052" y="1654204"/>
            <a:ext cx="8598544" cy="1903748"/>
          </a:xfr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4000" b="1" spc="0" dirty="0" smtClean="0">
                <a:solidFill>
                  <a:srgbClr val="A40079"/>
                </a:solidFill>
                <a:latin typeface="Calibri"/>
                <a:ea typeface="+mn-ea"/>
                <a:cs typeface="+mn-cs"/>
              </a:rPr>
              <a:t>Эффективное управление</a:t>
            </a:r>
            <a:br>
              <a:rPr lang="ru-RU" sz="4000" b="1" spc="0" dirty="0" smtClean="0">
                <a:solidFill>
                  <a:srgbClr val="A40079"/>
                </a:solidFill>
                <a:latin typeface="Calibri"/>
                <a:ea typeface="+mn-ea"/>
                <a:cs typeface="+mn-cs"/>
              </a:rPr>
            </a:br>
            <a:r>
              <a:rPr lang="ru-RU" sz="4000" b="1" spc="0" dirty="0" smtClean="0">
                <a:solidFill>
                  <a:srgbClr val="A40079"/>
                </a:solidFill>
                <a:latin typeface="Calibri"/>
                <a:ea typeface="+mn-ea"/>
                <a:cs typeface="+mn-cs"/>
              </a:rPr>
              <a:t>9С: универсальная матрица управления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Line 91">
            <a:extLst>
              <a:ext uri="{FF2B5EF4-FFF2-40B4-BE49-F238E27FC236}">
                <a16:creationId xmlns:a16="http://schemas.microsoft.com/office/drawing/2014/main" id="{C0E384C4-1E5B-4613-B98F-C7ECBC31536B}"/>
              </a:ext>
            </a:extLst>
          </p:cNvPr>
          <p:cNvSpPr>
            <a:spLocks noChangeShapeType="1"/>
          </p:cNvSpPr>
          <p:nvPr/>
        </p:nvSpPr>
        <p:spPr bwMode="auto">
          <a:xfrm>
            <a:off x="4609978" y="1520510"/>
            <a:ext cx="7560000" cy="1588"/>
          </a:xfrm>
          <a:prstGeom prst="line">
            <a:avLst/>
          </a:prstGeom>
          <a:noFill/>
          <a:ln w="25400">
            <a:solidFill>
              <a:srgbClr val="0070C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5C436C-0792-4FA8-BFE2-56DC67455621}"/>
              </a:ext>
            </a:extLst>
          </p:cNvPr>
          <p:cNvSpPr txBox="1"/>
          <p:nvPr/>
        </p:nvSpPr>
        <p:spPr>
          <a:xfrm>
            <a:off x="1088572" y="525756"/>
            <a:ext cx="7485808" cy="5129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Всероссийская конференция «Эффективные управленческие команды как фактор повышения качества образования»</a:t>
            </a:r>
            <a:endParaRPr lang="ru-RU" sz="2000" b="1" dirty="0">
              <a:solidFill>
                <a:srgbClr val="005BA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89A0904-C3F6-4979-A851-47822C83A331}"/>
              </a:ext>
            </a:extLst>
          </p:cNvPr>
          <p:cNvSpPr txBox="1"/>
          <p:nvPr/>
        </p:nvSpPr>
        <p:spPr>
          <a:xfrm>
            <a:off x="559615" y="6444957"/>
            <a:ext cx="1161036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20" normalizeH="0" baseline="0" noProof="0" dirty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#</a:t>
            </a:r>
            <a:r>
              <a:rPr lang="ru-RU" sz="2000" kern="0" spc="20" dirty="0" smtClean="0">
                <a:solidFill>
                  <a:prstClr val="white">
                    <a:lumMod val="95000"/>
                  </a:prstClr>
                </a:solidFill>
              </a:rPr>
              <a:t>Новому времени – новые идеи и открытия!</a:t>
            </a:r>
            <a:r>
              <a:rPr kumimoji="0" lang="ru-RU" sz="2000" b="0" i="0" u="none" strike="noStrike" kern="0" cap="none" spc="20" normalizeH="0" baseline="0" noProof="0" dirty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endParaRPr kumimoji="0" lang="ru-RU" sz="2000" b="0" i="0" u="none" strike="noStrike" kern="0" cap="none" spc="2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</a:endParaRPr>
          </a:p>
        </p:txBody>
      </p:sp>
      <p:pic>
        <p:nvPicPr>
          <p:cNvPr id="16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1417" y="89105"/>
            <a:ext cx="1188414" cy="1264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076" y="1550702"/>
            <a:ext cx="2383883" cy="2689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Заголовок 1"/>
          <p:cNvSpPr>
            <a:spLocks/>
          </p:cNvSpPr>
          <p:nvPr/>
        </p:nvSpPr>
        <p:spPr bwMode="auto">
          <a:xfrm>
            <a:off x="725076" y="4518723"/>
            <a:ext cx="2386173" cy="753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Диана Викторовна </a:t>
            </a:r>
            <a:r>
              <a:rPr lang="ru-RU" altLang="ru-RU" sz="1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Смолякова</a:t>
            </a:r>
            <a:endParaRPr lang="ru-RU" altLang="ru-RU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454541" y="3413743"/>
            <a:ext cx="849956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2000" dirty="0" smtClean="0">
                <a:latin typeface="Times New Roman" panose="02020603050405020304" pitchFamily="18" charset="0"/>
              </a:rPr>
              <a:t>- </a:t>
            </a:r>
            <a:r>
              <a:rPr lang="ru-RU" altLang="ru-RU" sz="2000" dirty="0">
                <a:latin typeface="Times New Roman" panose="02020603050405020304" pitchFamily="18" charset="0"/>
              </a:rPr>
              <a:t>директор МАОУ лицея № 7 г. Томска;</a:t>
            </a:r>
          </a:p>
          <a:p>
            <a:pPr algn="just"/>
            <a:r>
              <a:rPr lang="ru-RU" altLang="ru-RU" sz="2000" dirty="0">
                <a:latin typeface="Times New Roman" panose="02020603050405020304" pitchFamily="18" charset="0"/>
              </a:rPr>
              <a:t>- ученая степень кандидата педагогических наук;</a:t>
            </a:r>
          </a:p>
          <a:p>
            <a:pPr algn="just"/>
            <a:r>
              <a:rPr lang="ru-RU" altLang="ru-RU" sz="2000" dirty="0">
                <a:latin typeface="Times New Roman" panose="02020603050405020304" pitchFamily="18" charset="0"/>
              </a:rPr>
              <a:t>- ученое звание доцента;</a:t>
            </a:r>
          </a:p>
          <a:p>
            <a:pPr algn="just"/>
            <a:r>
              <a:rPr lang="ru-RU" altLang="ru-RU" sz="2000" dirty="0">
                <a:latin typeface="Times New Roman" panose="02020603050405020304" pitchFamily="18" charset="0"/>
              </a:rPr>
              <a:t>- Почетный работник воспитания и просвещения РФ;</a:t>
            </a:r>
          </a:p>
          <a:p>
            <a:pPr algn="just"/>
            <a:r>
              <a:rPr lang="ru-RU" altLang="ru-RU" sz="2000" dirty="0">
                <a:latin typeface="Times New Roman" panose="02020603050405020304" pitchFamily="18" charset="0"/>
              </a:rPr>
              <a:t>- лауреат Всероссийского конкурса «Директор школы-2018»;</a:t>
            </a:r>
          </a:p>
          <a:p>
            <a:pPr marL="342900" indent="-342900" algn="just">
              <a:buFontTx/>
              <a:buChar char="-"/>
            </a:pPr>
            <a:r>
              <a:rPr lang="ru-RU" altLang="ru-RU" sz="2000" dirty="0" smtClean="0">
                <a:latin typeface="Times New Roman" panose="02020603050405020304" pitchFamily="18" charset="0"/>
              </a:rPr>
              <a:t>победитель </a:t>
            </a:r>
            <a:r>
              <a:rPr lang="ru-RU" altLang="ru-RU" sz="2000" dirty="0">
                <a:latin typeface="Times New Roman" panose="02020603050405020304" pitchFamily="18" charset="0"/>
              </a:rPr>
              <a:t>регионального конкурса «Лидер образовательной организации-2020</a:t>
            </a:r>
            <a:r>
              <a:rPr lang="ru-RU" altLang="ru-RU" sz="2000" dirty="0" smtClean="0">
                <a:latin typeface="Times New Roman" panose="02020603050405020304" pitchFamily="18" charset="0"/>
              </a:rPr>
              <a:t>»;</a:t>
            </a:r>
          </a:p>
          <a:p>
            <a:pPr marL="342900" indent="-342900" algn="just">
              <a:buFontTx/>
              <a:buChar char="-"/>
            </a:pPr>
            <a:r>
              <a:rPr lang="ru-RU" altLang="ru-RU" sz="2000" dirty="0">
                <a:latin typeface="Times New Roman" panose="02020603050405020304" pitchFamily="18" charset="0"/>
              </a:rPr>
              <a:t>м</a:t>
            </a:r>
            <a:r>
              <a:rPr lang="ru-RU" altLang="ru-RU" sz="2000" dirty="0" smtClean="0">
                <a:latin typeface="Times New Roman" panose="02020603050405020304" pitchFamily="18" charset="0"/>
              </a:rPr>
              <a:t>агистр «Психологическая безопасность и социальное взаимодействие»</a:t>
            </a:r>
            <a:endParaRPr lang="ru-RU" altLang="ru-RU" sz="2000" dirty="0">
              <a:latin typeface="Times New Roman" panose="02020603050405020304" pitchFamily="18" charset="0"/>
            </a:endParaRPr>
          </a:p>
          <a:p>
            <a:pPr algn="just"/>
            <a:r>
              <a:rPr lang="ru-RU" altLang="ru-RU" sz="2000" dirty="0">
                <a:latin typeface="Times New Roman" panose="02020603050405020304" pitchFamily="18" charset="0"/>
              </a:rPr>
              <a:t>- депутат Думы Города Томска</a:t>
            </a:r>
          </a:p>
        </p:txBody>
      </p:sp>
    </p:spTree>
    <p:extLst>
      <p:ext uri="{BB962C8B-B14F-4D97-AF65-F5344CB8AC3E}">
        <p14:creationId xmlns:p14="http://schemas.microsoft.com/office/powerpoint/2010/main" val="42720344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Прямоугольник 120"/>
          <p:cNvSpPr/>
          <p:nvPr/>
        </p:nvSpPr>
        <p:spPr>
          <a:xfrm>
            <a:off x="0" y="6303917"/>
            <a:ext cx="12192000" cy="5715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6" name="Line 91"/>
          <p:cNvSpPr>
            <a:spLocks noChangeShapeType="1"/>
          </p:cNvSpPr>
          <p:nvPr/>
        </p:nvSpPr>
        <p:spPr bwMode="auto">
          <a:xfrm>
            <a:off x="4632000" y="1546225"/>
            <a:ext cx="7560000" cy="1588"/>
          </a:xfrm>
          <a:prstGeom prst="line">
            <a:avLst/>
          </a:prstGeom>
          <a:noFill/>
          <a:ln w="25400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1501939"/>
            <a:ext cx="43211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Новая стратегия</a:t>
            </a:r>
            <a:endParaRPr lang="ru-RU" altLang="ru-RU" sz="28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Прямоугольник 1"/>
          <p:cNvSpPr>
            <a:spLocks noChangeArrowheads="1"/>
          </p:cNvSpPr>
          <p:nvPr/>
        </p:nvSpPr>
        <p:spPr bwMode="auto">
          <a:xfrm>
            <a:off x="452666" y="2669062"/>
            <a:ext cx="3407235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Правило 10 000 часов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ru-RU" altLang="ru-RU" sz="2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добиться успеха в определенной деятельности, стать лидером, необходимо потратить на это 10000 часов</a:t>
            </a:r>
            <a:endParaRPr lang="ru-RU" alt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val 17"/>
          <p:cNvSpPr>
            <a:spLocks noChangeArrowheads="1"/>
          </p:cNvSpPr>
          <p:nvPr/>
        </p:nvSpPr>
        <p:spPr bwMode="auto">
          <a:xfrm>
            <a:off x="4510475" y="1592559"/>
            <a:ext cx="1584325" cy="1509713"/>
          </a:xfrm>
          <a:prstGeom prst="ellipse">
            <a:avLst/>
          </a:prstGeom>
          <a:solidFill>
            <a:srgbClr val="99FF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4530446" y="2087916"/>
            <a:ext cx="15843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Лидер</a:t>
            </a:r>
            <a:endParaRPr lang="ru-RU" altLang="ru-RU" sz="2400" b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8243004" y="1946442"/>
            <a:ext cx="289801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Сколько «налетали» вы? </a:t>
            </a:r>
            <a:endParaRPr lang="ru-RU" altLang="ru-RU" sz="2400" b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335" y="2992466"/>
            <a:ext cx="4378983" cy="2803323"/>
          </a:xfrm>
          <a:prstGeom prst="rect">
            <a:avLst/>
          </a:prstGeom>
        </p:spPr>
      </p:pic>
      <p:pic>
        <p:nvPicPr>
          <p:cNvPr id="20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8310" y="237378"/>
            <a:ext cx="1188414" cy="1264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C89A0904-C3F6-4979-A851-47822C83A331}"/>
              </a:ext>
            </a:extLst>
          </p:cNvPr>
          <p:cNvSpPr txBox="1"/>
          <p:nvPr/>
        </p:nvSpPr>
        <p:spPr>
          <a:xfrm>
            <a:off x="489947" y="6479791"/>
            <a:ext cx="1135371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>
              <a:defRPr/>
            </a:pPr>
            <a:r>
              <a:rPr kumimoji="0" lang="ru-RU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20" normalizeH="0" baseline="0" noProof="0" dirty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#</a:t>
            </a:r>
            <a:r>
              <a:rPr lang="ru-RU" sz="2000" kern="0" spc="20" dirty="0" smtClean="0">
                <a:solidFill>
                  <a:prstClr val="white">
                    <a:lumMod val="95000"/>
                  </a:prstClr>
                </a:solidFill>
              </a:rPr>
              <a:t>Новому времени – новые идеи и открытия</a:t>
            </a:r>
            <a:r>
              <a:rPr lang="ru-RU" sz="2000" kern="0" spc="20" dirty="0" smtClean="0">
                <a:solidFill>
                  <a:prstClr val="white">
                    <a:lumMod val="95000"/>
                  </a:prstClr>
                </a:solidFill>
              </a:rPr>
              <a:t>!</a:t>
            </a:r>
            <a:r>
              <a:rPr kumimoji="0" lang="ru-RU" sz="2000" b="0" i="0" u="none" strike="noStrike" kern="0" cap="none" spc="20" normalizeH="0" baseline="0" noProof="0" dirty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endParaRPr kumimoji="0" lang="ru-RU" sz="2000" b="0" i="0" u="none" strike="noStrike" kern="0" cap="none" spc="2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</a:endParaRPr>
          </a:p>
        </p:txBody>
      </p:sp>
      <p:sp>
        <p:nvSpPr>
          <p:cNvPr id="16" name="Прямоугольник 1"/>
          <p:cNvSpPr>
            <a:spLocks noChangeArrowheads="1"/>
          </p:cNvSpPr>
          <p:nvPr/>
        </p:nvSpPr>
        <p:spPr bwMode="auto">
          <a:xfrm>
            <a:off x="3953692" y="3057709"/>
            <a:ext cx="3407235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Лидер </a:t>
            </a:r>
            <a:r>
              <a:rPr lang="ru-RU" alt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должен быть «ВКУСНЫМ»: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энергетика;</a:t>
            </a:r>
          </a:p>
          <a:p>
            <a:pPr marL="342900" indent="-342900" algn="just">
              <a:spcBef>
                <a:spcPct val="0"/>
              </a:spcBef>
              <a:buClrTx/>
              <a:buSzTx/>
              <a:buFontTx/>
              <a:buChar char="-"/>
            </a:pPr>
            <a:r>
              <a:rPr lang="ru-RU" alt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улыбка;</a:t>
            </a:r>
          </a:p>
          <a:p>
            <a:pPr marL="342900" indent="-342900" algn="just">
              <a:spcBef>
                <a:spcPct val="0"/>
              </a:spcBef>
              <a:buClrTx/>
              <a:buSzTx/>
              <a:buFontTx/>
              <a:buChar char="-"/>
            </a:pPr>
            <a:r>
              <a:rPr lang="ru-RU" alt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быть в ресурсе. Нельзя быть лидером «на нуле»;</a:t>
            </a:r>
          </a:p>
          <a:p>
            <a:pPr marL="342900" indent="-342900" algn="just">
              <a:spcBef>
                <a:spcPct val="0"/>
              </a:spcBef>
              <a:buClrTx/>
              <a:buSzTx/>
              <a:buFontTx/>
              <a:buChar char="-"/>
            </a:pPr>
            <a:r>
              <a:rPr lang="ru-RU" alt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профессионализм;</a:t>
            </a:r>
          </a:p>
          <a:p>
            <a:pPr marL="342900" indent="-342900" algn="just">
              <a:spcBef>
                <a:spcPct val="0"/>
              </a:spcBef>
              <a:buClrTx/>
              <a:buSzTx/>
              <a:buFontTx/>
              <a:buChar char="-"/>
            </a:pPr>
            <a:r>
              <a:rPr lang="ru-RU" alt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навык вести за собой;</a:t>
            </a:r>
          </a:p>
          <a:p>
            <a:pPr marL="342900" indent="-342900" algn="just">
              <a:spcBef>
                <a:spcPct val="0"/>
              </a:spcBef>
              <a:buClrTx/>
              <a:buSzTx/>
              <a:buFontTx/>
              <a:buChar char="-"/>
            </a:pPr>
            <a:r>
              <a:rPr lang="ru-RU" alt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АВТОРИТЕТ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72434" y="5881143"/>
            <a:ext cx="5639156" cy="3206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ts val="2500"/>
              </a:lnSpc>
            </a:pPr>
            <a:r>
              <a:rPr lang="ru-RU" sz="4000" b="1" dirty="0" smtClean="0">
                <a:solidFill>
                  <a:srgbClr val="0000FF"/>
                </a:solidFill>
              </a:rPr>
              <a:t>Быть в ресурсе! Баланс</a:t>
            </a:r>
            <a:endParaRPr lang="ru-RU" sz="4000" b="1" dirty="0" smtClean="0">
              <a:solidFill>
                <a:srgbClr val="0000FF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8978" y="5447552"/>
            <a:ext cx="4807329" cy="6964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ts val="2500"/>
              </a:lnSpc>
            </a:pPr>
            <a:r>
              <a:rPr lang="ru-RU" sz="4000" b="1" dirty="0" smtClean="0">
                <a:solidFill>
                  <a:srgbClr val="0000FF"/>
                </a:solidFill>
              </a:rPr>
              <a:t>Быть профессионалом!</a:t>
            </a:r>
            <a:endParaRPr lang="ru-RU" sz="4000" b="1" dirty="0" smtClean="0">
              <a:solidFill>
                <a:srgbClr val="0000FF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05C436C-0792-4FA8-BFE2-56DC67455621}"/>
              </a:ext>
            </a:extLst>
          </p:cNvPr>
          <p:cNvSpPr txBox="1"/>
          <p:nvPr/>
        </p:nvSpPr>
        <p:spPr>
          <a:xfrm>
            <a:off x="1105988" y="531195"/>
            <a:ext cx="5364480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2000" b="1" dirty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универсальная матрица управления</a:t>
            </a:r>
            <a:endParaRPr lang="ru-RU" sz="2000" b="1" dirty="0">
              <a:solidFill>
                <a:srgbClr val="005BA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9002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A10993-417C-43A0-96B2-30042A214D1C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722812" y="5030838"/>
            <a:ext cx="10972800" cy="673714"/>
          </a:xfrm>
        </p:spPr>
        <p:txBody>
          <a:bodyPr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lang="ru-RU" sz="4900" b="1" spc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</a:t>
            </a:r>
            <a:br>
              <a:rPr lang="ru-RU" sz="4900" b="1" spc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</a:br>
            <a:r>
              <a:rPr lang="ru-RU" sz="4900" b="1" spc="0" dirty="0" smtClean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«9С</a:t>
            </a:r>
            <a:r>
              <a:rPr lang="ru-RU" sz="4900" b="1" spc="0" dirty="0" smtClean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: </a:t>
            </a:r>
            <a:r>
              <a:rPr lang="ru-RU" sz="4900" b="1" spc="0" dirty="0" smtClean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универсальная матрица управления»</a:t>
            </a:r>
            <a:endParaRPr lang="ru-RU" sz="3100" dirty="0">
              <a:solidFill>
                <a:srgbClr val="A20070"/>
              </a:solidFill>
            </a:endParaRPr>
          </a:p>
        </p:txBody>
      </p:sp>
      <p:sp>
        <p:nvSpPr>
          <p:cNvPr id="6" name="Line 91">
            <a:extLst>
              <a:ext uri="{FF2B5EF4-FFF2-40B4-BE49-F238E27FC236}">
                <a16:creationId xmlns:a16="http://schemas.microsoft.com/office/drawing/2014/main" id="{C0E384C4-1E5B-4613-B98F-C7ECBC31536B}"/>
              </a:ext>
            </a:extLst>
          </p:cNvPr>
          <p:cNvSpPr>
            <a:spLocks noChangeShapeType="1"/>
          </p:cNvSpPr>
          <p:nvPr/>
        </p:nvSpPr>
        <p:spPr bwMode="auto">
          <a:xfrm>
            <a:off x="4609978" y="1520510"/>
            <a:ext cx="7560000" cy="1588"/>
          </a:xfrm>
          <a:prstGeom prst="line">
            <a:avLst/>
          </a:prstGeom>
          <a:noFill/>
          <a:ln w="25400">
            <a:solidFill>
              <a:srgbClr val="0070C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432310" y="1856155"/>
            <a:ext cx="10737668" cy="3206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ts val="2500"/>
              </a:lnSpc>
            </a:pPr>
            <a:r>
              <a:rPr lang="ru-RU" sz="2000" b="1" dirty="0" smtClean="0"/>
              <a:t>Завтра может быть поздно? Развитие – движущая сила</a:t>
            </a:r>
            <a:r>
              <a:rPr lang="ru-RU" sz="2000" b="1" dirty="0" smtClean="0"/>
              <a:t>! Эффективное управление!</a:t>
            </a:r>
            <a:endParaRPr lang="ru-RU" sz="2000" b="1" dirty="0" smtClean="0"/>
          </a:p>
        </p:txBody>
      </p:sp>
      <p:pic>
        <p:nvPicPr>
          <p:cNvPr id="10" name="Picture 4" descr="https://adonius.club/uploads/posts/2022-02/1644032243_11-adonius-club-p-galochka-na-prozrachnom-fone-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47" y="1746072"/>
            <a:ext cx="543103" cy="543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341121" y="2465143"/>
            <a:ext cx="10737668" cy="9618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ts val="2500"/>
              </a:lnSpc>
            </a:pPr>
            <a:r>
              <a:rPr lang="ru-RU" sz="2000" b="1" dirty="0" smtClean="0"/>
              <a:t>Ключевым навыком эффективности в новых условиях становится не умение планировать и строить прогнозы, а способность быстро осознавать изменения и находить адаптированные к ним решения. Инновационное мышление, развитие – факторы успеха!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31472" y="3632030"/>
            <a:ext cx="10737668" cy="9618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ts val="2500"/>
              </a:lnSpc>
            </a:pPr>
            <a:r>
              <a:rPr lang="ru-RU" sz="2000" b="1" dirty="0" smtClean="0"/>
              <a:t>Эффективное управление и развитие </a:t>
            </a:r>
            <a:r>
              <a:rPr lang="ru-RU" sz="2000" b="1" dirty="0" smtClean="0"/>
              <a:t>приносит «прибыль»: обеспечение устойчивого роста организации, команды, личности; прогнозирование и моделирование процессов; качественное улучшение кадрового состава, создание позитивного имиджа</a:t>
            </a:r>
          </a:p>
        </p:txBody>
      </p:sp>
      <p:pic>
        <p:nvPicPr>
          <p:cNvPr id="14" name="Picture 4" descr="https://adonius.club/uploads/posts/2022-02/1644032243_11-adonius-club-p-galochka-na-prozrachnom-fone-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319" y="2692817"/>
            <a:ext cx="543103" cy="543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s://adonius.club/uploads/posts/2022-02/1644032243_11-adonius-club-p-galochka-na-prozrachnom-fone-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319" y="3841380"/>
            <a:ext cx="543103" cy="543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8310" y="183444"/>
            <a:ext cx="1188414" cy="1264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C89A0904-C3F6-4979-A851-47822C83A331}"/>
              </a:ext>
            </a:extLst>
          </p:cNvPr>
          <p:cNvSpPr txBox="1"/>
          <p:nvPr/>
        </p:nvSpPr>
        <p:spPr>
          <a:xfrm>
            <a:off x="489947" y="6479791"/>
            <a:ext cx="1135371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>
              <a:defRPr/>
            </a:pPr>
            <a:r>
              <a:rPr kumimoji="0" lang="ru-RU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20" normalizeH="0" baseline="0" noProof="0" dirty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#</a:t>
            </a:r>
            <a:r>
              <a:rPr lang="ru-RU" sz="2000" kern="0" spc="20" dirty="0" smtClean="0">
                <a:solidFill>
                  <a:prstClr val="white">
                    <a:lumMod val="95000"/>
                  </a:prstClr>
                </a:solidFill>
              </a:rPr>
              <a:t>Новому времени – новые идеи и открытия</a:t>
            </a:r>
            <a:r>
              <a:rPr lang="ru-RU" sz="2000" kern="0" spc="20" dirty="0" smtClean="0">
                <a:solidFill>
                  <a:prstClr val="white">
                    <a:lumMod val="95000"/>
                  </a:prstClr>
                </a:solidFill>
              </a:rPr>
              <a:t>!</a:t>
            </a:r>
            <a:endParaRPr kumimoji="0" lang="ru-RU" sz="2000" b="0" i="0" u="none" strike="noStrike" kern="0" cap="none" spc="2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05C436C-0792-4FA8-BFE2-56DC67455621}"/>
              </a:ext>
            </a:extLst>
          </p:cNvPr>
          <p:cNvSpPr txBox="1"/>
          <p:nvPr/>
        </p:nvSpPr>
        <p:spPr>
          <a:xfrm>
            <a:off x="1105988" y="531195"/>
            <a:ext cx="5364480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2000" b="1" dirty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универсальная матрица управления</a:t>
            </a:r>
            <a:endParaRPr lang="ru-RU" sz="2000" b="1" dirty="0">
              <a:solidFill>
                <a:srgbClr val="005BA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0468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A10993-417C-43A0-96B2-30042A214D1C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166641" y="876408"/>
            <a:ext cx="8151223" cy="673714"/>
          </a:xfrm>
        </p:spPr>
        <p:txBody>
          <a:bodyPr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lang="ru-RU" sz="4900" b="1" spc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</a:t>
            </a:r>
            <a:br>
              <a:rPr lang="ru-RU" sz="4900" b="1" spc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</a:br>
            <a:r>
              <a:rPr lang="ru-RU" sz="4900" b="1" spc="0" dirty="0" smtClean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«9С: матрица </a:t>
            </a:r>
            <a:r>
              <a:rPr lang="ru-RU" sz="4900" b="1" spc="0" dirty="0" smtClean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управления</a:t>
            </a:r>
            <a:r>
              <a:rPr lang="ru-RU" sz="4900" b="1" spc="0" dirty="0" smtClean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»</a:t>
            </a:r>
            <a:endParaRPr lang="ru-RU" sz="3100" dirty="0">
              <a:solidFill>
                <a:srgbClr val="A20070"/>
              </a:solidFill>
            </a:endParaRPr>
          </a:p>
        </p:txBody>
      </p:sp>
      <p:sp>
        <p:nvSpPr>
          <p:cNvPr id="6" name="Line 91">
            <a:extLst>
              <a:ext uri="{FF2B5EF4-FFF2-40B4-BE49-F238E27FC236}">
                <a16:creationId xmlns:a16="http://schemas.microsoft.com/office/drawing/2014/main" id="{C0E384C4-1E5B-4613-B98F-C7ECBC31536B}"/>
              </a:ext>
            </a:extLst>
          </p:cNvPr>
          <p:cNvSpPr>
            <a:spLocks noChangeShapeType="1"/>
          </p:cNvSpPr>
          <p:nvPr/>
        </p:nvSpPr>
        <p:spPr bwMode="auto">
          <a:xfrm>
            <a:off x="4609978" y="1520510"/>
            <a:ext cx="7560000" cy="1588"/>
          </a:xfrm>
          <a:prstGeom prst="line">
            <a:avLst/>
          </a:prstGeom>
          <a:noFill/>
          <a:ln w="25400">
            <a:solidFill>
              <a:srgbClr val="0070C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" name="Picture 4" descr="https://adonius.club/uploads/posts/2022-02/1644032243_11-adonius-club-p-galochka-na-prozrachnom-fone-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233" y="1505356"/>
            <a:ext cx="543103" cy="543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3281162" y="1616608"/>
            <a:ext cx="6048554" cy="6412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ru-RU" sz="2000" b="1" dirty="0" smtClean="0"/>
              <a:t>Стратегический менеджмент. Универсальная модель. Сбалансированная модель развития</a:t>
            </a:r>
          </a:p>
        </p:txBody>
      </p:sp>
      <p:sp>
        <p:nvSpPr>
          <p:cNvPr id="19" name="Rectangle 36"/>
          <p:cNvSpPr>
            <a:spLocks noChangeArrowheads="1"/>
          </p:cNvSpPr>
          <p:nvPr/>
        </p:nvSpPr>
        <p:spPr bwMode="auto">
          <a:xfrm>
            <a:off x="2887630" y="2263449"/>
            <a:ext cx="2111375" cy="1152525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20" name="Text Box 37"/>
          <p:cNvSpPr txBox="1">
            <a:spLocks noChangeArrowheads="1"/>
          </p:cNvSpPr>
          <p:nvPr/>
        </p:nvSpPr>
        <p:spPr bwMode="auto">
          <a:xfrm>
            <a:off x="3050367" y="2590246"/>
            <a:ext cx="1763712" cy="43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Смыслы</a:t>
            </a:r>
            <a:endParaRPr lang="ru-RU" altLang="ru-RU" sz="2400" b="1" dirty="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21" name="Rectangle 39"/>
          <p:cNvSpPr>
            <a:spLocks noChangeArrowheads="1"/>
          </p:cNvSpPr>
          <p:nvPr/>
        </p:nvSpPr>
        <p:spPr bwMode="auto">
          <a:xfrm>
            <a:off x="4986339" y="2279300"/>
            <a:ext cx="2135187" cy="1152525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22" name="Rectangle 38"/>
          <p:cNvSpPr>
            <a:spLocks noChangeArrowheads="1"/>
          </p:cNvSpPr>
          <p:nvPr/>
        </p:nvSpPr>
        <p:spPr bwMode="auto">
          <a:xfrm>
            <a:off x="7107238" y="2288006"/>
            <a:ext cx="2139950" cy="11525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23" name="Rectangle 40"/>
          <p:cNvSpPr>
            <a:spLocks noChangeArrowheads="1"/>
          </p:cNvSpPr>
          <p:nvPr/>
        </p:nvSpPr>
        <p:spPr bwMode="auto">
          <a:xfrm>
            <a:off x="2874963" y="3433370"/>
            <a:ext cx="2106612" cy="1152525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24" name="Rectangle 38"/>
          <p:cNvSpPr>
            <a:spLocks noChangeArrowheads="1"/>
          </p:cNvSpPr>
          <p:nvPr/>
        </p:nvSpPr>
        <p:spPr bwMode="auto">
          <a:xfrm>
            <a:off x="4979989" y="3449229"/>
            <a:ext cx="2141537" cy="1152525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25" name="Rectangle 38"/>
          <p:cNvSpPr>
            <a:spLocks noChangeArrowheads="1"/>
          </p:cNvSpPr>
          <p:nvPr/>
        </p:nvSpPr>
        <p:spPr bwMode="auto">
          <a:xfrm>
            <a:off x="7142164" y="3453276"/>
            <a:ext cx="2105025" cy="1122362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26" name="Rectangle 38"/>
          <p:cNvSpPr>
            <a:spLocks noChangeArrowheads="1"/>
          </p:cNvSpPr>
          <p:nvPr/>
        </p:nvSpPr>
        <p:spPr bwMode="auto">
          <a:xfrm>
            <a:off x="4967288" y="4608864"/>
            <a:ext cx="2139950" cy="11525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27" name="Rectangle 38"/>
          <p:cNvSpPr>
            <a:spLocks noChangeArrowheads="1"/>
          </p:cNvSpPr>
          <p:nvPr/>
        </p:nvSpPr>
        <p:spPr bwMode="auto">
          <a:xfrm>
            <a:off x="2860647" y="4608864"/>
            <a:ext cx="2105025" cy="1152525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28" name="Rectangle 40"/>
          <p:cNvSpPr>
            <a:spLocks noChangeArrowheads="1"/>
          </p:cNvSpPr>
          <p:nvPr/>
        </p:nvSpPr>
        <p:spPr bwMode="auto">
          <a:xfrm>
            <a:off x="7123907" y="4587814"/>
            <a:ext cx="2106612" cy="1152525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29" name="Text Box 37"/>
          <p:cNvSpPr txBox="1">
            <a:spLocks noChangeArrowheads="1"/>
          </p:cNvSpPr>
          <p:nvPr/>
        </p:nvSpPr>
        <p:spPr bwMode="auto">
          <a:xfrm>
            <a:off x="5083818" y="2613820"/>
            <a:ext cx="1763712" cy="43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Стратегия</a:t>
            </a:r>
            <a:endParaRPr lang="ru-RU" altLang="ru-RU" sz="2400" b="1" dirty="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31" name="Text Box 37"/>
          <p:cNvSpPr txBox="1">
            <a:spLocks noChangeArrowheads="1"/>
          </p:cNvSpPr>
          <p:nvPr/>
        </p:nvSpPr>
        <p:spPr bwMode="auto">
          <a:xfrm>
            <a:off x="7229082" y="2602340"/>
            <a:ext cx="1763712" cy="43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Система</a:t>
            </a:r>
            <a:endParaRPr lang="ru-RU" altLang="ru-RU" sz="2400" b="1" dirty="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32" name="Text Box 37"/>
          <p:cNvSpPr txBox="1">
            <a:spLocks noChangeArrowheads="1"/>
          </p:cNvSpPr>
          <p:nvPr/>
        </p:nvSpPr>
        <p:spPr bwMode="auto">
          <a:xfrm>
            <a:off x="3061461" y="3728582"/>
            <a:ext cx="1763712" cy="43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Событие</a:t>
            </a:r>
            <a:endParaRPr lang="ru-RU" altLang="ru-RU" sz="2400" b="1" dirty="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33" name="Text Box 37"/>
          <p:cNvSpPr txBox="1">
            <a:spLocks noChangeArrowheads="1"/>
          </p:cNvSpPr>
          <p:nvPr/>
        </p:nvSpPr>
        <p:spPr bwMode="auto">
          <a:xfrm>
            <a:off x="5083818" y="3753334"/>
            <a:ext cx="1763712" cy="43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Свой мир</a:t>
            </a:r>
            <a:endParaRPr lang="ru-RU" altLang="ru-RU" sz="2400" b="1" dirty="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34" name="Text Box 37"/>
          <p:cNvSpPr txBox="1">
            <a:spLocks noChangeArrowheads="1"/>
          </p:cNvSpPr>
          <p:nvPr/>
        </p:nvSpPr>
        <p:spPr bwMode="auto">
          <a:xfrm>
            <a:off x="7312820" y="3742783"/>
            <a:ext cx="1763712" cy="43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Счастье</a:t>
            </a:r>
            <a:endParaRPr lang="ru-RU" altLang="ru-RU" sz="2400" b="1" dirty="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35" name="Text Box 37"/>
          <p:cNvSpPr txBox="1">
            <a:spLocks noChangeArrowheads="1"/>
          </p:cNvSpPr>
          <p:nvPr/>
        </p:nvSpPr>
        <p:spPr bwMode="auto">
          <a:xfrm>
            <a:off x="5155407" y="4967213"/>
            <a:ext cx="1763712" cy="43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Сейчас</a:t>
            </a:r>
            <a:endParaRPr lang="ru-RU" altLang="ru-RU" sz="2400" b="1" dirty="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43057" y="2887530"/>
            <a:ext cx="2205104" cy="2564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ts val="2500"/>
              </a:lnSpc>
            </a:pPr>
            <a:r>
              <a:rPr lang="ru-RU" b="1" dirty="0" smtClean="0"/>
              <a:t>Для определения стратегических целей в области </a:t>
            </a:r>
            <a:r>
              <a:rPr lang="ru-RU" b="1" dirty="0" smtClean="0"/>
              <a:t>управления /развития </a:t>
            </a:r>
            <a:r>
              <a:rPr lang="ru-RU" b="1" dirty="0" smtClean="0"/>
              <a:t>применены инструменты </a:t>
            </a:r>
            <a:r>
              <a:rPr lang="ru-RU" b="1" dirty="0" smtClean="0">
                <a:solidFill>
                  <a:srgbClr val="0000FF"/>
                </a:solidFill>
              </a:rPr>
              <a:t>стратегического менеджмента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678497" y="2746062"/>
            <a:ext cx="2205104" cy="28854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ts val="2500"/>
              </a:lnSpc>
            </a:pPr>
            <a:r>
              <a:rPr lang="ru-RU" b="1" dirty="0" smtClean="0"/>
              <a:t>Для создания возможных вариантов </a:t>
            </a:r>
            <a:r>
              <a:rPr lang="ru-RU" b="1" dirty="0" smtClean="0"/>
              <a:t>управления</a:t>
            </a:r>
            <a:r>
              <a:rPr lang="ru-RU" b="1" dirty="0" smtClean="0"/>
              <a:t> </a:t>
            </a:r>
            <a:r>
              <a:rPr lang="ru-RU" b="1" dirty="0" smtClean="0"/>
              <a:t>и определения модели применен </a:t>
            </a:r>
            <a:r>
              <a:rPr lang="ru-RU" b="1" dirty="0" smtClean="0">
                <a:solidFill>
                  <a:srgbClr val="0000FF"/>
                </a:solidFill>
              </a:rPr>
              <a:t>инструмент «Матрица </a:t>
            </a:r>
            <a:r>
              <a:rPr lang="ru-RU" b="1" dirty="0" smtClean="0">
                <a:solidFill>
                  <a:srgbClr val="0000FF"/>
                </a:solidFill>
              </a:rPr>
              <a:t>управления</a:t>
            </a:r>
            <a:r>
              <a:rPr lang="ru-RU" b="1" dirty="0" smtClean="0">
                <a:solidFill>
                  <a:srgbClr val="0000FF"/>
                </a:solidFill>
              </a:rPr>
              <a:t>»</a:t>
            </a:r>
            <a:endParaRPr lang="ru-RU" b="1" dirty="0" smtClean="0">
              <a:solidFill>
                <a:srgbClr val="0000FF"/>
              </a:solidFill>
            </a:endParaRPr>
          </a:p>
        </p:txBody>
      </p:sp>
      <p:pic>
        <p:nvPicPr>
          <p:cNvPr id="43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1300" y="130426"/>
            <a:ext cx="1188414" cy="1264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Text Box 37"/>
          <p:cNvSpPr txBox="1">
            <a:spLocks noChangeArrowheads="1"/>
          </p:cNvSpPr>
          <p:nvPr/>
        </p:nvSpPr>
        <p:spPr bwMode="auto">
          <a:xfrm>
            <a:off x="3046336" y="4967213"/>
            <a:ext cx="1763712" cy="43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Семья</a:t>
            </a:r>
            <a:endParaRPr lang="ru-RU" altLang="ru-RU" sz="2400" b="1" dirty="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38" name="Text Box 37"/>
          <p:cNvSpPr txBox="1">
            <a:spLocks noChangeArrowheads="1"/>
          </p:cNvSpPr>
          <p:nvPr/>
        </p:nvSpPr>
        <p:spPr bwMode="auto">
          <a:xfrm>
            <a:off x="7345083" y="4939757"/>
            <a:ext cx="1763712" cy="43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Салют</a:t>
            </a:r>
            <a:endParaRPr lang="ru-RU" altLang="ru-RU" sz="2400" b="1" dirty="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89A0904-C3F6-4979-A851-47822C83A331}"/>
              </a:ext>
            </a:extLst>
          </p:cNvPr>
          <p:cNvSpPr txBox="1"/>
          <p:nvPr/>
        </p:nvSpPr>
        <p:spPr>
          <a:xfrm>
            <a:off x="559615" y="6444957"/>
            <a:ext cx="1161036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20" normalizeH="0" baseline="0" noProof="0" dirty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#</a:t>
            </a:r>
            <a:r>
              <a:rPr lang="ru-RU" sz="2000" kern="0" spc="20" dirty="0" smtClean="0">
                <a:solidFill>
                  <a:prstClr val="white">
                    <a:lumMod val="95000"/>
                  </a:prstClr>
                </a:solidFill>
              </a:rPr>
              <a:t>Новому времени – новые идеи и открытия!</a:t>
            </a:r>
            <a:r>
              <a:rPr kumimoji="0" lang="ru-RU" sz="2000" b="0" i="0" u="none" strike="noStrike" kern="0" cap="none" spc="20" normalizeH="0" baseline="0" noProof="0" dirty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endParaRPr kumimoji="0" lang="ru-RU" sz="2000" b="0" i="0" u="none" strike="noStrike" kern="0" cap="none" spc="2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05C436C-0792-4FA8-BFE2-56DC67455621}"/>
              </a:ext>
            </a:extLst>
          </p:cNvPr>
          <p:cNvSpPr txBox="1"/>
          <p:nvPr/>
        </p:nvSpPr>
        <p:spPr>
          <a:xfrm>
            <a:off x="1105988" y="531195"/>
            <a:ext cx="5364480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2000" b="1" dirty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универсальная матрица управления</a:t>
            </a:r>
            <a:endParaRPr lang="ru-RU" sz="2000" b="1" dirty="0">
              <a:solidFill>
                <a:srgbClr val="005BA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6107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A10993-417C-43A0-96B2-30042A214D1C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151413" y="107946"/>
            <a:ext cx="10049999" cy="673714"/>
          </a:xfrm>
        </p:spPr>
        <p:txBody>
          <a:bodyPr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lang="ru-RU" sz="4900" b="1" spc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</a:t>
            </a:r>
            <a:br>
              <a:rPr lang="ru-RU" sz="4900" b="1" spc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</a:br>
            <a:r>
              <a:rPr lang="ru-RU" sz="3600" b="1" spc="0" dirty="0" smtClean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«9С: </a:t>
            </a:r>
            <a:r>
              <a:rPr lang="ru-RU" sz="3600" b="1" spc="0" dirty="0" smtClean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универсальная матрица </a:t>
            </a:r>
            <a:r>
              <a:rPr lang="ru-RU" sz="3600" b="1" spc="0" dirty="0" smtClean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управления</a:t>
            </a:r>
            <a:r>
              <a:rPr lang="ru-RU" sz="3600" b="1" spc="0" dirty="0" smtClean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»</a:t>
            </a:r>
            <a:endParaRPr lang="ru-RU" sz="3600" dirty="0">
              <a:solidFill>
                <a:srgbClr val="A20070"/>
              </a:solidFill>
            </a:endParaRPr>
          </a:p>
        </p:txBody>
      </p:sp>
      <p:sp>
        <p:nvSpPr>
          <p:cNvPr id="19" name="Rectangle 36"/>
          <p:cNvSpPr>
            <a:spLocks noChangeArrowheads="1"/>
          </p:cNvSpPr>
          <p:nvPr/>
        </p:nvSpPr>
        <p:spPr bwMode="auto">
          <a:xfrm>
            <a:off x="933698" y="883000"/>
            <a:ext cx="3333501" cy="176798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20" name="Text Box 37"/>
          <p:cNvSpPr txBox="1">
            <a:spLocks noChangeArrowheads="1"/>
          </p:cNvSpPr>
          <p:nvPr/>
        </p:nvSpPr>
        <p:spPr bwMode="auto">
          <a:xfrm>
            <a:off x="1295203" y="1342241"/>
            <a:ext cx="2725783" cy="1089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Смыслы</a:t>
            </a:r>
          </a:p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18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Миссия лицея, эволюционная цель</a:t>
            </a:r>
            <a:endParaRPr lang="ru-RU" altLang="ru-RU" sz="1800" b="1" dirty="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21" name="Rectangle 39"/>
          <p:cNvSpPr>
            <a:spLocks noChangeArrowheads="1"/>
          </p:cNvSpPr>
          <p:nvPr/>
        </p:nvSpPr>
        <p:spPr bwMode="auto">
          <a:xfrm>
            <a:off x="4267199" y="883001"/>
            <a:ext cx="3213464" cy="1757722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22" name="Rectangle 38"/>
          <p:cNvSpPr>
            <a:spLocks noChangeArrowheads="1"/>
          </p:cNvSpPr>
          <p:nvPr/>
        </p:nvSpPr>
        <p:spPr bwMode="auto">
          <a:xfrm>
            <a:off x="7480662" y="883000"/>
            <a:ext cx="3333502" cy="1766136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23" name="Rectangle 40"/>
          <p:cNvSpPr>
            <a:spLocks noChangeArrowheads="1"/>
          </p:cNvSpPr>
          <p:nvPr/>
        </p:nvSpPr>
        <p:spPr bwMode="auto">
          <a:xfrm>
            <a:off x="952467" y="2657848"/>
            <a:ext cx="3314731" cy="1836335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24" name="Rectangle 38"/>
          <p:cNvSpPr>
            <a:spLocks noChangeArrowheads="1"/>
          </p:cNvSpPr>
          <p:nvPr/>
        </p:nvSpPr>
        <p:spPr bwMode="auto">
          <a:xfrm>
            <a:off x="4252930" y="2647634"/>
            <a:ext cx="3209209" cy="1861910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25" name="Rectangle 38"/>
          <p:cNvSpPr>
            <a:spLocks noChangeArrowheads="1"/>
          </p:cNvSpPr>
          <p:nvPr/>
        </p:nvSpPr>
        <p:spPr bwMode="auto">
          <a:xfrm>
            <a:off x="7490672" y="2649135"/>
            <a:ext cx="3323491" cy="1841525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26" name="Rectangle 38"/>
          <p:cNvSpPr>
            <a:spLocks noChangeArrowheads="1"/>
          </p:cNvSpPr>
          <p:nvPr/>
        </p:nvSpPr>
        <p:spPr bwMode="auto">
          <a:xfrm>
            <a:off x="4267197" y="4512527"/>
            <a:ext cx="3209209" cy="1821336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27" name="Rectangle 38"/>
          <p:cNvSpPr>
            <a:spLocks noChangeArrowheads="1"/>
          </p:cNvSpPr>
          <p:nvPr/>
        </p:nvSpPr>
        <p:spPr bwMode="auto">
          <a:xfrm>
            <a:off x="950086" y="4490660"/>
            <a:ext cx="3317112" cy="1846726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28" name="Rectangle 40"/>
          <p:cNvSpPr>
            <a:spLocks noChangeArrowheads="1"/>
          </p:cNvSpPr>
          <p:nvPr/>
        </p:nvSpPr>
        <p:spPr bwMode="auto">
          <a:xfrm>
            <a:off x="7490673" y="4512527"/>
            <a:ext cx="3323490" cy="1821336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29" name="Text Box 37"/>
          <p:cNvSpPr txBox="1">
            <a:spLocks noChangeArrowheads="1"/>
          </p:cNvSpPr>
          <p:nvPr/>
        </p:nvSpPr>
        <p:spPr bwMode="auto">
          <a:xfrm>
            <a:off x="4835094" y="1349417"/>
            <a:ext cx="2272143" cy="1347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Стратегия</a:t>
            </a:r>
          </a:p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18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Школа Минпросвещения РФ</a:t>
            </a:r>
            <a:endParaRPr lang="ru-RU" altLang="ru-RU" sz="1800" b="1" dirty="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31" name="Text Box 37"/>
          <p:cNvSpPr txBox="1">
            <a:spLocks noChangeArrowheads="1"/>
          </p:cNvSpPr>
          <p:nvPr/>
        </p:nvSpPr>
        <p:spPr bwMode="auto">
          <a:xfrm>
            <a:off x="7476407" y="1004092"/>
            <a:ext cx="3200302" cy="1368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Система</a:t>
            </a:r>
          </a:p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16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Система управления, управленческие </a:t>
            </a:r>
            <a:r>
              <a:rPr lang="ru-RU" altLang="ru-RU" sz="16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технологии</a:t>
            </a:r>
            <a:endParaRPr lang="ru-RU" altLang="ru-RU" sz="1600" b="1" dirty="0" smtClean="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16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Непрерывное образование</a:t>
            </a:r>
            <a:endParaRPr lang="ru-RU" altLang="ru-RU" sz="1600" b="1" dirty="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32" name="Text Box 37"/>
          <p:cNvSpPr txBox="1">
            <a:spLocks noChangeArrowheads="1"/>
          </p:cNvSpPr>
          <p:nvPr/>
        </p:nvSpPr>
        <p:spPr bwMode="auto">
          <a:xfrm>
            <a:off x="1151413" y="2820809"/>
            <a:ext cx="2988098" cy="1347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Событие</a:t>
            </a:r>
          </a:p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18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Яркие события, которые мотивируют и вдохновляют</a:t>
            </a:r>
            <a:endParaRPr lang="ru-RU" altLang="ru-RU" sz="1800" b="1" dirty="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33" name="Text Box 37"/>
          <p:cNvSpPr txBox="1">
            <a:spLocks noChangeArrowheads="1"/>
          </p:cNvSpPr>
          <p:nvPr/>
        </p:nvSpPr>
        <p:spPr bwMode="auto">
          <a:xfrm>
            <a:off x="4380411" y="2898282"/>
            <a:ext cx="2840828" cy="1347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Свой мир</a:t>
            </a:r>
          </a:p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18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Восстановление, </a:t>
            </a:r>
            <a:r>
              <a:rPr lang="ru-RU" altLang="ru-RU" sz="1800" b="1" dirty="0" err="1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ресурсность</a:t>
            </a:r>
            <a:r>
              <a:rPr lang="ru-RU" altLang="ru-RU" sz="18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, </a:t>
            </a:r>
            <a:r>
              <a:rPr lang="ru-RU" altLang="ru-RU" sz="18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жизнестойкость</a:t>
            </a:r>
            <a:endParaRPr lang="ru-RU" altLang="ru-RU" sz="1800" b="1" dirty="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34" name="Text Box 37"/>
          <p:cNvSpPr txBox="1">
            <a:spLocks noChangeArrowheads="1"/>
          </p:cNvSpPr>
          <p:nvPr/>
        </p:nvSpPr>
        <p:spPr bwMode="auto">
          <a:xfrm>
            <a:off x="7586430" y="2843932"/>
            <a:ext cx="3090279" cy="1347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Счастье</a:t>
            </a:r>
          </a:p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18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Счастье в деятельности, источники радости и энергии</a:t>
            </a:r>
            <a:endParaRPr lang="ru-RU" altLang="ru-RU" sz="1800" b="1" dirty="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35" name="Text Box 37"/>
          <p:cNvSpPr txBox="1">
            <a:spLocks noChangeArrowheads="1"/>
          </p:cNvSpPr>
          <p:nvPr/>
        </p:nvSpPr>
        <p:spPr bwMode="auto">
          <a:xfrm>
            <a:off x="4350081" y="4711181"/>
            <a:ext cx="2871158" cy="16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Сейчас</a:t>
            </a:r>
          </a:p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18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Рефлексия, самоанализ, новые, активные формы взаимодействия</a:t>
            </a:r>
            <a:endParaRPr lang="ru-RU" altLang="ru-RU" sz="1800" b="1" dirty="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89A0904-C3F6-4979-A851-47822C83A331}"/>
              </a:ext>
            </a:extLst>
          </p:cNvPr>
          <p:cNvSpPr txBox="1"/>
          <p:nvPr/>
        </p:nvSpPr>
        <p:spPr>
          <a:xfrm>
            <a:off x="489947" y="6479791"/>
            <a:ext cx="1135371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>
              <a:defRPr/>
            </a:pPr>
            <a:r>
              <a:rPr kumimoji="0" lang="ru-RU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20" normalizeH="0" baseline="0" noProof="0" dirty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#</a:t>
            </a:r>
            <a:r>
              <a:rPr lang="ru-RU" sz="2000" kern="0" spc="20" dirty="0" smtClean="0">
                <a:solidFill>
                  <a:prstClr val="white">
                    <a:lumMod val="95000"/>
                  </a:prstClr>
                </a:solidFill>
              </a:rPr>
              <a:t>Новому времени – новые идеи и открытия!</a:t>
            </a:r>
            <a:r>
              <a:rPr kumimoji="0" lang="ru-RU" sz="2000" b="0" i="0" u="none" strike="noStrike" kern="0" cap="none" spc="20" normalizeH="0" baseline="0" noProof="0" dirty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endParaRPr kumimoji="0" lang="ru-RU" sz="2000" b="0" i="0" u="none" strike="noStrike" kern="0" cap="none" spc="2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</a:endParaRPr>
          </a:p>
        </p:txBody>
      </p:sp>
      <p:sp>
        <p:nvSpPr>
          <p:cNvPr id="30" name="Text Box 37"/>
          <p:cNvSpPr txBox="1">
            <a:spLocks noChangeArrowheads="1"/>
          </p:cNvSpPr>
          <p:nvPr/>
        </p:nvSpPr>
        <p:spPr bwMode="auto">
          <a:xfrm>
            <a:off x="1164045" y="4811612"/>
            <a:ext cx="2988098" cy="1089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Семья</a:t>
            </a:r>
          </a:p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18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Корпоративная культура, </a:t>
            </a:r>
            <a:r>
              <a:rPr lang="ru-RU" altLang="ru-RU" sz="1800" b="1" dirty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е</a:t>
            </a:r>
            <a:r>
              <a:rPr lang="ru-RU" altLang="ru-RU" sz="18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динство</a:t>
            </a:r>
            <a:endParaRPr lang="ru-RU" altLang="ru-RU" sz="1800" b="1" dirty="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36" name="Text Box 37"/>
          <p:cNvSpPr txBox="1">
            <a:spLocks noChangeArrowheads="1"/>
          </p:cNvSpPr>
          <p:nvPr/>
        </p:nvSpPr>
        <p:spPr bwMode="auto">
          <a:xfrm>
            <a:off x="7688611" y="4740409"/>
            <a:ext cx="2988098" cy="1485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Салют</a:t>
            </a:r>
            <a:endParaRPr lang="ru-RU" altLang="ru-RU" sz="2400" b="1" dirty="0" smtClean="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18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Совместные </a:t>
            </a:r>
            <a:r>
              <a:rPr lang="ru-RU" altLang="ru-RU" sz="18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«празднования» успеха,</a:t>
            </a:r>
          </a:p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18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«Музей Успеха»</a:t>
            </a:r>
            <a:endParaRPr lang="ru-RU" altLang="ru-RU" sz="1800" b="1" dirty="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91297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A10993-417C-43A0-96B2-30042A214D1C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85633" y="724147"/>
            <a:ext cx="9160078" cy="673714"/>
          </a:xfrm>
        </p:spPr>
        <p:txBody>
          <a:bodyPr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4900" b="1" spc="0" dirty="0" smtClean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«9С</a:t>
            </a:r>
            <a:r>
              <a:rPr lang="ru-RU" sz="4900" b="1" spc="0" dirty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: СМЫСЛЫ»</a:t>
            </a:r>
            <a:endParaRPr lang="ru-RU" sz="3100" dirty="0">
              <a:solidFill>
                <a:srgbClr val="A20070"/>
              </a:solidFill>
            </a:endParaRPr>
          </a:p>
        </p:txBody>
      </p:sp>
      <p:sp>
        <p:nvSpPr>
          <p:cNvPr id="6" name="Line 91">
            <a:extLst>
              <a:ext uri="{FF2B5EF4-FFF2-40B4-BE49-F238E27FC236}">
                <a16:creationId xmlns:a16="http://schemas.microsoft.com/office/drawing/2014/main" id="{C0E384C4-1E5B-4613-B98F-C7ECBC31536B}"/>
              </a:ext>
            </a:extLst>
          </p:cNvPr>
          <p:cNvSpPr>
            <a:spLocks noChangeShapeType="1"/>
          </p:cNvSpPr>
          <p:nvPr/>
        </p:nvSpPr>
        <p:spPr bwMode="auto">
          <a:xfrm>
            <a:off x="4609978" y="1520510"/>
            <a:ext cx="7560000" cy="1588"/>
          </a:xfrm>
          <a:prstGeom prst="line">
            <a:avLst/>
          </a:prstGeom>
          <a:noFill/>
          <a:ln w="25400">
            <a:solidFill>
              <a:srgbClr val="0070C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89A0904-C3F6-4979-A851-47822C83A331}"/>
              </a:ext>
            </a:extLst>
          </p:cNvPr>
          <p:cNvSpPr txBox="1"/>
          <p:nvPr/>
        </p:nvSpPr>
        <p:spPr>
          <a:xfrm>
            <a:off x="559615" y="6444957"/>
            <a:ext cx="1161036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#</a:t>
            </a:r>
            <a:r>
              <a:rPr lang="ru-RU" sz="2000" kern="0" spc="20" dirty="0">
                <a:solidFill>
                  <a:prstClr val="white">
                    <a:lumMod val="95000"/>
                  </a:prstClr>
                </a:solidFill>
              </a:rPr>
              <a:t>Новому времени – новые идеи и открытия!</a:t>
            </a:r>
            <a:r>
              <a:rPr kumimoji="0" lang="ru-RU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</a:p>
        </p:txBody>
      </p:sp>
      <p:pic>
        <p:nvPicPr>
          <p:cNvPr id="38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1417" y="89105"/>
            <a:ext cx="1188414" cy="1264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46F4DBC-37DB-4B78-8767-8B8D59A50F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0066" y="4274511"/>
            <a:ext cx="2763353" cy="1859342"/>
          </a:xfrm>
          <a:prstGeom prst="rect">
            <a:avLst/>
          </a:prstGeom>
        </p:spPr>
      </p:pic>
      <p:sp>
        <p:nvSpPr>
          <p:cNvPr id="39" name="Скругленный прямоугольник 35">
            <a:extLst>
              <a:ext uri="{FF2B5EF4-FFF2-40B4-BE49-F238E27FC236}">
                <a16:creationId xmlns:a16="http://schemas.microsoft.com/office/drawing/2014/main" id="{F7BCD178-533F-4F30-B229-7C289A32FA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1596" y="1675108"/>
            <a:ext cx="4704193" cy="2359064"/>
          </a:xfrm>
          <a:prstGeom prst="roundRect">
            <a:avLst>
              <a:gd name="adj" fmla="val 16667"/>
            </a:avLst>
          </a:prstGeom>
          <a:solidFill>
            <a:srgbClr val="CCFFFF">
              <a:alpha val="60000"/>
            </a:srgbClr>
          </a:solidFill>
          <a:ln w="25400" algn="ctr">
            <a:solidFill>
              <a:srgbClr val="B0761F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Миссия лицея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</a:rPr>
              <a:t>Создание возможностей для формирования компетентной и </a:t>
            </a:r>
            <a:r>
              <a:rPr lang="ru-RU" altLang="ru-RU" sz="18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проактивной</a:t>
            </a: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</a:rPr>
              <a:t> личности на основе нравственных ценностей в совместной деятельности всех участников образовательных отношений</a:t>
            </a:r>
          </a:p>
        </p:txBody>
      </p:sp>
      <p:sp>
        <p:nvSpPr>
          <p:cNvPr id="40" name="Скругленный прямоугольник 35">
            <a:extLst>
              <a:ext uri="{FF2B5EF4-FFF2-40B4-BE49-F238E27FC236}">
                <a16:creationId xmlns:a16="http://schemas.microsoft.com/office/drawing/2014/main" id="{E2E4B880-A18B-4919-AD10-0C63B6B6C6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0669" y="1565165"/>
            <a:ext cx="4704193" cy="2469007"/>
          </a:xfrm>
          <a:prstGeom prst="roundRect">
            <a:avLst>
              <a:gd name="adj" fmla="val 16667"/>
            </a:avLst>
          </a:prstGeom>
          <a:solidFill>
            <a:srgbClr val="FFCCCC">
              <a:alpha val="60000"/>
            </a:srgbClr>
          </a:solidFill>
          <a:ln w="25400" algn="ctr">
            <a:solidFill>
              <a:srgbClr val="B0761F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Ценности лицея</a:t>
            </a:r>
          </a:p>
          <a:p>
            <a:pPr marL="285750" indent="-285750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ru-RU" altLang="ru-RU" sz="1800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Служение Отечеству</a:t>
            </a:r>
          </a:p>
          <a:p>
            <a:pPr marL="285750" indent="-285750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ru-RU" altLang="ru-RU" sz="1800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Открытость</a:t>
            </a:r>
          </a:p>
          <a:p>
            <a:pPr marL="285750" indent="-285750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ru-RU" altLang="ru-RU" sz="1800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Развитие</a:t>
            </a:r>
          </a:p>
          <a:p>
            <a:pPr marL="285750" indent="-285750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ru-RU" altLang="ru-RU" sz="1800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Взаимопомощь</a:t>
            </a:r>
          </a:p>
          <a:p>
            <a:pPr marL="285750" indent="-285750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ru-RU" altLang="ru-RU" sz="1800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Креативность</a:t>
            </a:r>
          </a:p>
          <a:p>
            <a:pPr marL="285750" indent="-285750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ru-RU" altLang="ru-RU" sz="1800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Равенство</a:t>
            </a:r>
          </a:p>
          <a:p>
            <a:pPr marL="285750" indent="-285750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ru-RU" altLang="ru-RU" sz="1800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Нравственность</a:t>
            </a:r>
          </a:p>
          <a:p>
            <a:pPr marL="285750" indent="-285750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endParaRPr lang="ru-RU" altLang="ru-RU" sz="18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64D47AD-799C-41C2-8874-6D1F22FD33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4034" y="4311419"/>
            <a:ext cx="2763353" cy="1822434"/>
          </a:xfrm>
          <a:prstGeom prst="rect">
            <a:avLst/>
          </a:prstGeom>
        </p:spPr>
      </p:pic>
      <p:sp>
        <p:nvSpPr>
          <p:cNvPr id="11" name="Text Box 37"/>
          <p:cNvSpPr txBox="1">
            <a:spLocks noChangeArrowheads="1"/>
          </p:cNvSpPr>
          <p:nvPr/>
        </p:nvSpPr>
        <p:spPr bwMode="auto">
          <a:xfrm>
            <a:off x="5399314" y="4311419"/>
            <a:ext cx="2053462" cy="1712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16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Государственная политика </a:t>
            </a:r>
          </a:p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16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Региональная повестка </a:t>
            </a:r>
          </a:p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16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системы образования</a:t>
            </a:r>
            <a:endParaRPr lang="ru-RU" altLang="ru-RU" sz="1600" b="1" dirty="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85433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A10993-417C-43A0-96B2-30042A214D1C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85633" y="724147"/>
            <a:ext cx="9160078" cy="673714"/>
          </a:xfrm>
        </p:spPr>
        <p:txBody>
          <a:bodyPr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4900" b="1" spc="0" dirty="0" smtClean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«9С</a:t>
            </a:r>
            <a:r>
              <a:rPr lang="ru-RU" sz="4900" b="1" spc="0" dirty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: СТРАТЕГИЯ»</a:t>
            </a:r>
            <a:endParaRPr lang="ru-RU" sz="3100" dirty="0">
              <a:solidFill>
                <a:srgbClr val="A20070"/>
              </a:solidFill>
            </a:endParaRPr>
          </a:p>
        </p:txBody>
      </p:sp>
      <p:sp>
        <p:nvSpPr>
          <p:cNvPr id="6" name="Line 91">
            <a:extLst>
              <a:ext uri="{FF2B5EF4-FFF2-40B4-BE49-F238E27FC236}">
                <a16:creationId xmlns:a16="http://schemas.microsoft.com/office/drawing/2014/main" id="{C0E384C4-1E5B-4613-B98F-C7ECBC31536B}"/>
              </a:ext>
            </a:extLst>
          </p:cNvPr>
          <p:cNvSpPr>
            <a:spLocks noChangeShapeType="1"/>
          </p:cNvSpPr>
          <p:nvPr/>
        </p:nvSpPr>
        <p:spPr bwMode="auto">
          <a:xfrm>
            <a:off x="4609978" y="1520510"/>
            <a:ext cx="7560000" cy="1588"/>
          </a:xfrm>
          <a:prstGeom prst="line">
            <a:avLst/>
          </a:prstGeom>
          <a:noFill/>
          <a:ln w="25400">
            <a:solidFill>
              <a:srgbClr val="0070C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89A0904-C3F6-4979-A851-47822C83A331}"/>
              </a:ext>
            </a:extLst>
          </p:cNvPr>
          <p:cNvSpPr txBox="1"/>
          <p:nvPr/>
        </p:nvSpPr>
        <p:spPr>
          <a:xfrm>
            <a:off x="559615" y="6444957"/>
            <a:ext cx="1161036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#</a:t>
            </a:r>
            <a:r>
              <a:rPr lang="ru-RU" sz="2000" kern="0" spc="20" dirty="0">
                <a:solidFill>
                  <a:prstClr val="white">
                    <a:lumMod val="95000"/>
                  </a:prstClr>
                </a:solidFill>
              </a:rPr>
              <a:t>Новому времени – новые идеи и открытия!</a:t>
            </a:r>
            <a:r>
              <a:rPr kumimoji="0" lang="ru-RU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</a:p>
        </p:txBody>
      </p:sp>
      <p:pic>
        <p:nvPicPr>
          <p:cNvPr id="38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1417" y="89105"/>
            <a:ext cx="1188414" cy="1264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0F3863D-19EF-4384-A4E0-1FCC014F4BD3}"/>
              </a:ext>
            </a:extLst>
          </p:cNvPr>
          <p:cNvSpPr txBox="1"/>
          <p:nvPr/>
        </p:nvSpPr>
        <p:spPr>
          <a:xfrm>
            <a:off x="4814239" y="1831291"/>
            <a:ext cx="256352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>
                <a:solidFill>
                  <a:srgbClr val="002060"/>
                </a:solidFill>
              </a:rPr>
              <a:t>Проект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A39EB9E-96D1-41D9-AB5C-9D61669A92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2838582"/>
            <a:ext cx="8826365" cy="1906674"/>
          </a:xfrm>
          <a:prstGeom prst="rect">
            <a:avLst/>
          </a:prstGeom>
        </p:spPr>
      </p:pic>
      <p:sp>
        <p:nvSpPr>
          <p:cNvPr id="16" name="Стрелка: вниз 15">
            <a:extLst>
              <a:ext uri="{FF2B5EF4-FFF2-40B4-BE49-F238E27FC236}">
                <a16:creationId xmlns:a16="http://schemas.microsoft.com/office/drawing/2014/main" id="{FA7241A5-D8AC-422F-A8AC-B87C00732A36}"/>
              </a:ext>
            </a:extLst>
          </p:cNvPr>
          <p:cNvSpPr/>
          <p:nvPr/>
        </p:nvSpPr>
        <p:spPr>
          <a:xfrm>
            <a:off x="6025415" y="4819946"/>
            <a:ext cx="336884" cy="592234"/>
          </a:xfrm>
          <a:prstGeom prst="down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0B73CFE-C47D-4219-8F28-6CE5DCE1AB77}"/>
              </a:ext>
            </a:extLst>
          </p:cNvPr>
          <p:cNvSpPr txBox="1"/>
          <p:nvPr/>
        </p:nvSpPr>
        <p:spPr>
          <a:xfrm>
            <a:off x="1905181" y="5371414"/>
            <a:ext cx="89142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</a:rPr>
              <a:t>Единое образовательное пространство</a:t>
            </a:r>
          </a:p>
        </p:txBody>
      </p:sp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47042F9D-3E91-4C22-8AF2-0A34C01ADE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942" y="752233"/>
            <a:ext cx="2260636" cy="2260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526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646804" cy="3101340"/>
          </a:xfrm>
          <a:custGeom>
            <a:avLst/>
            <a:gdLst/>
            <a:ahLst/>
            <a:cxnLst/>
            <a:rect l="l" t="t" r="r" b="b"/>
            <a:pathLst>
              <a:path w="3646804" h="3101340">
                <a:moveTo>
                  <a:pt x="3646739" y="0"/>
                </a:moveTo>
                <a:lnTo>
                  <a:pt x="0" y="0"/>
                </a:lnTo>
                <a:lnTo>
                  <a:pt x="0" y="3098019"/>
                </a:lnTo>
                <a:lnTo>
                  <a:pt x="8147" y="3098404"/>
                </a:lnTo>
                <a:lnTo>
                  <a:pt x="56325" y="3100032"/>
                </a:lnTo>
                <a:lnTo>
                  <a:pt x="104664" y="3101012"/>
                </a:lnTo>
                <a:lnTo>
                  <a:pt x="153162" y="3101340"/>
                </a:lnTo>
                <a:lnTo>
                  <a:pt x="201659" y="3101012"/>
                </a:lnTo>
                <a:lnTo>
                  <a:pt x="249998" y="3100032"/>
                </a:lnTo>
                <a:lnTo>
                  <a:pt x="298176" y="3098404"/>
                </a:lnTo>
                <a:lnTo>
                  <a:pt x="346188" y="3096133"/>
                </a:lnTo>
                <a:lnTo>
                  <a:pt x="394030" y="3093221"/>
                </a:lnTo>
                <a:lnTo>
                  <a:pt x="441698" y="3089675"/>
                </a:lnTo>
                <a:lnTo>
                  <a:pt x="489188" y="3085497"/>
                </a:lnTo>
                <a:lnTo>
                  <a:pt x="536494" y="3080691"/>
                </a:lnTo>
                <a:lnTo>
                  <a:pt x="583615" y="3075263"/>
                </a:lnTo>
                <a:lnTo>
                  <a:pt x="630544" y="3069217"/>
                </a:lnTo>
                <a:lnTo>
                  <a:pt x="677278" y="3062555"/>
                </a:lnTo>
                <a:lnTo>
                  <a:pt x="723812" y="3055284"/>
                </a:lnTo>
                <a:lnTo>
                  <a:pt x="770143" y="3047406"/>
                </a:lnTo>
                <a:lnTo>
                  <a:pt x="816267" y="3038927"/>
                </a:lnTo>
                <a:lnTo>
                  <a:pt x="862178" y="3029849"/>
                </a:lnTo>
                <a:lnTo>
                  <a:pt x="907873" y="3020178"/>
                </a:lnTo>
                <a:lnTo>
                  <a:pt x="953348" y="3009918"/>
                </a:lnTo>
                <a:lnTo>
                  <a:pt x="998598" y="2999073"/>
                </a:lnTo>
                <a:lnTo>
                  <a:pt x="1043620" y="2987646"/>
                </a:lnTo>
                <a:lnTo>
                  <a:pt x="1088409" y="2975643"/>
                </a:lnTo>
                <a:lnTo>
                  <a:pt x="1132961" y="2963067"/>
                </a:lnTo>
                <a:lnTo>
                  <a:pt x="1177271" y="2949923"/>
                </a:lnTo>
                <a:lnTo>
                  <a:pt x="1221336" y="2936215"/>
                </a:lnTo>
                <a:lnTo>
                  <a:pt x="1265151" y="2921946"/>
                </a:lnTo>
                <a:lnTo>
                  <a:pt x="1308713" y="2907122"/>
                </a:lnTo>
                <a:lnTo>
                  <a:pt x="1352016" y="2891746"/>
                </a:lnTo>
                <a:lnTo>
                  <a:pt x="1395057" y="2875823"/>
                </a:lnTo>
                <a:lnTo>
                  <a:pt x="1437832" y="2859357"/>
                </a:lnTo>
                <a:lnTo>
                  <a:pt x="1480336" y="2842351"/>
                </a:lnTo>
                <a:lnTo>
                  <a:pt x="1522565" y="2824811"/>
                </a:lnTo>
                <a:lnTo>
                  <a:pt x="1564515" y="2806740"/>
                </a:lnTo>
                <a:lnTo>
                  <a:pt x="1606182" y="2788142"/>
                </a:lnTo>
                <a:lnTo>
                  <a:pt x="1647561" y="2769023"/>
                </a:lnTo>
                <a:lnTo>
                  <a:pt x="1688649" y="2749385"/>
                </a:lnTo>
                <a:lnTo>
                  <a:pt x="1729442" y="2729233"/>
                </a:lnTo>
                <a:lnTo>
                  <a:pt x="1769934" y="2708572"/>
                </a:lnTo>
                <a:lnTo>
                  <a:pt x="1810122" y="2687405"/>
                </a:lnTo>
                <a:lnTo>
                  <a:pt x="1850002" y="2665736"/>
                </a:lnTo>
                <a:lnTo>
                  <a:pt x="1889569" y="2643571"/>
                </a:lnTo>
                <a:lnTo>
                  <a:pt x="1928819" y="2620913"/>
                </a:lnTo>
                <a:lnTo>
                  <a:pt x="1967748" y="2597766"/>
                </a:lnTo>
                <a:lnTo>
                  <a:pt x="2006353" y="2574134"/>
                </a:lnTo>
                <a:lnTo>
                  <a:pt x="2044628" y="2550022"/>
                </a:lnTo>
                <a:lnTo>
                  <a:pt x="2082569" y="2525434"/>
                </a:lnTo>
                <a:lnTo>
                  <a:pt x="2120173" y="2500374"/>
                </a:lnTo>
                <a:lnTo>
                  <a:pt x="2157435" y="2474846"/>
                </a:lnTo>
                <a:lnTo>
                  <a:pt x="2194351" y="2448854"/>
                </a:lnTo>
                <a:lnTo>
                  <a:pt x="2230916" y="2422404"/>
                </a:lnTo>
                <a:lnTo>
                  <a:pt x="2267127" y="2395498"/>
                </a:lnTo>
                <a:lnTo>
                  <a:pt x="2302979" y="2368140"/>
                </a:lnTo>
                <a:lnTo>
                  <a:pt x="2338469" y="2340337"/>
                </a:lnTo>
                <a:lnTo>
                  <a:pt x="2373591" y="2312090"/>
                </a:lnTo>
                <a:lnTo>
                  <a:pt x="2408342" y="2283405"/>
                </a:lnTo>
                <a:lnTo>
                  <a:pt x="2442718" y="2254286"/>
                </a:lnTo>
                <a:lnTo>
                  <a:pt x="2476714" y="2224737"/>
                </a:lnTo>
                <a:lnTo>
                  <a:pt x="2510326" y="2194762"/>
                </a:lnTo>
                <a:lnTo>
                  <a:pt x="2543551" y="2164365"/>
                </a:lnTo>
                <a:lnTo>
                  <a:pt x="2576383" y="2133551"/>
                </a:lnTo>
                <a:lnTo>
                  <a:pt x="2608818" y="2102323"/>
                </a:lnTo>
                <a:lnTo>
                  <a:pt x="2640853" y="2070687"/>
                </a:lnTo>
                <a:lnTo>
                  <a:pt x="2672484" y="2038645"/>
                </a:lnTo>
                <a:lnTo>
                  <a:pt x="2703705" y="2006203"/>
                </a:lnTo>
                <a:lnTo>
                  <a:pt x="2734513" y="1973365"/>
                </a:lnTo>
                <a:lnTo>
                  <a:pt x="2764904" y="1940134"/>
                </a:lnTo>
                <a:lnTo>
                  <a:pt x="2794873" y="1906515"/>
                </a:lnTo>
                <a:lnTo>
                  <a:pt x="2824416" y="1872512"/>
                </a:lnTo>
                <a:lnTo>
                  <a:pt x="2853530" y="1838129"/>
                </a:lnTo>
                <a:lnTo>
                  <a:pt x="2882209" y="1803371"/>
                </a:lnTo>
                <a:lnTo>
                  <a:pt x="2910450" y="1768241"/>
                </a:lnTo>
                <a:lnTo>
                  <a:pt x="2938249" y="1732744"/>
                </a:lnTo>
                <a:lnTo>
                  <a:pt x="2965601" y="1696884"/>
                </a:lnTo>
                <a:lnTo>
                  <a:pt x="2992502" y="1660666"/>
                </a:lnTo>
                <a:lnTo>
                  <a:pt x="3018947" y="1624093"/>
                </a:lnTo>
                <a:lnTo>
                  <a:pt x="3044934" y="1587169"/>
                </a:lnTo>
                <a:lnTo>
                  <a:pt x="3070457" y="1549899"/>
                </a:lnTo>
                <a:lnTo>
                  <a:pt x="3095512" y="1512288"/>
                </a:lnTo>
                <a:lnTo>
                  <a:pt x="3120096" y="1474338"/>
                </a:lnTo>
                <a:lnTo>
                  <a:pt x="3144203" y="1436055"/>
                </a:lnTo>
                <a:lnTo>
                  <a:pt x="3167831" y="1397442"/>
                </a:lnTo>
                <a:lnTo>
                  <a:pt x="3190973" y="1358504"/>
                </a:lnTo>
                <a:lnTo>
                  <a:pt x="3213627" y="1319245"/>
                </a:lnTo>
                <a:lnTo>
                  <a:pt x="3235789" y="1279670"/>
                </a:lnTo>
                <a:lnTo>
                  <a:pt x="3257453" y="1239781"/>
                </a:lnTo>
                <a:lnTo>
                  <a:pt x="3278616" y="1199584"/>
                </a:lnTo>
                <a:lnTo>
                  <a:pt x="3299274" y="1159083"/>
                </a:lnTo>
                <a:lnTo>
                  <a:pt x="3319422" y="1118282"/>
                </a:lnTo>
                <a:lnTo>
                  <a:pt x="3339056" y="1077185"/>
                </a:lnTo>
                <a:lnTo>
                  <a:pt x="3358173" y="1035796"/>
                </a:lnTo>
                <a:lnTo>
                  <a:pt x="3376767" y="994120"/>
                </a:lnTo>
                <a:lnTo>
                  <a:pt x="3394835" y="952160"/>
                </a:lnTo>
                <a:lnTo>
                  <a:pt x="3412372" y="909921"/>
                </a:lnTo>
                <a:lnTo>
                  <a:pt x="3429374" y="867408"/>
                </a:lnTo>
                <a:lnTo>
                  <a:pt x="3445838" y="824623"/>
                </a:lnTo>
                <a:lnTo>
                  <a:pt x="3461758" y="781572"/>
                </a:lnTo>
                <a:lnTo>
                  <a:pt x="3477131" y="738259"/>
                </a:lnTo>
                <a:lnTo>
                  <a:pt x="3491953" y="694687"/>
                </a:lnTo>
                <a:lnTo>
                  <a:pt x="3506219" y="650862"/>
                </a:lnTo>
                <a:lnTo>
                  <a:pt x="3519925" y="606787"/>
                </a:lnTo>
                <a:lnTo>
                  <a:pt x="3533067" y="562466"/>
                </a:lnTo>
                <a:lnTo>
                  <a:pt x="3545640" y="517904"/>
                </a:lnTo>
                <a:lnTo>
                  <a:pt x="3557641" y="473104"/>
                </a:lnTo>
                <a:lnTo>
                  <a:pt x="3569066" y="428072"/>
                </a:lnTo>
                <a:lnTo>
                  <a:pt x="3579909" y="382811"/>
                </a:lnTo>
                <a:lnTo>
                  <a:pt x="3590168" y="337325"/>
                </a:lnTo>
                <a:lnTo>
                  <a:pt x="3599837" y="291619"/>
                </a:lnTo>
                <a:lnTo>
                  <a:pt x="3608913" y="245696"/>
                </a:lnTo>
                <a:lnTo>
                  <a:pt x="3617391" y="199561"/>
                </a:lnTo>
                <a:lnTo>
                  <a:pt x="3625267" y="153219"/>
                </a:lnTo>
                <a:lnTo>
                  <a:pt x="3632538" y="106673"/>
                </a:lnTo>
                <a:lnTo>
                  <a:pt x="3639198" y="59927"/>
                </a:lnTo>
                <a:lnTo>
                  <a:pt x="3645244" y="12987"/>
                </a:lnTo>
                <a:lnTo>
                  <a:pt x="3646739" y="0"/>
                </a:lnTo>
                <a:close/>
              </a:path>
            </a:pathLst>
          </a:custGeom>
          <a:solidFill>
            <a:srgbClr val="A7BAF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63875" y="1438655"/>
            <a:ext cx="12153265" cy="5444490"/>
            <a:chOff x="63875" y="1438655"/>
            <a:chExt cx="12153265" cy="5444490"/>
          </a:xfrm>
        </p:grpSpPr>
        <p:sp>
          <p:nvSpPr>
            <p:cNvPr id="4" name="object 4"/>
            <p:cNvSpPr/>
            <p:nvPr/>
          </p:nvSpPr>
          <p:spPr>
            <a:xfrm>
              <a:off x="89014" y="4944617"/>
              <a:ext cx="4200525" cy="1913889"/>
            </a:xfrm>
            <a:custGeom>
              <a:avLst/>
              <a:gdLst/>
              <a:ahLst/>
              <a:cxnLst/>
              <a:rect l="l" t="t" r="r" b="b"/>
              <a:pathLst>
                <a:path w="4200525" h="1913890">
                  <a:moveTo>
                    <a:pt x="4200410" y="1913382"/>
                  </a:moveTo>
                  <a:lnTo>
                    <a:pt x="4196003" y="1869973"/>
                  </a:lnTo>
                  <a:lnTo>
                    <a:pt x="4190161" y="1823008"/>
                  </a:lnTo>
                  <a:lnTo>
                    <a:pt x="4183303" y="1776387"/>
                  </a:lnTo>
                  <a:lnTo>
                    <a:pt x="4175442" y="1730082"/>
                  </a:lnTo>
                  <a:lnTo>
                    <a:pt x="4166565" y="1684134"/>
                  </a:lnTo>
                  <a:lnTo>
                    <a:pt x="4156710" y="1638554"/>
                  </a:lnTo>
                  <a:lnTo>
                    <a:pt x="4145877" y="1593342"/>
                  </a:lnTo>
                  <a:lnTo>
                    <a:pt x="4134078" y="1548511"/>
                  </a:lnTo>
                  <a:lnTo>
                    <a:pt x="4121327" y="1504073"/>
                  </a:lnTo>
                  <a:lnTo>
                    <a:pt x="4107624" y="1460042"/>
                  </a:lnTo>
                  <a:lnTo>
                    <a:pt x="4093006" y="1416431"/>
                  </a:lnTo>
                  <a:lnTo>
                    <a:pt x="4077462" y="1373251"/>
                  </a:lnTo>
                  <a:lnTo>
                    <a:pt x="4061002" y="1330502"/>
                  </a:lnTo>
                  <a:lnTo>
                    <a:pt x="4043667" y="1288211"/>
                  </a:lnTo>
                  <a:lnTo>
                    <a:pt x="4025430" y="1246390"/>
                  </a:lnTo>
                  <a:lnTo>
                    <a:pt x="4006329" y="1205052"/>
                  </a:lnTo>
                  <a:lnTo>
                    <a:pt x="3986365" y="1164183"/>
                  </a:lnTo>
                  <a:lnTo>
                    <a:pt x="3965562" y="1123835"/>
                  </a:lnTo>
                  <a:lnTo>
                    <a:pt x="3943908" y="1083983"/>
                  </a:lnTo>
                  <a:lnTo>
                    <a:pt x="3921442" y="1044651"/>
                  </a:lnTo>
                  <a:lnTo>
                    <a:pt x="3898150" y="1005865"/>
                  </a:lnTo>
                  <a:lnTo>
                    <a:pt x="3874071" y="967625"/>
                  </a:lnTo>
                  <a:lnTo>
                    <a:pt x="3849192" y="929932"/>
                  </a:lnTo>
                  <a:lnTo>
                    <a:pt x="3823525" y="892822"/>
                  </a:lnTo>
                  <a:lnTo>
                    <a:pt x="3797109" y="856284"/>
                  </a:lnTo>
                  <a:lnTo>
                    <a:pt x="3769931" y="820343"/>
                  </a:lnTo>
                  <a:lnTo>
                    <a:pt x="3742004" y="784999"/>
                  </a:lnTo>
                  <a:lnTo>
                    <a:pt x="3713340" y="750277"/>
                  </a:lnTo>
                  <a:lnTo>
                    <a:pt x="3683965" y="716178"/>
                  </a:lnTo>
                  <a:lnTo>
                    <a:pt x="3653879" y="682726"/>
                  </a:lnTo>
                  <a:lnTo>
                    <a:pt x="3623094" y="649922"/>
                  </a:lnTo>
                  <a:lnTo>
                    <a:pt x="3591636" y="617778"/>
                  </a:lnTo>
                  <a:lnTo>
                    <a:pt x="3559492" y="586308"/>
                  </a:lnTo>
                  <a:lnTo>
                    <a:pt x="3526675" y="555523"/>
                  </a:lnTo>
                  <a:lnTo>
                    <a:pt x="3493224" y="525437"/>
                  </a:lnTo>
                  <a:lnTo>
                    <a:pt x="3459124" y="496062"/>
                  </a:lnTo>
                  <a:lnTo>
                    <a:pt x="3424402" y="467410"/>
                  </a:lnTo>
                  <a:lnTo>
                    <a:pt x="3389071" y="439483"/>
                  </a:lnTo>
                  <a:lnTo>
                    <a:pt x="3353117" y="412305"/>
                  </a:lnTo>
                  <a:lnTo>
                    <a:pt x="3316592" y="385876"/>
                  </a:lnTo>
                  <a:lnTo>
                    <a:pt x="3279470" y="360222"/>
                  </a:lnTo>
                  <a:lnTo>
                    <a:pt x="3241776" y="335343"/>
                  </a:lnTo>
                  <a:lnTo>
                    <a:pt x="3203537" y="311264"/>
                  </a:lnTo>
                  <a:lnTo>
                    <a:pt x="3164751" y="287972"/>
                  </a:lnTo>
                  <a:lnTo>
                    <a:pt x="3125419" y="265506"/>
                  </a:lnTo>
                  <a:lnTo>
                    <a:pt x="3085579" y="243852"/>
                  </a:lnTo>
                  <a:lnTo>
                    <a:pt x="3045218" y="223050"/>
                  </a:lnTo>
                  <a:lnTo>
                    <a:pt x="3004362" y="203085"/>
                  </a:lnTo>
                  <a:lnTo>
                    <a:pt x="2963011" y="183984"/>
                  </a:lnTo>
                  <a:lnTo>
                    <a:pt x="2921190" y="165760"/>
                  </a:lnTo>
                  <a:lnTo>
                    <a:pt x="2878899" y="148412"/>
                  </a:lnTo>
                  <a:lnTo>
                    <a:pt x="2836164" y="131965"/>
                  </a:lnTo>
                  <a:lnTo>
                    <a:pt x="2792984" y="116420"/>
                  </a:lnTo>
                  <a:lnTo>
                    <a:pt x="2749372" y="101790"/>
                  </a:lnTo>
                  <a:lnTo>
                    <a:pt x="2705341" y="88099"/>
                  </a:lnTo>
                  <a:lnTo>
                    <a:pt x="2660904" y="75349"/>
                  </a:lnTo>
                  <a:lnTo>
                    <a:pt x="2616073" y="63550"/>
                  </a:lnTo>
                  <a:lnTo>
                    <a:pt x="2570861" y="52717"/>
                  </a:lnTo>
                  <a:lnTo>
                    <a:pt x="2525268" y="42862"/>
                  </a:lnTo>
                  <a:lnTo>
                    <a:pt x="2479332" y="33985"/>
                  </a:lnTo>
                  <a:lnTo>
                    <a:pt x="2433040" y="26123"/>
                  </a:lnTo>
                  <a:lnTo>
                    <a:pt x="2386406" y="19265"/>
                  </a:lnTo>
                  <a:lnTo>
                    <a:pt x="2339454" y="13423"/>
                  </a:lnTo>
                  <a:lnTo>
                    <a:pt x="2292185" y="8623"/>
                  </a:lnTo>
                  <a:lnTo>
                    <a:pt x="2244610" y="4876"/>
                  </a:lnTo>
                  <a:lnTo>
                    <a:pt x="2196744" y="2171"/>
                  </a:lnTo>
                  <a:lnTo>
                    <a:pt x="2148611" y="546"/>
                  </a:lnTo>
                  <a:lnTo>
                    <a:pt x="2100211" y="0"/>
                  </a:lnTo>
                  <a:lnTo>
                    <a:pt x="2051799" y="546"/>
                  </a:lnTo>
                  <a:lnTo>
                    <a:pt x="2003653" y="2171"/>
                  </a:lnTo>
                  <a:lnTo>
                    <a:pt x="1955800" y="4876"/>
                  </a:lnTo>
                  <a:lnTo>
                    <a:pt x="1908225" y="8623"/>
                  </a:lnTo>
                  <a:lnTo>
                    <a:pt x="1860956" y="13423"/>
                  </a:lnTo>
                  <a:lnTo>
                    <a:pt x="1814004" y="19265"/>
                  </a:lnTo>
                  <a:lnTo>
                    <a:pt x="1767370" y="26123"/>
                  </a:lnTo>
                  <a:lnTo>
                    <a:pt x="1721078" y="33985"/>
                  </a:lnTo>
                  <a:lnTo>
                    <a:pt x="1675130" y="42862"/>
                  </a:lnTo>
                  <a:lnTo>
                    <a:pt x="1629537" y="52717"/>
                  </a:lnTo>
                  <a:lnTo>
                    <a:pt x="1584325" y="63550"/>
                  </a:lnTo>
                  <a:lnTo>
                    <a:pt x="1539494" y="75349"/>
                  </a:lnTo>
                  <a:lnTo>
                    <a:pt x="1495056" y="88099"/>
                  </a:lnTo>
                  <a:lnTo>
                    <a:pt x="1451025" y="101790"/>
                  </a:lnTo>
                  <a:lnTo>
                    <a:pt x="1407414" y="116420"/>
                  </a:lnTo>
                  <a:lnTo>
                    <a:pt x="1364234" y="131965"/>
                  </a:lnTo>
                  <a:lnTo>
                    <a:pt x="1321498" y="148412"/>
                  </a:lnTo>
                  <a:lnTo>
                    <a:pt x="1279207" y="165760"/>
                  </a:lnTo>
                  <a:lnTo>
                    <a:pt x="1237386" y="183984"/>
                  </a:lnTo>
                  <a:lnTo>
                    <a:pt x="1196035" y="203085"/>
                  </a:lnTo>
                  <a:lnTo>
                    <a:pt x="1155179" y="223050"/>
                  </a:lnTo>
                  <a:lnTo>
                    <a:pt x="1114818" y="243852"/>
                  </a:lnTo>
                  <a:lnTo>
                    <a:pt x="1074966" y="265506"/>
                  </a:lnTo>
                  <a:lnTo>
                    <a:pt x="1035646" y="287972"/>
                  </a:lnTo>
                  <a:lnTo>
                    <a:pt x="996861" y="311264"/>
                  </a:lnTo>
                  <a:lnTo>
                    <a:pt x="958608" y="335343"/>
                  </a:lnTo>
                  <a:lnTo>
                    <a:pt x="920927" y="360222"/>
                  </a:lnTo>
                  <a:lnTo>
                    <a:pt x="883805" y="385876"/>
                  </a:lnTo>
                  <a:lnTo>
                    <a:pt x="847267" y="412305"/>
                  </a:lnTo>
                  <a:lnTo>
                    <a:pt x="811326" y="439483"/>
                  </a:lnTo>
                  <a:lnTo>
                    <a:pt x="775995" y="467410"/>
                  </a:lnTo>
                  <a:lnTo>
                    <a:pt x="741260" y="496062"/>
                  </a:lnTo>
                  <a:lnTo>
                    <a:pt x="707174" y="525437"/>
                  </a:lnTo>
                  <a:lnTo>
                    <a:pt x="673709" y="555523"/>
                  </a:lnTo>
                  <a:lnTo>
                    <a:pt x="640905" y="586308"/>
                  </a:lnTo>
                  <a:lnTo>
                    <a:pt x="608761" y="617778"/>
                  </a:lnTo>
                  <a:lnTo>
                    <a:pt x="577303" y="649922"/>
                  </a:lnTo>
                  <a:lnTo>
                    <a:pt x="546519" y="682726"/>
                  </a:lnTo>
                  <a:lnTo>
                    <a:pt x="516432" y="716178"/>
                  </a:lnTo>
                  <a:lnTo>
                    <a:pt x="487057" y="750277"/>
                  </a:lnTo>
                  <a:lnTo>
                    <a:pt x="458393" y="784999"/>
                  </a:lnTo>
                  <a:lnTo>
                    <a:pt x="430466" y="820343"/>
                  </a:lnTo>
                  <a:lnTo>
                    <a:pt x="403288" y="856284"/>
                  </a:lnTo>
                  <a:lnTo>
                    <a:pt x="376872" y="892822"/>
                  </a:lnTo>
                  <a:lnTo>
                    <a:pt x="351205" y="929932"/>
                  </a:lnTo>
                  <a:lnTo>
                    <a:pt x="326339" y="967625"/>
                  </a:lnTo>
                  <a:lnTo>
                    <a:pt x="302247" y="1005865"/>
                  </a:lnTo>
                  <a:lnTo>
                    <a:pt x="278955" y="1044651"/>
                  </a:lnTo>
                  <a:lnTo>
                    <a:pt x="256489" y="1083983"/>
                  </a:lnTo>
                  <a:lnTo>
                    <a:pt x="234848" y="1123835"/>
                  </a:lnTo>
                  <a:lnTo>
                    <a:pt x="214033" y="1164183"/>
                  </a:lnTo>
                  <a:lnTo>
                    <a:pt x="194068" y="1205052"/>
                  </a:lnTo>
                  <a:lnTo>
                    <a:pt x="174967" y="1246390"/>
                  </a:lnTo>
                  <a:lnTo>
                    <a:pt x="156743" y="1288211"/>
                  </a:lnTo>
                  <a:lnTo>
                    <a:pt x="139395" y="1330502"/>
                  </a:lnTo>
                  <a:lnTo>
                    <a:pt x="122948" y="1373251"/>
                  </a:lnTo>
                  <a:lnTo>
                    <a:pt x="107403" y="1416431"/>
                  </a:lnTo>
                  <a:lnTo>
                    <a:pt x="92786" y="1460042"/>
                  </a:lnTo>
                  <a:lnTo>
                    <a:pt x="79082" y="1504073"/>
                  </a:lnTo>
                  <a:lnTo>
                    <a:pt x="66332" y="1548511"/>
                  </a:lnTo>
                  <a:lnTo>
                    <a:pt x="54533" y="1593342"/>
                  </a:lnTo>
                  <a:lnTo>
                    <a:pt x="43700" y="1638554"/>
                  </a:lnTo>
                  <a:lnTo>
                    <a:pt x="33845" y="1684134"/>
                  </a:lnTo>
                  <a:lnTo>
                    <a:pt x="24968" y="1730082"/>
                  </a:lnTo>
                  <a:lnTo>
                    <a:pt x="17106" y="1776387"/>
                  </a:lnTo>
                  <a:lnTo>
                    <a:pt x="10248" y="1823008"/>
                  </a:lnTo>
                  <a:lnTo>
                    <a:pt x="4406" y="1869973"/>
                  </a:lnTo>
                  <a:lnTo>
                    <a:pt x="0" y="1913382"/>
                  </a:lnTo>
                  <a:lnTo>
                    <a:pt x="71932" y="1913382"/>
                  </a:lnTo>
                  <a:lnTo>
                    <a:pt x="4108666" y="1913382"/>
                  </a:lnTo>
                  <a:lnTo>
                    <a:pt x="4200410" y="1913382"/>
                  </a:lnTo>
                  <a:close/>
                </a:path>
              </a:pathLst>
            </a:custGeom>
            <a:solidFill>
              <a:srgbClr val="5379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9021" y="4944617"/>
              <a:ext cx="4200525" cy="1913889"/>
            </a:xfrm>
            <a:custGeom>
              <a:avLst/>
              <a:gdLst/>
              <a:ahLst/>
              <a:cxnLst/>
              <a:rect l="l" t="t" r="r" b="b"/>
              <a:pathLst>
                <a:path w="4200525" h="1913890">
                  <a:moveTo>
                    <a:pt x="0" y="1913378"/>
                  </a:moveTo>
                  <a:lnTo>
                    <a:pt x="4408" y="1869963"/>
                  </a:lnTo>
                  <a:lnTo>
                    <a:pt x="10243" y="1823006"/>
                  </a:lnTo>
                  <a:lnTo>
                    <a:pt x="17101" y="1776374"/>
                  </a:lnTo>
                  <a:lnTo>
                    <a:pt x="24971" y="1730079"/>
                  </a:lnTo>
                  <a:lnTo>
                    <a:pt x="33840" y="1684133"/>
                  </a:lnTo>
                  <a:lnTo>
                    <a:pt x="43698" y="1638546"/>
                  </a:lnTo>
                  <a:lnTo>
                    <a:pt x="54533" y="1593332"/>
                  </a:lnTo>
                  <a:lnTo>
                    <a:pt x="66332" y="1548500"/>
                  </a:lnTo>
                  <a:lnTo>
                    <a:pt x="79085" y="1504063"/>
                  </a:lnTo>
                  <a:lnTo>
                    <a:pt x="92779" y="1460033"/>
                  </a:lnTo>
                  <a:lnTo>
                    <a:pt x="107404" y="1416421"/>
                  </a:lnTo>
                  <a:lnTo>
                    <a:pt x="122947" y="1373239"/>
                  </a:lnTo>
                  <a:lnTo>
                    <a:pt x="139397" y="1330498"/>
                  </a:lnTo>
                  <a:lnTo>
                    <a:pt x="156742" y="1288211"/>
                  </a:lnTo>
                  <a:lnTo>
                    <a:pt x="174970" y="1246388"/>
                  </a:lnTo>
                  <a:lnTo>
                    <a:pt x="194071" y="1205041"/>
                  </a:lnTo>
                  <a:lnTo>
                    <a:pt x="214032" y="1164182"/>
                  </a:lnTo>
                  <a:lnTo>
                    <a:pt x="234841" y="1123823"/>
                  </a:lnTo>
                  <a:lnTo>
                    <a:pt x="256488" y="1083976"/>
                  </a:lnTo>
                  <a:lnTo>
                    <a:pt x="278959" y="1044651"/>
                  </a:lnTo>
                  <a:lnTo>
                    <a:pt x="302245" y="1005860"/>
                  </a:lnTo>
                  <a:lnTo>
                    <a:pt x="326333" y="967616"/>
                  </a:lnTo>
                  <a:lnTo>
                    <a:pt x="351211" y="929930"/>
                  </a:lnTo>
                  <a:lnTo>
                    <a:pt x="376868" y="892813"/>
                  </a:lnTo>
                  <a:lnTo>
                    <a:pt x="403292" y="856277"/>
                  </a:lnTo>
                  <a:lnTo>
                    <a:pt x="430472" y="820334"/>
                  </a:lnTo>
                  <a:lnTo>
                    <a:pt x="458395" y="784995"/>
                  </a:lnTo>
                  <a:lnTo>
                    <a:pt x="487051" y="750272"/>
                  </a:lnTo>
                  <a:lnTo>
                    <a:pt x="516428" y="716176"/>
                  </a:lnTo>
                  <a:lnTo>
                    <a:pt x="546514" y="682720"/>
                  </a:lnTo>
                  <a:lnTo>
                    <a:pt x="577297" y="649915"/>
                  </a:lnTo>
                  <a:lnTo>
                    <a:pt x="608766" y="617772"/>
                  </a:lnTo>
                  <a:lnTo>
                    <a:pt x="640909" y="586303"/>
                  </a:lnTo>
                  <a:lnTo>
                    <a:pt x="673714" y="555520"/>
                  </a:lnTo>
                  <a:lnTo>
                    <a:pt x="707170" y="525435"/>
                  </a:lnTo>
                  <a:lnTo>
                    <a:pt x="741266" y="496058"/>
                  </a:lnTo>
                  <a:lnTo>
                    <a:pt x="775989" y="467403"/>
                  </a:lnTo>
                  <a:lnTo>
                    <a:pt x="811328" y="439479"/>
                  </a:lnTo>
                  <a:lnTo>
                    <a:pt x="847271" y="412299"/>
                  </a:lnTo>
                  <a:lnTo>
                    <a:pt x="883807" y="385875"/>
                  </a:lnTo>
                  <a:lnTo>
                    <a:pt x="920924" y="360219"/>
                  </a:lnTo>
                  <a:lnTo>
                    <a:pt x="958611" y="335341"/>
                  </a:lnTo>
                  <a:lnTo>
                    <a:pt x="996855" y="311253"/>
                  </a:lnTo>
                  <a:lnTo>
                    <a:pt x="1035645" y="287968"/>
                  </a:lnTo>
                  <a:lnTo>
                    <a:pt x="1074970" y="265496"/>
                  </a:lnTo>
                  <a:lnTo>
                    <a:pt x="1114818" y="243850"/>
                  </a:lnTo>
                  <a:lnTo>
                    <a:pt x="1155177" y="223041"/>
                  </a:lnTo>
                  <a:lnTo>
                    <a:pt x="1196035" y="203080"/>
                  </a:lnTo>
                  <a:lnTo>
                    <a:pt x="1237382" y="183980"/>
                  </a:lnTo>
                  <a:lnTo>
                    <a:pt x="1279205" y="165751"/>
                  </a:lnTo>
                  <a:lnTo>
                    <a:pt x="1321492" y="148406"/>
                  </a:lnTo>
                  <a:lnTo>
                    <a:pt x="1364233" y="131957"/>
                  </a:lnTo>
                  <a:lnTo>
                    <a:pt x="1407415" y="116414"/>
                  </a:lnTo>
                  <a:lnTo>
                    <a:pt x="1451027" y="101789"/>
                  </a:lnTo>
                  <a:lnTo>
                    <a:pt x="1495057" y="88095"/>
                  </a:lnTo>
                  <a:lnTo>
                    <a:pt x="1539493" y="75342"/>
                  </a:lnTo>
                  <a:lnTo>
                    <a:pt x="1584325" y="63543"/>
                  </a:lnTo>
                  <a:lnTo>
                    <a:pt x="1629539" y="52709"/>
                  </a:lnTo>
                  <a:lnTo>
                    <a:pt x="1675125" y="42851"/>
                  </a:lnTo>
                  <a:lnTo>
                    <a:pt x="1721072" y="33982"/>
                  </a:lnTo>
                  <a:lnTo>
                    <a:pt x="1767366" y="26112"/>
                  </a:lnTo>
                  <a:lnTo>
                    <a:pt x="1813997" y="19254"/>
                  </a:lnTo>
                  <a:lnTo>
                    <a:pt x="1860954" y="13419"/>
                  </a:lnTo>
                  <a:lnTo>
                    <a:pt x="1908224" y="8619"/>
                  </a:lnTo>
                  <a:lnTo>
                    <a:pt x="1955795" y="4865"/>
                  </a:lnTo>
                  <a:lnTo>
                    <a:pt x="2003657" y="2170"/>
                  </a:lnTo>
                  <a:lnTo>
                    <a:pt x="2051797" y="544"/>
                  </a:lnTo>
                  <a:lnTo>
                    <a:pt x="2100204" y="0"/>
                  </a:lnTo>
                  <a:lnTo>
                    <a:pt x="2148610" y="544"/>
                  </a:lnTo>
                  <a:lnTo>
                    <a:pt x="2196749" y="2170"/>
                  </a:lnTo>
                  <a:lnTo>
                    <a:pt x="2244609" y="4865"/>
                  </a:lnTo>
                  <a:lnTo>
                    <a:pt x="2292180" y="8619"/>
                  </a:lnTo>
                  <a:lnTo>
                    <a:pt x="2339448" y="13419"/>
                  </a:lnTo>
                  <a:lnTo>
                    <a:pt x="2386403" y="19254"/>
                  </a:lnTo>
                  <a:lnTo>
                    <a:pt x="2433033" y="26112"/>
                  </a:lnTo>
                  <a:lnTo>
                    <a:pt x="2479327" y="33982"/>
                  </a:lnTo>
                  <a:lnTo>
                    <a:pt x="2525272" y="42851"/>
                  </a:lnTo>
                  <a:lnTo>
                    <a:pt x="2570858" y="52709"/>
                  </a:lnTo>
                  <a:lnTo>
                    <a:pt x="2616072" y="63543"/>
                  </a:lnTo>
                  <a:lnTo>
                    <a:pt x="2660902" y="75342"/>
                  </a:lnTo>
                  <a:lnTo>
                    <a:pt x="2705338" y="88095"/>
                  </a:lnTo>
                  <a:lnTo>
                    <a:pt x="2749368" y="101789"/>
                  </a:lnTo>
                  <a:lnTo>
                    <a:pt x="2792979" y="116414"/>
                  </a:lnTo>
                  <a:lnTo>
                    <a:pt x="2836160" y="131957"/>
                  </a:lnTo>
                  <a:lnTo>
                    <a:pt x="2878901" y="148406"/>
                  </a:lnTo>
                  <a:lnTo>
                    <a:pt x="2921188" y="165751"/>
                  </a:lnTo>
                  <a:lnTo>
                    <a:pt x="2963011" y="183980"/>
                  </a:lnTo>
                  <a:lnTo>
                    <a:pt x="3004357" y="203080"/>
                  </a:lnTo>
                  <a:lnTo>
                    <a:pt x="3045215" y="223041"/>
                  </a:lnTo>
                  <a:lnTo>
                    <a:pt x="3085574" y="243850"/>
                  </a:lnTo>
                  <a:lnTo>
                    <a:pt x="3125422" y="265496"/>
                  </a:lnTo>
                  <a:lnTo>
                    <a:pt x="3164747" y="287968"/>
                  </a:lnTo>
                  <a:lnTo>
                    <a:pt x="3203537" y="311253"/>
                  </a:lnTo>
                  <a:lnTo>
                    <a:pt x="3241781" y="335341"/>
                  </a:lnTo>
                  <a:lnTo>
                    <a:pt x="3279468" y="360219"/>
                  </a:lnTo>
                  <a:lnTo>
                    <a:pt x="3316585" y="385875"/>
                  </a:lnTo>
                  <a:lnTo>
                    <a:pt x="3353121" y="412299"/>
                  </a:lnTo>
                  <a:lnTo>
                    <a:pt x="3389065" y="439479"/>
                  </a:lnTo>
                  <a:lnTo>
                    <a:pt x="3424404" y="467403"/>
                  </a:lnTo>
                  <a:lnTo>
                    <a:pt x="3459127" y="496058"/>
                  </a:lnTo>
                  <a:lnTo>
                    <a:pt x="3493223" y="525435"/>
                  </a:lnTo>
                  <a:lnTo>
                    <a:pt x="3526680" y="555520"/>
                  </a:lnTo>
                  <a:lnTo>
                    <a:pt x="3559486" y="586303"/>
                  </a:lnTo>
                  <a:lnTo>
                    <a:pt x="3591629" y="617772"/>
                  </a:lnTo>
                  <a:lnTo>
                    <a:pt x="3623098" y="649915"/>
                  </a:lnTo>
                  <a:lnTo>
                    <a:pt x="3653882" y="682720"/>
                  </a:lnTo>
                  <a:lnTo>
                    <a:pt x="3683968" y="716176"/>
                  </a:lnTo>
                  <a:lnTo>
                    <a:pt x="3713345" y="750272"/>
                  </a:lnTo>
                  <a:lnTo>
                    <a:pt x="3742001" y="784995"/>
                  </a:lnTo>
                  <a:lnTo>
                    <a:pt x="3769925" y="820334"/>
                  </a:lnTo>
                  <a:lnTo>
                    <a:pt x="3797106" y="856277"/>
                  </a:lnTo>
                  <a:lnTo>
                    <a:pt x="3823530" y="892813"/>
                  </a:lnTo>
                  <a:lnTo>
                    <a:pt x="3849188" y="929930"/>
                  </a:lnTo>
                  <a:lnTo>
                    <a:pt x="3874067" y="967616"/>
                  </a:lnTo>
                  <a:lnTo>
                    <a:pt x="3898155" y="1005860"/>
                  </a:lnTo>
                  <a:lnTo>
                    <a:pt x="3921441" y="1044651"/>
                  </a:lnTo>
                  <a:lnTo>
                    <a:pt x="3943913" y="1083976"/>
                  </a:lnTo>
                  <a:lnTo>
                    <a:pt x="3965560" y="1123823"/>
                  </a:lnTo>
                  <a:lnTo>
                    <a:pt x="3986370" y="1164182"/>
                  </a:lnTo>
                  <a:lnTo>
                    <a:pt x="4006331" y="1205041"/>
                  </a:lnTo>
                  <a:lnTo>
                    <a:pt x="4025432" y="1246388"/>
                  </a:lnTo>
                  <a:lnTo>
                    <a:pt x="4043662" y="1288211"/>
                  </a:lnTo>
                  <a:lnTo>
                    <a:pt x="4061007" y="1330498"/>
                  </a:lnTo>
                  <a:lnTo>
                    <a:pt x="4077457" y="1373239"/>
                  </a:lnTo>
                  <a:lnTo>
                    <a:pt x="4093001" y="1416421"/>
                  </a:lnTo>
                  <a:lnTo>
                    <a:pt x="4107626" y="1460033"/>
                  </a:lnTo>
                  <a:lnTo>
                    <a:pt x="4121321" y="1504063"/>
                  </a:lnTo>
                  <a:lnTo>
                    <a:pt x="4134074" y="1548500"/>
                  </a:lnTo>
                  <a:lnTo>
                    <a:pt x="4145874" y="1593332"/>
                  </a:lnTo>
                  <a:lnTo>
                    <a:pt x="4156709" y="1638546"/>
                  </a:lnTo>
                  <a:lnTo>
                    <a:pt x="4166567" y="1684133"/>
                  </a:lnTo>
                  <a:lnTo>
                    <a:pt x="4175437" y="1730079"/>
                  </a:lnTo>
                  <a:lnTo>
                    <a:pt x="4183307" y="1776374"/>
                  </a:lnTo>
                  <a:lnTo>
                    <a:pt x="4190165" y="1823006"/>
                  </a:lnTo>
                  <a:lnTo>
                    <a:pt x="4196000" y="1869963"/>
                  </a:lnTo>
                  <a:lnTo>
                    <a:pt x="4200409" y="1913378"/>
                  </a:lnTo>
                </a:path>
              </a:pathLst>
            </a:custGeom>
            <a:ln w="50292">
              <a:solidFill>
                <a:srgbClr val="006FC0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80916" y="1438655"/>
              <a:ext cx="7911084" cy="4887468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0921745" y="5694426"/>
              <a:ext cx="1270635" cy="1163955"/>
            </a:xfrm>
            <a:custGeom>
              <a:avLst/>
              <a:gdLst/>
              <a:ahLst/>
              <a:cxnLst/>
              <a:rect l="l" t="t" r="r" b="b"/>
              <a:pathLst>
                <a:path w="1270634" h="1163954">
                  <a:moveTo>
                    <a:pt x="0" y="1025652"/>
                  </a:moveTo>
                  <a:lnTo>
                    <a:pt x="1115" y="977369"/>
                  </a:lnTo>
                  <a:lnTo>
                    <a:pt x="4429" y="929661"/>
                  </a:lnTo>
                  <a:lnTo>
                    <a:pt x="9891" y="882577"/>
                  </a:lnTo>
                  <a:lnTo>
                    <a:pt x="17454" y="836166"/>
                  </a:lnTo>
                  <a:lnTo>
                    <a:pt x="27067" y="790477"/>
                  </a:lnTo>
                  <a:lnTo>
                    <a:pt x="38682" y="745560"/>
                  </a:lnTo>
                  <a:lnTo>
                    <a:pt x="52248" y="701464"/>
                  </a:lnTo>
                  <a:lnTo>
                    <a:pt x="67718" y="658238"/>
                  </a:lnTo>
                  <a:lnTo>
                    <a:pt x="85041" y="615931"/>
                  </a:lnTo>
                  <a:lnTo>
                    <a:pt x="104169" y="574593"/>
                  </a:lnTo>
                  <a:lnTo>
                    <a:pt x="125052" y="534273"/>
                  </a:lnTo>
                  <a:lnTo>
                    <a:pt x="147642" y="495020"/>
                  </a:lnTo>
                  <a:lnTo>
                    <a:pt x="171888" y="456883"/>
                  </a:lnTo>
                  <a:lnTo>
                    <a:pt x="197742" y="419912"/>
                  </a:lnTo>
                  <a:lnTo>
                    <a:pt x="225154" y="384156"/>
                  </a:lnTo>
                  <a:lnTo>
                    <a:pt x="254075" y="349664"/>
                  </a:lnTo>
                  <a:lnTo>
                    <a:pt x="284457" y="316485"/>
                  </a:lnTo>
                  <a:lnTo>
                    <a:pt x="316249" y="284669"/>
                  </a:lnTo>
                  <a:lnTo>
                    <a:pt x="349403" y="254265"/>
                  </a:lnTo>
                  <a:lnTo>
                    <a:pt x="383870" y="225322"/>
                  </a:lnTo>
                  <a:lnTo>
                    <a:pt x="419599" y="197889"/>
                  </a:lnTo>
                  <a:lnTo>
                    <a:pt x="456543" y="172016"/>
                  </a:lnTo>
                  <a:lnTo>
                    <a:pt x="494651" y="147752"/>
                  </a:lnTo>
                  <a:lnTo>
                    <a:pt x="533875" y="125146"/>
                  </a:lnTo>
                  <a:lnTo>
                    <a:pt x="574165" y="104247"/>
                  </a:lnTo>
                  <a:lnTo>
                    <a:pt x="615473" y="85105"/>
                  </a:lnTo>
                  <a:lnTo>
                    <a:pt x="657748" y="67768"/>
                  </a:lnTo>
                  <a:lnTo>
                    <a:pt x="700942" y="52287"/>
                  </a:lnTo>
                  <a:lnTo>
                    <a:pt x="745005" y="38711"/>
                  </a:lnTo>
                  <a:lnTo>
                    <a:pt x="789889" y="27087"/>
                  </a:lnTo>
                  <a:lnTo>
                    <a:pt x="835544" y="17467"/>
                  </a:lnTo>
                  <a:lnTo>
                    <a:pt x="881921" y="9899"/>
                  </a:lnTo>
                  <a:lnTo>
                    <a:pt x="928970" y="4432"/>
                  </a:lnTo>
                  <a:lnTo>
                    <a:pt x="976643" y="1116"/>
                  </a:lnTo>
                  <a:lnTo>
                    <a:pt x="1024889" y="0"/>
                  </a:lnTo>
                  <a:lnTo>
                    <a:pt x="1073136" y="1116"/>
                  </a:lnTo>
                  <a:lnTo>
                    <a:pt x="1120809" y="4432"/>
                  </a:lnTo>
                  <a:lnTo>
                    <a:pt x="1167858" y="9899"/>
                  </a:lnTo>
                  <a:lnTo>
                    <a:pt x="1214235" y="17467"/>
                  </a:lnTo>
                  <a:lnTo>
                    <a:pt x="1259890" y="27087"/>
                  </a:lnTo>
                  <a:lnTo>
                    <a:pt x="1270253" y="29771"/>
                  </a:lnTo>
                </a:path>
                <a:path w="1270634" h="1163954">
                  <a:moveTo>
                    <a:pt x="9294" y="1163572"/>
                  </a:moveTo>
                  <a:lnTo>
                    <a:pt x="4429" y="1121640"/>
                  </a:lnTo>
                  <a:lnTo>
                    <a:pt x="1115" y="1073933"/>
                  </a:lnTo>
                  <a:lnTo>
                    <a:pt x="0" y="1025652"/>
                  </a:lnTo>
                </a:path>
              </a:pathLst>
            </a:custGeom>
            <a:ln w="50292">
              <a:solidFill>
                <a:srgbClr val="006FC0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974242" y="549097"/>
            <a:ext cx="1024509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484" dirty="0">
                <a:solidFill>
                  <a:srgbClr val="001F5F"/>
                </a:solidFill>
              </a:rPr>
              <a:t>ПРОЕКТ</a:t>
            </a:r>
            <a:r>
              <a:rPr spc="-215" dirty="0">
                <a:solidFill>
                  <a:srgbClr val="001F5F"/>
                </a:solidFill>
              </a:rPr>
              <a:t> </a:t>
            </a:r>
            <a:r>
              <a:rPr spc="-535" dirty="0">
                <a:solidFill>
                  <a:srgbClr val="001F5F"/>
                </a:solidFill>
              </a:rPr>
              <a:t>«ШКОЛ</a:t>
            </a:r>
            <a:r>
              <a:rPr spc="-520" dirty="0">
                <a:solidFill>
                  <a:srgbClr val="001F5F"/>
                </a:solidFill>
              </a:rPr>
              <a:t>А</a:t>
            </a:r>
            <a:r>
              <a:rPr spc="-204" dirty="0">
                <a:solidFill>
                  <a:srgbClr val="001F5F"/>
                </a:solidFill>
              </a:rPr>
              <a:t> </a:t>
            </a:r>
            <a:r>
              <a:rPr spc="-605" dirty="0">
                <a:solidFill>
                  <a:srgbClr val="001F5F"/>
                </a:solidFill>
              </a:rPr>
              <a:t>М</a:t>
            </a:r>
            <a:r>
              <a:rPr spc="-540" dirty="0">
                <a:solidFill>
                  <a:srgbClr val="001F5F"/>
                </a:solidFill>
              </a:rPr>
              <a:t>И</a:t>
            </a:r>
            <a:r>
              <a:rPr spc="-520" dirty="0">
                <a:solidFill>
                  <a:srgbClr val="001F5F"/>
                </a:solidFill>
              </a:rPr>
              <a:t>НПРОСВ</a:t>
            </a:r>
            <a:r>
              <a:rPr spc="-500" dirty="0">
                <a:solidFill>
                  <a:srgbClr val="001F5F"/>
                </a:solidFill>
              </a:rPr>
              <a:t>Е</a:t>
            </a:r>
            <a:r>
              <a:rPr spc="-610" dirty="0">
                <a:solidFill>
                  <a:srgbClr val="001F5F"/>
                </a:solidFill>
              </a:rPr>
              <a:t>ЩЕ</a:t>
            </a:r>
            <a:r>
              <a:rPr spc="-540" dirty="0">
                <a:solidFill>
                  <a:srgbClr val="001F5F"/>
                </a:solidFill>
              </a:rPr>
              <a:t>Н</a:t>
            </a:r>
            <a:r>
              <a:rPr spc="-515" dirty="0">
                <a:solidFill>
                  <a:srgbClr val="001F5F"/>
                </a:solidFill>
              </a:rPr>
              <a:t>ИЯ</a:t>
            </a:r>
            <a:r>
              <a:rPr spc="-165" dirty="0">
                <a:solidFill>
                  <a:srgbClr val="001F5F"/>
                </a:solidFill>
              </a:rPr>
              <a:t> </a:t>
            </a:r>
            <a:r>
              <a:rPr spc="-525" dirty="0">
                <a:solidFill>
                  <a:srgbClr val="001F5F"/>
                </a:solidFill>
              </a:rPr>
              <a:t>РОССИ</a:t>
            </a:r>
            <a:r>
              <a:rPr spc="-540" dirty="0">
                <a:solidFill>
                  <a:srgbClr val="001F5F"/>
                </a:solidFill>
              </a:rPr>
              <a:t>И</a:t>
            </a:r>
            <a:r>
              <a:rPr spc="-405" dirty="0">
                <a:solidFill>
                  <a:srgbClr val="001F5F"/>
                </a:solidFill>
              </a:rPr>
              <a:t>»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28371" y="1806955"/>
            <a:ext cx="4323715" cy="2555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67690" indent="-287020">
              <a:lnSpc>
                <a:spcPct val="100000"/>
              </a:lnSpc>
              <a:spcBef>
                <a:spcPts val="100"/>
              </a:spcBef>
              <a:buClr>
                <a:srgbClr val="2D285A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-204" dirty="0">
                <a:latin typeface="Microsoft Sans Serif"/>
                <a:cs typeface="Microsoft Sans Serif"/>
              </a:rPr>
              <a:t>Ед</a:t>
            </a:r>
            <a:r>
              <a:rPr sz="1800" spc="-180" dirty="0">
                <a:latin typeface="Microsoft Sans Serif"/>
                <a:cs typeface="Microsoft Sans Serif"/>
              </a:rPr>
              <a:t>и</a:t>
            </a:r>
            <a:r>
              <a:rPr sz="1800" spc="-170" dirty="0">
                <a:latin typeface="Microsoft Sans Serif"/>
                <a:cs typeface="Microsoft Sans Serif"/>
              </a:rPr>
              <a:t>н</a:t>
            </a:r>
            <a:r>
              <a:rPr sz="1800" spc="-220" dirty="0">
                <a:latin typeface="Microsoft Sans Serif"/>
                <a:cs typeface="Microsoft Sans Serif"/>
              </a:rPr>
              <a:t>ы</a:t>
            </a:r>
            <a:r>
              <a:rPr sz="1800" spc="-185" dirty="0">
                <a:latin typeface="Microsoft Sans Serif"/>
                <a:cs typeface="Microsoft Sans Serif"/>
              </a:rPr>
              <a:t>е</a:t>
            </a:r>
            <a:r>
              <a:rPr sz="1800" spc="-70" dirty="0">
                <a:latin typeface="Microsoft Sans Serif"/>
                <a:cs typeface="Microsoft Sans Serif"/>
              </a:rPr>
              <a:t> </a:t>
            </a:r>
            <a:r>
              <a:rPr sz="1800" spc="-200" dirty="0">
                <a:latin typeface="Microsoft Sans Serif"/>
                <a:cs typeface="Microsoft Sans Serif"/>
              </a:rPr>
              <a:t>п</a:t>
            </a:r>
            <a:r>
              <a:rPr sz="1800" spc="-180" dirty="0">
                <a:latin typeface="Microsoft Sans Serif"/>
                <a:cs typeface="Microsoft Sans Serif"/>
              </a:rPr>
              <a:t>одход</a:t>
            </a:r>
            <a:r>
              <a:rPr sz="1800" spc="-225" dirty="0">
                <a:latin typeface="Microsoft Sans Serif"/>
                <a:cs typeface="Microsoft Sans Serif"/>
              </a:rPr>
              <a:t>ы</a:t>
            </a:r>
            <a:r>
              <a:rPr sz="1800" spc="-50" dirty="0">
                <a:latin typeface="Microsoft Sans Serif"/>
                <a:cs typeface="Microsoft Sans Serif"/>
              </a:rPr>
              <a:t> </a:t>
            </a:r>
            <a:r>
              <a:rPr sz="1800" spc="-254" dirty="0">
                <a:latin typeface="Microsoft Sans Serif"/>
                <a:cs typeface="Microsoft Sans Serif"/>
              </a:rPr>
              <a:t>к</a:t>
            </a:r>
            <a:r>
              <a:rPr sz="1800" spc="-70" dirty="0">
                <a:latin typeface="Microsoft Sans Serif"/>
                <a:cs typeface="Microsoft Sans Serif"/>
              </a:rPr>
              <a:t> </a:t>
            </a:r>
            <a:r>
              <a:rPr sz="1800" spc="-270" dirty="0">
                <a:latin typeface="Microsoft Sans Serif"/>
                <a:cs typeface="Microsoft Sans Serif"/>
              </a:rPr>
              <a:t>ф</a:t>
            </a:r>
            <a:r>
              <a:rPr sz="1800" spc="-195" dirty="0">
                <a:latin typeface="Microsoft Sans Serif"/>
                <a:cs typeface="Microsoft Sans Serif"/>
              </a:rPr>
              <a:t>о</a:t>
            </a:r>
            <a:r>
              <a:rPr sz="1800" spc="-210" dirty="0">
                <a:latin typeface="Microsoft Sans Serif"/>
                <a:cs typeface="Microsoft Sans Serif"/>
              </a:rPr>
              <a:t>рмир</a:t>
            </a:r>
            <a:r>
              <a:rPr sz="1800" spc="-200" dirty="0">
                <a:latin typeface="Microsoft Sans Serif"/>
                <a:cs typeface="Microsoft Sans Serif"/>
              </a:rPr>
              <a:t>о</a:t>
            </a:r>
            <a:r>
              <a:rPr sz="1800" spc="-175" dirty="0">
                <a:latin typeface="Microsoft Sans Serif"/>
                <a:cs typeface="Microsoft Sans Serif"/>
              </a:rPr>
              <a:t>в</a:t>
            </a:r>
            <a:r>
              <a:rPr sz="1800" spc="-190" dirty="0">
                <a:latin typeface="Microsoft Sans Serif"/>
                <a:cs typeface="Microsoft Sans Serif"/>
              </a:rPr>
              <a:t>а</a:t>
            </a:r>
            <a:r>
              <a:rPr sz="1800" spc="-155" dirty="0">
                <a:latin typeface="Microsoft Sans Serif"/>
                <a:cs typeface="Microsoft Sans Serif"/>
              </a:rPr>
              <a:t>нию  </a:t>
            </a:r>
            <a:r>
              <a:rPr sz="1800" spc="-165" dirty="0">
                <a:latin typeface="Microsoft Sans Serif"/>
                <a:cs typeface="Microsoft Sans Serif"/>
              </a:rPr>
              <a:t>с</a:t>
            </a:r>
            <a:r>
              <a:rPr sz="1800" spc="-190" dirty="0">
                <a:latin typeface="Microsoft Sans Serif"/>
                <a:cs typeface="Microsoft Sans Serif"/>
              </a:rPr>
              <a:t>од</a:t>
            </a:r>
            <a:r>
              <a:rPr sz="1800" spc="-195" dirty="0">
                <a:latin typeface="Microsoft Sans Serif"/>
                <a:cs typeface="Microsoft Sans Serif"/>
              </a:rPr>
              <a:t>е</a:t>
            </a:r>
            <a:r>
              <a:rPr sz="1800" spc="-215" dirty="0">
                <a:latin typeface="Microsoft Sans Serif"/>
                <a:cs typeface="Microsoft Sans Serif"/>
              </a:rPr>
              <a:t>р</a:t>
            </a:r>
            <a:r>
              <a:rPr sz="1800" spc="-275" dirty="0">
                <a:latin typeface="Microsoft Sans Serif"/>
                <a:cs typeface="Microsoft Sans Serif"/>
              </a:rPr>
              <a:t>ж</a:t>
            </a:r>
            <a:r>
              <a:rPr sz="1800" spc="-190" dirty="0">
                <a:latin typeface="Microsoft Sans Serif"/>
                <a:cs typeface="Microsoft Sans Serif"/>
              </a:rPr>
              <a:t>ани</a:t>
            </a:r>
            <a:r>
              <a:rPr sz="1800" spc="-180" dirty="0">
                <a:latin typeface="Microsoft Sans Serif"/>
                <a:cs typeface="Microsoft Sans Serif"/>
              </a:rPr>
              <a:t>я</a:t>
            </a:r>
            <a:r>
              <a:rPr sz="1800" spc="-45" dirty="0">
                <a:latin typeface="Microsoft Sans Serif"/>
                <a:cs typeface="Microsoft Sans Serif"/>
              </a:rPr>
              <a:t> </a:t>
            </a:r>
            <a:r>
              <a:rPr sz="1800" spc="-190" dirty="0">
                <a:latin typeface="Microsoft Sans Serif"/>
                <a:cs typeface="Microsoft Sans Serif"/>
              </a:rPr>
              <a:t>о</a:t>
            </a:r>
            <a:r>
              <a:rPr sz="1800" spc="-204" dirty="0">
                <a:latin typeface="Microsoft Sans Serif"/>
                <a:cs typeface="Microsoft Sans Serif"/>
              </a:rPr>
              <a:t>б</a:t>
            </a:r>
            <a:r>
              <a:rPr sz="1800" spc="-190" dirty="0">
                <a:latin typeface="Microsoft Sans Serif"/>
                <a:cs typeface="Microsoft Sans Serif"/>
              </a:rPr>
              <a:t>р</a:t>
            </a:r>
            <a:r>
              <a:rPr sz="1800" spc="-195" dirty="0">
                <a:latin typeface="Microsoft Sans Serif"/>
                <a:cs typeface="Microsoft Sans Serif"/>
              </a:rPr>
              <a:t>а</a:t>
            </a:r>
            <a:r>
              <a:rPr sz="1800" spc="-200" dirty="0">
                <a:latin typeface="Microsoft Sans Serif"/>
                <a:cs typeface="Microsoft Sans Serif"/>
              </a:rPr>
              <a:t>з</a:t>
            </a:r>
            <a:r>
              <a:rPr sz="1800" spc="-225" dirty="0">
                <a:latin typeface="Microsoft Sans Serif"/>
                <a:cs typeface="Microsoft Sans Serif"/>
              </a:rPr>
              <a:t>о</a:t>
            </a:r>
            <a:r>
              <a:rPr sz="1800" spc="-170" dirty="0">
                <a:latin typeface="Microsoft Sans Serif"/>
                <a:cs typeface="Microsoft Sans Serif"/>
              </a:rPr>
              <a:t>в</a:t>
            </a:r>
            <a:r>
              <a:rPr sz="1800" spc="-190" dirty="0">
                <a:latin typeface="Microsoft Sans Serif"/>
                <a:cs typeface="Microsoft Sans Serif"/>
              </a:rPr>
              <a:t>ани</a:t>
            </a:r>
            <a:r>
              <a:rPr sz="1800" spc="-180" dirty="0">
                <a:latin typeface="Microsoft Sans Serif"/>
                <a:cs typeface="Microsoft Sans Serif"/>
              </a:rPr>
              <a:t>я</a:t>
            </a:r>
            <a:r>
              <a:rPr sz="1800" spc="-20" dirty="0">
                <a:latin typeface="Microsoft Sans Serif"/>
                <a:cs typeface="Microsoft Sans Serif"/>
              </a:rPr>
              <a:t> </a:t>
            </a:r>
            <a:r>
              <a:rPr sz="1800" spc="-185" dirty="0">
                <a:latin typeface="Microsoft Sans Serif"/>
                <a:cs typeface="Microsoft Sans Serif"/>
              </a:rPr>
              <a:t>и</a:t>
            </a:r>
            <a:r>
              <a:rPr sz="1800" spc="-70" dirty="0">
                <a:latin typeface="Microsoft Sans Serif"/>
                <a:cs typeface="Microsoft Sans Serif"/>
              </a:rPr>
              <a:t> </a:t>
            </a:r>
            <a:r>
              <a:rPr sz="1800" spc="-175" dirty="0">
                <a:latin typeface="Microsoft Sans Serif"/>
                <a:cs typeface="Microsoft Sans Serif"/>
              </a:rPr>
              <a:t>в</a:t>
            </a:r>
            <a:r>
              <a:rPr sz="1800" spc="-190" dirty="0">
                <a:latin typeface="Microsoft Sans Serif"/>
                <a:cs typeface="Microsoft Sans Serif"/>
              </a:rPr>
              <a:t>о</a:t>
            </a:r>
            <a:r>
              <a:rPr sz="1800" spc="-165" dirty="0">
                <a:latin typeface="Microsoft Sans Serif"/>
                <a:cs typeface="Microsoft Sans Serif"/>
              </a:rPr>
              <a:t>с</a:t>
            </a:r>
            <a:r>
              <a:rPr sz="1800" spc="-200" dirty="0">
                <a:latin typeface="Microsoft Sans Serif"/>
                <a:cs typeface="Microsoft Sans Serif"/>
              </a:rPr>
              <a:t>п</a:t>
            </a:r>
            <a:r>
              <a:rPr sz="1800" spc="-190" dirty="0">
                <a:latin typeface="Microsoft Sans Serif"/>
                <a:cs typeface="Microsoft Sans Serif"/>
              </a:rPr>
              <a:t>и</a:t>
            </a:r>
            <a:r>
              <a:rPr sz="1800" spc="-155" dirty="0">
                <a:latin typeface="Microsoft Sans Serif"/>
                <a:cs typeface="Microsoft Sans Serif"/>
              </a:rPr>
              <a:t>т</a:t>
            </a:r>
            <a:r>
              <a:rPr sz="1800" spc="-195" dirty="0">
                <a:latin typeface="Microsoft Sans Serif"/>
                <a:cs typeface="Microsoft Sans Serif"/>
              </a:rPr>
              <a:t>а</a:t>
            </a:r>
            <a:r>
              <a:rPr sz="1800" spc="-185" dirty="0">
                <a:latin typeface="Microsoft Sans Serif"/>
                <a:cs typeface="Microsoft Sans Serif"/>
              </a:rPr>
              <a:t>ния</a:t>
            </a:r>
            <a:endParaRPr sz="18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2D285A"/>
              </a:buClr>
              <a:buFont typeface="Wingdings"/>
              <a:buChar char=""/>
            </a:pPr>
            <a:endParaRPr sz="2100">
              <a:latin typeface="Microsoft Sans Serif"/>
              <a:cs typeface="Microsoft Sans Serif"/>
            </a:endParaRPr>
          </a:p>
          <a:p>
            <a:pPr marL="299085" indent="-287020">
              <a:lnSpc>
                <a:spcPct val="100000"/>
              </a:lnSpc>
              <a:buClr>
                <a:srgbClr val="2D285A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-190" dirty="0">
                <a:latin typeface="Microsoft Sans Serif"/>
                <a:cs typeface="Microsoft Sans Serif"/>
              </a:rPr>
              <a:t>Единые</a:t>
            </a:r>
            <a:r>
              <a:rPr sz="1800" spc="-75" dirty="0">
                <a:latin typeface="Microsoft Sans Serif"/>
                <a:cs typeface="Microsoft Sans Serif"/>
              </a:rPr>
              <a:t> </a:t>
            </a:r>
            <a:r>
              <a:rPr sz="1800" spc="-180" dirty="0">
                <a:latin typeface="Microsoft Sans Serif"/>
                <a:cs typeface="Microsoft Sans Serif"/>
              </a:rPr>
              <a:t>станд</a:t>
            </a:r>
            <a:r>
              <a:rPr sz="1800" spc="-195" dirty="0">
                <a:latin typeface="Microsoft Sans Serif"/>
                <a:cs typeface="Microsoft Sans Serif"/>
              </a:rPr>
              <a:t>а</a:t>
            </a:r>
            <a:r>
              <a:rPr sz="1800" spc="-190" dirty="0">
                <a:latin typeface="Microsoft Sans Serif"/>
                <a:cs typeface="Microsoft Sans Serif"/>
              </a:rPr>
              <a:t>р</a:t>
            </a:r>
            <a:r>
              <a:rPr sz="1800" spc="-140" dirty="0">
                <a:latin typeface="Microsoft Sans Serif"/>
                <a:cs typeface="Microsoft Sans Serif"/>
              </a:rPr>
              <a:t>т</a:t>
            </a:r>
            <a:r>
              <a:rPr sz="1800" spc="-210" dirty="0">
                <a:latin typeface="Microsoft Sans Serif"/>
                <a:cs typeface="Microsoft Sans Serif"/>
              </a:rPr>
              <a:t>ы</a:t>
            </a:r>
            <a:r>
              <a:rPr sz="1800" spc="-50" dirty="0">
                <a:latin typeface="Microsoft Sans Serif"/>
                <a:cs typeface="Microsoft Sans Serif"/>
              </a:rPr>
              <a:t> </a:t>
            </a:r>
            <a:r>
              <a:rPr sz="1800" spc="-190" dirty="0">
                <a:latin typeface="Microsoft Sans Serif"/>
                <a:cs typeface="Microsoft Sans Serif"/>
              </a:rPr>
              <a:t>о</a:t>
            </a:r>
            <a:r>
              <a:rPr sz="1800" spc="-200" dirty="0">
                <a:latin typeface="Microsoft Sans Serif"/>
                <a:cs typeface="Microsoft Sans Serif"/>
              </a:rPr>
              <a:t>б</a:t>
            </a:r>
            <a:r>
              <a:rPr sz="1800" spc="-190" dirty="0">
                <a:latin typeface="Microsoft Sans Serif"/>
                <a:cs typeface="Microsoft Sans Serif"/>
              </a:rPr>
              <a:t>ра</a:t>
            </a:r>
            <a:r>
              <a:rPr sz="1800" spc="-200" dirty="0">
                <a:latin typeface="Microsoft Sans Serif"/>
                <a:cs typeface="Microsoft Sans Serif"/>
              </a:rPr>
              <a:t>з</a:t>
            </a:r>
            <a:r>
              <a:rPr sz="1800" spc="-225" dirty="0">
                <a:latin typeface="Microsoft Sans Serif"/>
                <a:cs typeface="Microsoft Sans Serif"/>
              </a:rPr>
              <a:t>о</a:t>
            </a:r>
            <a:r>
              <a:rPr sz="1800" spc="-175" dirty="0">
                <a:latin typeface="Microsoft Sans Serif"/>
                <a:cs typeface="Microsoft Sans Serif"/>
              </a:rPr>
              <a:t>в</a:t>
            </a:r>
            <a:r>
              <a:rPr sz="1800" spc="-190" dirty="0">
                <a:latin typeface="Microsoft Sans Serif"/>
                <a:cs typeface="Microsoft Sans Serif"/>
              </a:rPr>
              <a:t>а</a:t>
            </a:r>
            <a:r>
              <a:rPr sz="1800" spc="-150" dirty="0">
                <a:latin typeface="Microsoft Sans Serif"/>
                <a:cs typeface="Microsoft Sans Serif"/>
              </a:rPr>
              <a:t>т</a:t>
            </a:r>
            <a:r>
              <a:rPr sz="1800" spc="-190" dirty="0">
                <a:latin typeface="Microsoft Sans Serif"/>
                <a:cs typeface="Microsoft Sans Serif"/>
              </a:rPr>
              <a:t>е</a:t>
            </a:r>
            <a:r>
              <a:rPr sz="1800" spc="-175" dirty="0">
                <a:latin typeface="Microsoft Sans Serif"/>
                <a:cs typeface="Microsoft Sans Serif"/>
              </a:rPr>
              <a:t>ль</a:t>
            </a:r>
            <a:r>
              <a:rPr sz="1800" spc="-170" dirty="0">
                <a:latin typeface="Microsoft Sans Serif"/>
                <a:cs typeface="Microsoft Sans Serif"/>
              </a:rPr>
              <a:t>н</a:t>
            </a:r>
            <a:r>
              <a:rPr sz="1800" spc="-190" dirty="0">
                <a:latin typeface="Microsoft Sans Serif"/>
                <a:cs typeface="Microsoft Sans Serif"/>
              </a:rPr>
              <a:t>о</a:t>
            </a:r>
            <a:r>
              <a:rPr sz="1800" spc="-170" dirty="0">
                <a:latin typeface="Microsoft Sans Serif"/>
                <a:cs typeface="Microsoft Sans Serif"/>
              </a:rPr>
              <a:t>го</a:t>
            </a:r>
            <a:endParaRPr sz="1800">
              <a:latin typeface="Microsoft Sans Serif"/>
              <a:cs typeface="Microsoft Sans Serif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sz="1800" spc="-180" dirty="0">
                <a:latin typeface="Microsoft Sans Serif"/>
                <a:cs typeface="Microsoft Sans Serif"/>
              </a:rPr>
              <a:t>прост</a:t>
            </a:r>
            <a:r>
              <a:rPr sz="1800" spc="-195" dirty="0">
                <a:latin typeface="Microsoft Sans Serif"/>
                <a:cs typeface="Microsoft Sans Serif"/>
              </a:rPr>
              <a:t>р</a:t>
            </a:r>
            <a:r>
              <a:rPr sz="1800" spc="-175" dirty="0">
                <a:latin typeface="Microsoft Sans Serif"/>
                <a:cs typeface="Microsoft Sans Serif"/>
              </a:rPr>
              <a:t>анст</a:t>
            </a:r>
            <a:r>
              <a:rPr sz="1800" spc="-185" dirty="0">
                <a:latin typeface="Microsoft Sans Serif"/>
                <a:cs typeface="Microsoft Sans Serif"/>
              </a:rPr>
              <a:t>ва</a:t>
            </a:r>
            <a:r>
              <a:rPr sz="1800" spc="-30" dirty="0">
                <a:latin typeface="Microsoft Sans Serif"/>
                <a:cs typeface="Microsoft Sans Serif"/>
              </a:rPr>
              <a:t> </a:t>
            </a:r>
            <a:r>
              <a:rPr sz="1800" spc="-165" dirty="0">
                <a:latin typeface="Microsoft Sans Serif"/>
                <a:cs typeface="Microsoft Sans Serif"/>
              </a:rPr>
              <a:t>с</a:t>
            </a:r>
            <a:r>
              <a:rPr sz="1800" spc="-155" dirty="0">
                <a:latin typeface="Microsoft Sans Serif"/>
                <a:cs typeface="Microsoft Sans Serif"/>
              </a:rPr>
              <a:t>т</a:t>
            </a:r>
            <a:r>
              <a:rPr sz="1800" spc="-195" dirty="0">
                <a:latin typeface="Microsoft Sans Serif"/>
                <a:cs typeface="Microsoft Sans Serif"/>
              </a:rPr>
              <a:t>раны</a:t>
            </a:r>
            <a:endParaRPr sz="18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100">
              <a:latin typeface="Microsoft Sans Serif"/>
              <a:cs typeface="Microsoft Sans Serif"/>
            </a:endParaRPr>
          </a:p>
          <a:p>
            <a:pPr marL="299085" marR="5080" indent="-287020" algn="just">
              <a:lnSpc>
                <a:spcPct val="100000"/>
              </a:lnSpc>
              <a:buClr>
                <a:srgbClr val="2D285A"/>
              </a:buClr>
              <a:buFont typeface="Wingdings"/>
              <a:buChar char=""/>
              <a:tabLst>
                <a:tab pos="299720" algn="l"/>
              </a:tabLst>
            </a:pPr>
            <a:r>
              <a:rPr sz="1800" spc="-190" dirty="0">
                <a:latin typeface="Microsoft Sans Serif"/>
                <a:cs typeface="Microsoft Sans Serif"/>
              </a:rPr>
              <a:t>Единая система мониторинга </a:t>
            </a:r>
            <a:r>
              <a:rPr sz="1800" spc="-195" dirty="0">
                <a:latin typeface="Microsoft Sans Serif"/>
                <a:cs typeface="Microsoft Sans Serif"/>
              </a:rPr>
              <a:t>эффективности </a:t>
            </a:r>
            <a:r>
              <a:rPr sz="1800" spc="-190" dirty="0">
                <a:latin typeface="Microsoft Sans Serif"/>
                <a:cs typeface="Microsoft Sans Serif"/>
              </a:rPr>
              <a:t> </a:t>
            </a:r>
            <a:r>
              <a:rPr sz="1800" spc="-175" dirty="0">
                <a:latin typeface="Microsoft Sans Serif"/>
                <a:cs typeface="Microsoft Sans Serif"/>
              </a:rPr>
              <a:t>деятельн</a:t>
            </a:r>
            <a:r>
              <a:rPr sz="1800" spc="-190" dirty="0">
                <a:latin typeface="Microsoft Sans Serif"/>
                <a:cs typeface="Microsoft Sans Serif"/>
              </a:rPr>
              <a:t>о</a:t>
            </a:r>
            <a:r>
              <a:rPr sz="1800" spc="-165" dirty="0">
                <a:latin typeface="Microsoft Sans Serif"/>
                <a:cs typeface="Microsoft Sans Serif"/>
              </a:rPr>
              <a:t>с</a:t>
            </a:r>
            <a:r>
              <a:rPr sz="1800" spc="-155" dirty="0">
                <a:latin typeface="Microsoft Sans Serif"/>
                <a:cs typeface="Microsoft Sans Serif"/>
              </a:rPr>
              <a:t>т</a:t>
            </a:r>
            <a:r>
              <a:rPr sz="1800" spc="-185" dirty="0">
                <a:latin typeface="Microsoft Sans Serif"/>
                <a:cs typeface="Microsoft Sans Serif"/>
              </a:rPr>
              <a:t>и</a:t>
            </a:r>
            <a:r>
              <a:rPr sz="1800" spc="-50" dirty="0">
                <a:latin typeface="Microsoft Sans Serif"/>
                <a:cs typeface="Microsoft Sans Serif"/>
              </a:rPr>
              <a:t> </a:t>
            </a:r>
            <a:r>
              <a:rPr sz="1800" spc="-190" dirty="0">
                <a:latin typeface="Microsoft Sans Serif"/>
                <a:cs typeface="Microsoft Sans Serif"/>
              </a:rPr>
              <a:t>о</a:t>
            </a:r>
            <a:r>
              <a:rPr sz="1800" spc="-204" dirty="0">
                <a:latin typeface="Microsoft Sans Serif"/>
                <a:cs typeface="Microsoft Sans Serif"/>
              </a:rPr>
              <a:t>б</a:t>
            </a:r>
            <a:r>
              <a:rPr sz="1800" spc="-190" dirty="0">
                <a:latin typeface="Microsoft Sans Serif"/>
                <a:cs typeface="Microsoft Sans Serif"/>
              </a:rPr>
              <a:t>р</a:t>
            </a:r>
            <a:r>
              <a:rPr sz="1800" spc="-195" dirty="0">
                <a:latin typeface="Microsoft Sans Serif"/>
                <a:cs typeface="Microsoft Sans Serif"/>
              </a:rPr>
              <a:t>а</a:t>
            </a:r>
            <a:r>
              <a:rPr sz="1800" spc="-200" dirty="0">
                <a:latin typeface="Microsoft Sans Serif"/>
                <a:cs typeface="Microsoft Sans Serif"/>
              </a:rPr>
              <a:t>з</a:t>
            </a:r>
            <a:r>
              <a:rPr sz="1800" spc="-225" dirty="0">
                <a:latin typeface="Microsoft Sans Serif"/>
                <a:cs typeface="Microsoft Sans Serif"/>
              </a:rPr>
              <a:t>о</a:t>
            </a:r>
            <a:r>
              <a:rPr sz="1800" spc="-170" dirty="0">
                <a:latin typeface="Microsoft Sans Serif"/>
                <a:cs typeface="Microsoft Sans Serif"/>
              </a:rPr>
              <a:t>в</a:t>
            </a:r>
            <a:r>
              <a:rPr sz="1800" spc="-185" dirty="0">
                <a:latin typeface="Microsoft Sans Serif"/>
                <a:cs typeface="Microsoft Sans Serif"/>
              </a:rPr>
              <a:t>ательны</a:t>
            </a:r>
            <a:r>
              <a:rPr sz="1800" spc="-160" dirty="0">
                <a:latin typeface="Microsoft Sans Serif"/>
                <a:cs typeface="Microsoft Sans Serif"/>
              </a:rPr>
              <a:t>х</a:t>
            </a:r>
            <a:r>
              <a:rPr sz="1800" spc="-10" dirty="0">
                <a:latin typeface="Microsoft Sans Serif"/>
                <a:cs typeface="Microsoft Sans Serif"/>
              </a:rPr>
              <a:t> </a:t>
            </a:r>
            <a:r>
              <a:rPr sz="1800" spc="-190" dirty="0">
                <a:latin typeface="Microsoft Sans Serif"/>
                <a:cs typeface="Microsoft Sans Serif"/>
              </a:rPr>
              <a:t>о</a:t>
            </a:r>
            <a:r>
              <a:rPr sz="1800" spc="-195" dirty="0">
                <a:latin typeface="Microsoft Sans Serif"/>
                <a:cs typeface="Microsoft Sans Serif"/>
              </a:rPr>
              <a:t>р</a:t>
            </a:r>
            <a:r>
              <a:rPr sz="1800" spc="-190" dirty="0">
                <a:latin typeface="Microsoft Sans Serif"/>
                <a:cs typeface="Microsoft Sans Serif"/>
              </a:rPr>
              <a:t>ганиз</a:t>
            </a:r>
            <a:r>
              <a:rPr sz="1800" spc="-210" dirty="0">
                <a:latin typeface="Microsoft Sans Serif"/>
                <a:cs typeface="Microsoft Sans Serif"/>
              </a:rPr>
              <a:t>а</a:t>
            </a:r>
            <a:r>
              <a:rPr sz="1800" spc="-195" dirty="0">
                <a:latin typeface="Microsoft Sans Serif"/>
                <a:cs typeface="Microsoft Sans Serif"/>
              </a:rPr>
              <a:t>ц</a:t>
            </a:r>
            <a:r>
              <a:rPr sz="1800" spc="-135" dirty="0">
                <a:latin typeface="Microsoft Sans Serif"/>
                <a:cs typeface="Microsoft Sans Serif"/>
              </a:rPr>
              <a:t>ий,  </a:t>
            </a:r>
            <a:r>
              <a:rPr sz="1800" spc="-190" dirty="0">
                <a:latin typeface="Microsoft Sans Serif"/>
                <a:cs typeface="Microsoft Sans Serif"/>
              </a:rPr>
              <a:t>ор</a:t>
            </a:r>
            <a:r>
              <a:rPr sz="1800" spc="-175" dirty="0">
                <a:latin typeface="Microsoft Sans Serif"/>
                <a:cs typeface="Microsoft Sans Serif"/>
              </a:rPr>
              <a:t>ган</a:t>
            </a:r>
            <a:r>
              <a:rPr sz="1800" spc="-204" dirty="0">
                <a:latin typeface="Microsoft Sans Serif"/>
                <a:cs typeface="Microsoft Sans Serif"/>
              </a:rPr>
              <a:t>о</a:t>
            </a:r>
            <a:r>
              <a:rPr sz="1800" spc="-175" dirty="0">
                <a:latin typeface="Microsoft Sans Serif"/>
                <a:cs typeface="Microsoft Sans Serif"/>
              </a:rPr>
              <a:t>в</a:t>
            </a:r>
            <a:r>
              <a:rPr sz="1800" spc="-45" dirty="0">
                <a:latin typeface="Microsoft Sans Serif"/>
                <a:cs typeface="Microsoft Sans Serif"/>
              </a:rPr>
              <a:t> </a:t>
            </a:r>
            <a:r>
              <a:rPr sz="1800" spc="-180" dirty="0">
                <a:latin typeface="Microsoft Sans Serif"/>
                <a:cs typeface="Microsoft Sans Serif"/>
              </a:rPr>
              <a:t>у</a:t>
            </a:r>
            <a:r>
              <a:rPr sz="1800" spc="-190" dirty="0">
                <a:latin typeface="Microsoft Sans Serif"/>
                <a:cs typeface="Microsoft Sans Serif"/>
              </a:rPr>
              <a:t>пра</a:t>
            </a:r>
            <a:r>
              <a:rPr sz="1800" spc="-180" dirty="0">
                <a:latin typeface="Microsoft Sans Serif"/>
                <a:cs typeface="Microsoft Sans Serif"/>
              </a:rPr>
              <a:t>в</a:t>
            </a:r>
            <a:r>
              <a:rPr sz="1800" spc="-185" dirty="0">
                <a:latin typeface="Microsoft Sans Serif"/>
                <a:cs typeface="Microsoft Sans Serif"/>
              </a:rPr>
              <a:t>лени</a:t>
            </a:r>
            <a:r>
              <a:rPr sz="1800" spc="-175" dirty="0">
                <a:latin typeface="Microsoft Sans Serif"/>
                <a:cs typeface="Microsoft Sans Serif"/>
              </a:rPr>
              <a:t>я</a:t>
            </a:r>
            <a:r>
              <a:rPr sz="1800" spc="-50" dirty="0">
                <a:latin typeface="Microsoft Sans Serif"/>
                <a:cs typeface="Microsoft Sans Serif"/>
              </a:rPr>
              <a:t> </a:t>
            </a:r>
            <a:r>
              <a:rPr sz="1800" spc="-190" dirty="0">
                <a:latin typeface="Microsoft Sans Serif"/>
                <a:cs typeface="Microsoft Sans Serif"/>
              </a:rPr>
              <a:t>о</a:t>
            </a:r>
            <a:r>
              <a:rPr sz="1800" spc="-200" dirty="0">
                <a:latin typeface="Microsoft Sans Serif"/>
                <a:cs typeface="Microsoft Sans Serif"/>
              </a:rPr>
              <a:t>б</a:t>
            </a:r>
            <a:r>
              <a:rPr sz="1800" spc="-190" dirty="0">
                <a:latin typeface="Microsoft Sans Serif"/>
                <a:cs typeface="Microsoft Sans Serif"/>
              </a:rPr>
              <a:t>ра</a:t>
            </a:r>
            <a:r>
              <a:rPr sz="1800" spc="-200" dirty="0">
                <a:latin typeface="Microsoft Sans Serif"/>
                <a:cs typeface="Microsoft Sans Serif"/>
              </a:rPr>
              <a:t>з</a:t>
            </a:r>
            <a:r>
              <a:rPr sz="1800" spc="-225" dirty="0">
                <a:latin typeface="Microsoft Sans Serif"/>
                <a:cs typeface="Microsoft Sans Serif"/>
              </a:rPr>
              <a:t>о</a:t>
            </a:r>
            <a:r>
              <a:rPr sz="1800" spc="-180" dirty="0">
                <a:latin typeface="Microsoft Sans Serif"/>
                <a:cs typeface="Microsoft Sans Serif"/>
              </a:rPr>
              <a:t>в</a:t>
            </a:r>
            <a:r>
              <a:rPr sz="1800" spc="-190" dirty="0">
                <a:latin typeface="Microsoft Sans Serif"/>
                <a:cs typeface="Microsoft Sans Serif"/>
              </a:rPr>
              <a:t>а</a:t>
            </a:r>
            <a:r>
              <a:rPr sz="1800" spc="-185" dirty="0">
                <a:latin typeface="Microsoft Sans Serif"/>
                <a:cs typeface="Microsoft Sans Serif"/>
              </a:rPr>
              <a:t>н</a:t>
            </a:r>
            <a:r>
              <a:rPr sz="1800" spc="-175" dirty="0">
                <a:latin typeface="Microsoft Sans Serif"/>
                <a:cs typeface="Microsoft Sans Serif"/>
              </a:rPr>
              <a:t>и</a:t>
            </a:r>
            <a:r>
              <a:rPr sz="1800" spc="-190" dirty="0">
                <a:latin typeface="Microsoft Sans Serif"/>
                <a:cs typeface="Microsoft Sans Serif"/>
              </a:rPr>
              <a:t>е</a:t>
            </a:r>
            <a:r>
              <a:rPr sz="1800" spc="-270" dirty="0">
                <a:latin typeface="Microsoft Sans Serif"/>
                <a:cs typeface="Microsoft Sans Serif"/>
              </a:rPr>
              <a:t>м</a:t>
            </a:r>
            <a:endParaRPr sz="1800">
              <a:latin typeface="Microsoft Sans Serif"/>
              <a:cs typeface="Microsoft Sans Serif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813E174-50CC-4314-A042-56B729216D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589" y="4616606"/>
            <a:ext cx="2260636" cy="2260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445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A10993-417C-43A0-96B2-30042A214D1C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85633" y="724147"/>
            <a:ext cx="9160078" cy="673714"/>
          </a:xfrm>
        </p:spPr>
        <p:txBody>
          <a:bodyPr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4900" b="1" spc="0" dirty="0" smtClean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«9С</a:t>
            </a:r>
            <a:r>
              <a:rPr lang="ru-RU" sz="4900" b="1" spc="0" dirty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: СИСТЕМА»</a:t>
            </a:r>
            <a:endParaRPr lang="ru-RU" sz="3100" dirty="0">
              <a:solidFill>
                <a:srgbClr val="A20070"/>
              </a:solidFill>
            </a:endParaRPr>
          </a:p>
        </p:txBody>
      </p:sp>
      <p:sp>
        <p:nvSpPr>
          <p:cNvPr id="6" name="Line 91">
            <a:extLst>
              <a:ext uri="{FF2B5EF4-FFF2-40B4-BE49-F238E27FC236}">
                <a16:creationId xmlns:a16="http://schemas.microsoft.com/office/drawing/2014/main" id="{C0E384C4-1E5B-4613-B98F-C7ECBC31536B}"/>
              </a:ext>
            </a:extLst>
          </p:cNvPr>
          <p:cNvSpPr>
            <a:spLocks noChangeShapeType="1"/>
          </p:cNvSpPr>
          <p:nvPr/>
        </p:nvSpPr>
        <p:spPr bwMode="auto">
          <a:xfrm>
            <a:off x="4609978" y="1520510"/>
            <a:ext cx="7560000" cy="1588"/>
          </a:xfrm>
          <a:prstGeom prst="line">
            <a:avLst/>
          </a:prstGeom>
          <a:noFill/>
          <a:ln w="25400">
            <a:solidFill>
              <a:srgbClr val="0070C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8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1417" y="89105"/>
            <a:ext cx="1188414" cy="1264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0F3863D-19EF-4384-A4E0-1FCC014F4BD3}"/>
              </a:ext>
            </a:extLst>
          </p:cNvPr>
          <p:cNvSpPr txBox="1"/>
          <p:nvPr/>
        </p:nvSpPr>
        <p:spPr>
          <a:xfrm>
            <a:off x="2398562" y="2176800"/>
            <a:ext cx="71471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Только система дает результат!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0F3863D-19EF-4384-A4E0-1FCC014F4BD3}"/>
              </a:ext>
            </a:extLst>
          </p:cNvPr>
          <p:cNvSpPr txBox="1"/>
          <p:nvPr/>
        </p:nvSpPr>
        <p:spPr>
          <a:xfrm>
            <a:off x="4078273" y="3460692"/>
            <a:ext cx="40402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Система во всем!</a:t>
            </a:r>
            <a:endParaRPr lang="ru-RU" sz="6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52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Скругленный прямоугольник 35"/>
          <p:cNvSpPr>
            <a:spLocks noChangeArrowheads="1"/>
          </p:cNvSpPr>
          <p:nvPr/>
        </p:nvSpPr>
        <p:spPr bwMode="auto">
          <a:xfrm>
            <a:off x="1919288" y="188913"/>
            <a:ext cx="8424862" cy="792162"/>
          </a:xfrm>
          <a:prstGeom prst="roundRect">
            <a:avLst>
              <a:gd name="adj" fmla="val 16667"/>
            </a:avLst>
          </a:prstGeom>
          <a:solidFill>
            <a:srgbClr val="FF99CC"/>
          </a:solidFill>
          <a:ln w="25400" algn="ctr">
            <a:solidFill>
              <a:srgbClr val="B0761F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1"/>
                </a:solidFill>
                <a:latin typeface="Times New Roman" panose="02020603050405020304" pitchFamily="18" charset="0"/>
              </a:rPr>
              <a:t>Миссия лицея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tx1"/>
                </a:solidFill>
                <a:latin typeface="Times New Roman" panose="02020603050405020304" pitchFamily="18" charset="0"/>
              </a:rPr>
              <a:t>Создание возможностей для формирования компетентной и проактивной личности на основе нравственных ценностей в совместной деятельности всех участников образовательных отношений</a:t>
            </a:r>
          </a:p>
        </p:txBody>
      </p:sp>
      <p:sp>
        <p:nvSpPr>
          <p:cNvPr id="104" name="Скругленный прямоугольник 103"/>
          <p:cNvSpPr/>
          <p:nvPr/>
        </p:nvSpPr>
        <p:spPr>
          <a:xfrm>
            <a:off x="1992313" y="1232696"/>
            <a:ext cx="3744913" cy="71913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1600" b="1" dirty="0">
                <a:latin typeface="Times New Roman" panose="02020603050405020304" pitchFamily="18" charset="0"/>
              </a:rPr>
              <a:t>Цель </a:t>
            </a:r>
            <a:r>
              <a:rPr lang="ru-RU" altLang="ru-RU" sz="1600" b="1" dirty="0" smtClean="0">
                <a:latin typeface="Times New Roman" panose="02020603050405020304" pitchFamily="18" charset="0"/>
              </a:rPr>
              <a:t>2024-2025 </a:t>
            </a:r>
            <a:r>
              <a:rPr lang="ru-RU" altLang="ru-RU" sz="1600" b="1" dirty="0" err="1">
                <a:latin typeface="Times New Roman" panose="02020603050405020304" pitchFamily="18" charset="0"/>
              </a:rPr>
              <a:t>уч.года</a:t>
            </a:r>
            <a:r>
              <a:rPr lang="ru-RU" altLang="ru-RU" sz="1600" b="1" dirty="0" smtClean="0">
                <a:latin typeface="Times New Roman" panose="02020603050405020304" pitchFamily="18" charset="0"/>
              </a:rPr>
              <a:t>:</a:t>
            </a:r>
            <a:endParaRPr lang="ru-RU" altLang="ru-RU" sz="1400" dirty="0">
              <a:latin typeface="Times New Roman" panose="02020603050405020304" pitchFamily="18" charset="0"/>
            </a:endParaRPr>
          </a:p>
        </p:txBody>
      </p:sp>
      <p:sp>
        <p:nvSpPr>
          <p:cNvPr id="2" name="Скругленный прямоугольник 103"/>
          <p:cNvSpPr/>
          <p:nvPr/>
        </p:nvSpPr>
        <p:spPr>
          <a:xfrm>
            <a:off x="6096001" y="1196975"/>
            <a:ext cx="4176713" cy="71913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1600" b="1" dirty="0">
                <a:latin typeface="Times New Roman" panose="02020603050405020304" pitchFamily="18" charset="0"/>
              </a:rPr>
              <a:t>Тема </a:t>
            </a:r>
            <a:r>
              <a:rPr lang="ru-RU" altLang="ru-RU" sz="1600" b="1" dirty="0" smtClean="0">
                <a:latin typeface="Times New Roman" panose="02020603050405020304" pitchFamily="18" charset="0"/>
              </a:rPr>
              <a:t>2024-2025 </a:t>
            </a:r>
            <a:r>
              <a:rPr lang="ru-RU" altLang="ru-RU" sz="1600" b="1" dirty="0" err="1">
                <a:latin typeface="Times New Roman" panose="02020603050405020304" pitchFamily="18" charset="0"/>
              </a:rPr>
              <a:t>уч.года</a:t>
            </a:r>
            <a:r>
              <a:rPr lang="ru-RU" altLang="ru-RU" sz="1600" b="1" dirty="0" smtClean="0">
                <a:latin typeface="Times New Roman" panose="02020603050405020304" pitchFamily="18" charset="0"/>
              </a:rPr>
              <a:t>:</a:t>
            </a:r>
            <a:endParaRPr lang="ru-RU" altLang="ru-RU" sz="1400" dirty="0">
              <a:latin typeface="Times New Roman" panose="02020603050405020304" pitchFamily="18" charset="0"/>
            </a:endParaRPr>
          </a:p>
        </p:txBody>
      </p:sp>
      <p:sp>
        <p:nvSpPr>
          <p:cNvPr id="78853" name="Line 5"/>
          <p:cNvSpPr>
            <a:spLocks noChangeShapeType="1"/>
          </p:cNvSpPr>
          <p:nvPr/>
        </p:nvSpPr>
        <p:spPr bwMode="auto">
          <a:xfrm>
            <a:off x="5951538" y="981075"/>
            <a:ext cx="0" cy="4318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8854" name="Скругленный прямоугольник 35"/>
          <p:cNvSpPr>
            <a:spLocks noChangeArrowheads="1"/>
          </p:cNvSpPr>
          <p:nvPr/>
        </p:nvSpPr>
        <p:spPr bwMode="auto">
          <a:xfrm>
            <a:off x="1992313" y="2133601"/>
            <a:ext cx="8424862" cy="358775"/>
          </a:xfrm>
          <a:prstGeom prst="roundRect">
            <a:avLst>
              <a:gd name="adj" fmla="val 16667"/>
            </a:avLst>
          </a:prstGeom>
          <a:solidFill>
            <a:srgbClr val="66FF33"/>
          </a:solidFill>
          <a:ln w="25400" algn="ctr">
            <a:solidFill>
              <a:srgbClr val="B0761F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Управленческие проекты</a:t>
            </a:r>
            <a:endParaRPr lang="ru-RU" altLang="ru-RU" sz="14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8855" name="Скругленный прямоугольник 35"/>
          <p:cNvSpPr>
            <a:spLocks noChangeArrowheads="1"/>
          </p:cNvSpPr>
          <p:nvPr/>
        </p:nvSpPr>
        <p:spPr bwMode="auto">
          <a:xfrm>
            <a:off x="1919288" y="2636839"/>
            <a:ext cx="8642350" cy="358775"/>
          </a:xfrm>
          <a:prstGeom prst="roundRect">
            <a:avLst>
              <a:gd name="adj" fmla="val 16667"/>
            </a:avLst>
          </a:prstGeom>
          <a:solidFill>
            <a:srgbClr val="33CCFF"/>
          </a:solidFill>
          <a:ln w="25400" algn="ctr">
            <a:solidFill>
              <a:srgbClr val="B0761F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1"/>
                </a:solidFill>
                <a:latin typeface="Times New Roman" panose="02020603050405020304" pitchFamily="18" charset="0"/>
              </a:rPr>
              <a:t>Модель эффективного управления ОО как инструмент повышения качества образования</a:t>
            </a:r>
            <a:endParaRPr lang="ru-RU" altLang="ru-RU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8856" name="Скругленный прямоугольник 103"/>
          <p:cNvSpPr>
            <a:spLocks noChangeArrowheads="1"/>
          </p:cNvSpPr>
          <p:nvPr/>
        </p:nvSpPr>
        <p:spPr bwMode="auto">
          <a:xfrm>
            <a:off x="1992314" y="3284539"/>
            <a:ext cx="4175125" cy="288925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25400" algn="ctr">
            <a:solidFill>
              <a:srgbClr val="B0761F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Знание</a:t>
            </a:r>
            <a:endParaRPr lang="ru-RU" altLang="ru-RU" sz="14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8857" name="Скругленный прямоугольник 103"/>
          <p:cNvSpPr>
            <a:spLocks noChangeArrowheads="1"/>
          </p:cNvSpPr>
          <p:nvPr/>
        </p:nvSpPr>
        <p:spPr bwMode="auto">
          <a:xfrm>
            <a:off x="6456363" y="3283745"/>
            <a:ext cx="3960812" cy="288925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25400" algn="ctr">
            <a:solidFill>
              <a:srgbClr val="B0761F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Профориентация</a:t>
            </a:r>
            <a:endParaRPr lang="ru-RU" altLang="ru-RU" sz="14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8858" name="Line 10"/>
          <p:cNvSpPr>
            <a:spLocks noChangeShapeType="1"/>
          </p:cNvSpPr>
          <p:nvPr/>
        </p:nvSpPr>
        <p:spPr bwMode="auto">
          <a:xfrm>
            <a:off x="4295775" y="2997200"/>
            <a:ext cx="0" cy="28733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8859" name="Line 11"/>
          <p:cNvSpPr>
            <a:spLocks noChangeShapeType="1"/>
          </p:cNvSpPr>
          <p:nvPr/>
        </p:nvSpPr>
        <p:spPr bwMode="auto">
          <a:xfrm>
            <a:off x="8112125" y="2997200"/>
            <a:ext cx="0" cy="28733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8860" name="Line 12"/>
          <p:cNvSpPr>
            <a:spLocks noChangeShapeType="1"/>
          </p:cNvSpPr>
          <p:nvPr/>
        </p:nvSpPr>
        <p:spPr bwMode="auto">
          <a:xfrm>
            <a:off x="6024563" y="2492375"/>
            <a:ext cx="0" cy="2159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8861" name="Скругленный прямоугольник 103"/>
          <p:cNvSpPr>
            <a:spLocks noChangeArrowheads="1"/>
          </p:cNvSpPr>
          <p:nvPr/>
        </p:nvSpPr>
        <p:spPr bwMode="auto">
          <a:xfrm>
            <a:off x="3431381" y="5047396"/>
            <a:ext cx="5400675" cy="431800"/>
          </a:xfrm>
          <a:prstGeom prst="roundRect">
            <a:avLst>
              <a:gd name="adj" fmla="val 16667"/>
            </a:avLst>
          </a:prstGeom>
          <a:solidFill>
            <a:srgbClr val="CCCCFF"/>
          </a:solidFill>
          <a:ln w="25400" algn="ctr">
            <a:solidFill>
              <a:srgbClr val="B0761F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1"/>
                </a:solidFill>
                <a:latin typeface="Times New Roman" panose="02020603050405020304" pitchFamily="18" charset="0"/>
              </a:rPr>
              <a:t>Проектные лаборатории педагогов</a:t>
            </a:r>
          </a:p>
        </p:txBody>
      </p:sp>
      <p:sp>
        <p:nvSpPr>
          <p:cNvPr id="78862" name="Скругленный прямоугольник 103"/>
          <p:cNvSpPr>
            <a:spLocks noChangeArrowheads="1"/>
          </p:cNvSpPr>
          <p:nvPr/>
        </p:nvSpPr>
        <p:spPr bwMode="auto">
          <a:xfrm>
            <a:off x="3324225" y="5785890"/>
            <a:ext cx="5400675" cy="504825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25400" algn="ctr">
            <a:solidFill>
              <a:srgbClr val="B0761F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1"/>
                </a:solidFill>
                <a:latin typeface="Times New Roman" panose="02020603050405020304" pitchFamily="18" charset="0"/>
              </a:rPr>
              <a:t>Проектные лаборатории учеников</a:t>
            </a:r>
          </a:p>
        </p:txBody>
      </p:sp>
      <p:sp>
        <p:nvSpPr>
          <p:cNvPr id="78863" name="Line 15"/>
          <p:cNvSpPr>
            <a:spLocks noChangeShapeType="1"/>
          </p:cNvSpPr>
          <p:nvPr/>
        </p:nvSpPr>
        <p:spPr bwMode="auto">
          <a:xfrm>
            <a:off x="6167439" y="5557106"/>
            <a:ext cx="0" cy="28733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8864" name="Line 16"/>
          <p:cNvSpPr>
            <a:spLocks noChangeShapeType="1"/>
          </p:cNvSpPr>
          <p:nvPr/>
        </p:nvSpPr>
        <p:spPr bwMode="auto">
          <a:xfrm>
            <a:off x="6136299" y="4710602"/>
            <a:ext cx="0" cy="3603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8865" name="Скругленный прямоугольник 103"/>
          <p:cNvSpPr>
            <a:spLocks noChangeArrowheads="1"/>
          </p:cNvSpPr>
          <p:nvPr/>
        </p:nvSpPr>
        <p:spPr bwMode="auto">
          <a:xfrm>
            <a:off x="941022" y="3699120"/>
            <a:ext cx="2857256" cy="288925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25400" algn="ctr">
            <a:solidFill>
              <a:srgbClr val="B0761F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Творчество</a:t>
            </a:r>
            <a:endParaRPr lang="ru-RU" altLang="ru-RU" sz="14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8866" name="Скругленный прямоугольник 103"/>
          <p:cNvSpPr>
            <a:spLocks noChangeArrowheads="1"/>
          </p:cNvSpPr>
          <p:nvPr/>
        </p:nvSpPr>
        <p:spPr bwMode="auto">
          <a:xfrm>
            <a:off x="4295775" y="3676589"/>
            <a:ext cx="2762067" cy="288925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25400" algn="ctr">
            <a:solidFill>
              <a:srgbClr val="B0761F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Здоровье</a:t>
            </a:r>
            <a:endParaRPr lang="ru-RU" altLang="ru-RU" sz="14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8867" name="Скругленный прямоугольник 103"/>
          <p:cNvSpPr>
            <a:spLocks noChangeArrowheads="1"/>
          </p:cNvSpPr>
          <p:nvPr/>
        </p:nvSpPr>
        <p:spPr bwMode="auto">
          <a:xfrm>
            <a:off x="3286919" y="4132507"/>
            <a:ext cx="5329238" cy="431800"/>
          </a:xfrm>
          <a:prstGeom prst="roundRect">
            <a:avLst>
              <a:gd name="adj" fmla="val 16667"/>
            </a:avLst>
          </a:prstGeom>
          <a:solidFill>
            <a:srgbClr val="FF00FF"/>
          </a:solidFill>
          <a:ln w="25400" algn="ctr">
            <a:solidFill>
              <a:srgbClr val="B0761F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Учитель. Школьная команда. Школьный климат. Образовательная среда</a:t>
            </a:r>
            <a:endParaRPr lang="ru-RU" altLang="ru-RU" sz="1600" b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03"/>
          <p:cNvSpPr>
            <a:spLocks noChangeArrowheads="1"/>
          </p:cNvSpPr>
          <p:nvPr/>
        </p:nvSpPr>
        <p:spPr bwMode="auto">
          <a:xfrm>
            <a:off x="7530734" y="3686786"/>
            <a:ext cx="3326546" cy="288925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25400" algn="ctr">
            <a:solidFill>
              <a:srgbClr val="B0761F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Воспитание</a:t>
            </a:r>
            <a:endParaRPr lang="ru-RU" altLang="ru-RU" sz="14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" name="Прямоугольник 1"/>
          <p:cNvSpPr>
            <a:spLocks noChangeArrowheads="1"/>
          </p:cNvSpPr>
          <p:nvPr/>
        </p:nvSpPr>
        <p:spPr bwMode="auto">
          <a:xfrm>
            <a:off x="149834" y="4691551"/>
            <a:ext cx="293479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Система </a:t>
            </a:r>
            <a:r>
              <a:rPr lang="ru-RU" altLang="ru-RU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управления</a:t>
            </a:r>
            <a:endParaRPr lang="ru-RU" altLang="ru-RU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89A0904-C3F6-4979-A851-47822C83A331}"/>
              </a:ext>
            </a:extLst>
          </p:cNvPr>
          <p:cNvSpPr txBox="1"/>
          <p:nvPr/>
        </p:nvSpPr>
        <p:spPr>
          <a:xfrm>
            <a:off x="559615" y="6444957"/>
            <a:ext cx="1161036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#</a:t>
            </a:r>
            <a:r>
              <a:rPr lang="ru-RU" sz="2000" kern="0" spc="20" dirty="0">
                <a:solidFill>
                  <a:prstClr val="white">
                    <a:lumMod val="95000"/>
                  </a:prstClr>
                </a:solidFill>
              </a:rPr>
              <a:t>Новому времени – новые идеи и открытия!</a:t>
            </a:r>
            <a:r>
              <a:rPr kumimoji="0" lang="ru-RU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537165" y="4776956"/>
            <a:ext cx="204895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24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Проектная </a:t>
            </a:r>
          </a:p>
          <a:p>
            <a:pPr algn="ctr">
              <a:spcBef>
                <a:spcPct val="0"/>
              </a:spcBef>
            </a:pPr>
            <a:r>
              <a:rPr lang="ru-RU" altLang="ru-RU" sz="24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деятельность</a:t>
            </a:r>
            <a:endParaRPr lang="ru-RU" altLang="ru-RU" sz="2400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4CA10993-417C-43A0-96B2-30042A214D1C}"/>
              </a:ext>
            </a:extLst>
          </p:cNvPr>
          <p:cNvSpPr txBox="1">
            <a:spLocks/>
          </p:cNvSpPr>
          <p:nvPr/>
        </p:nvSpPr>
        <p:spPr>
          <a:xfrm>
            <a:off x="-171716" y="666136"/>
            <a:ext cx="3158756" cy="67371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3200" b="1" spc="0" dirty="0" smtClean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«9С: СИСТЕМА»</a:t>
            </a:r>
            <a:endParaRPr lang="ru-RU" sz="3200" dirty="0">
              <a:solidFill>
                <a:srgbClr val="A2007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680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Скругленный прямоугольник 35"/>
          <p:cNvSpPr>
            <a:spLocks noChangeArrowheads="1"/>
          </p:cNvSpPr>
          <p:nvPr/>
        </p:nvSpPr>
        <p:spPr bwMode="auto">
          <a:xfrm>
            <a:off x="1992313" y="260351"/>
            <a:ext cx="8424862" cy="576263"/>
          </a:xfrm>
          <a:prstGeom prst="roundRect">
            <a:avLst>
              <a:gd name="adj" fmla="val 16667"/>
            </a:avLst>
          </a:prstGeom>
          <a:solidFill>
            <a:srgbClr val="33CCFF"/>
          </a:solidFill>
          <a:ln w="25400" algn="ctr">
            <a:solidFill>
              <a:srgbClr val="B0761F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Модель эффективного </a:t>
            </a:r>
            <a:r>
              <a:rPr lang="ru-RU" alt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управления </a:t>
            </a:r>
            <a: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организацией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как инструмент повышения </a:t>
            </a:r>
            <a:r>
              <a:rPr lang="ru-RU" alt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качества</a:t>
            </a:r>
            <a:endParaRPr lang="ru-RU" altLang="ru-RU" sz="14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3971" name="Скругленный прямоугольник 35"/>
          <p:cNvSpPr>
            <a:spLocks noChangeArrowheads="1"/>
          </p:cNvSpPr>
          <p:nvPr/>
        </p:nvSpPr>
        <p:spPr bwMode="auto">
          <a:xfrm>
            <a:off x="1847850" y="1268414"/>
            <a:ext cx="8642350" cy="358775"/>
          </a:xfrm>
          <a:prstGeom prst="roundRect">
            <a:avLst>
              <a:gd name="adj" fmla="val 16667"/>
            </a:avLst>
          </a:prstGeom>
          <a:solidFill>
            <a:srgbClr val="CCFF33"/>
          </a:solidFill>
          <a:ln w="25400" algn="ctr">
            <a:solidFill>
              <a:srgbClr val="B0761F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Управление </a:t>
            </a:r>
            <a: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организацией</a:t>
            </a:r>
            <a:endParaRPr lang="ru-RU" altLang="ru-RU" sz="14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3972" name="Скругленный прямоугольник 103"/>
          <p:cNvSpPr>
            <a:spLocks noChangeArrowheads="1"/>
          </p:cNvSpPr>
          <p:nvPr/>
        </p:nvSpPr>
        <p:spPr bwMode="auto">
          <a:xfrm>
            <a:off x="3359150" y="3213100"/>
            <a:ext cx="5329238" cy="431800"/>
          </a:xfrm>
          <a:prstGeom prst="roundRect">
            <a:avLst>
              <a:gd name="adj" fmla="val 16667"/>
            </a:avLst>
          </a:prstGeom>
          <a:solidFill>
            <a:srgbClr val="FF00FF"/>
          </a:solidFill>
          <a:ln w="25400" algn="ctr">
            <a:solidFill>
              <a:srgbClr val="B0761F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1"/>
                </a:solidFill>
                <a:latin typeface="Times New Roman" panose="02020603050405020304" pitchFamily="18" charset="0"/>
              </a:rPr>
              <a:t>Синергия</a:t>
            </a:r>
          </a:p>
        </p:txBody>
      </p:sp>
      <p:sp>
        <p:nvSpPr>
          <p:cNvPr id="83973" name="Скругленный прямоугольник 103"/>
          <p:cNvSpPr>
            <a:spLocks noChangeArrowheads="1"/>
          </p:cNvSpPr>
          <p:nvPr/>
        </p:nvSpPr>
        <p:spPr bwMode="auto">
          <a:xfrm>
            <a:off x="1774825" y="2276476"/>
            <a:ext cx="1296988" cy="576263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25400" algn="ctr">
            <a:solidFill>
              <a:srgbClr val="B0761F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Ресурсное</a:t>
            </a:r>
            <a:endParaRPr lang="ru-RU" altLang="ru-RU" sz="14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3974" name="Скругленный прямоугольник 35"/>
          <p:cNvSpPr>
            <a:spLocks noChangeArrowheads="1"/>
          </p:cNvSpPr>
          <p:nvPr/>
        </p:nvSpPr>
        <p:spPr bwMode="auto">
          <a:xfrm>
            <a:off x="1774826" y="3933826"/>
            <a:ext cx="8424863" cy="358775"/>
          </a:xfrm>
          <a:prstGeom prst="roundRect">
            <a:avLst>
              <a:gd name="adj" fmla="val 16667"/>
            </a:avLst>
          </a:prstGeom>
          <a:solidFill>
            <a:srgbClr val="66FF33"/>
          </a:solidFill>
          <a:ln w="25400" algn="ctr">
            <a:solidFill>
              <a:srgbClr val="B0761F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1"/>
                </a:solidFill>
                <a:latin typeface="Times New Roman" panose="02020603050405020304" pitchFamily="18" charset="0"/>
              </a:rPr>
              <a:t>Эффективное управление</a:t>
            </a:r>
            <a:endParaRPr lang="ru-RU" altLang="ru-RU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3975" name="Скругленный прямоугольник 103"/>
          <p:cNvSpPr>
            <a:spLocks noChangeArrowheads="1"/>
          </p:cNvSpPr>
          <p:nvPr/>
        </p:nvSpPr>
        <p:spPr bwMode="auto">
          <a:xfrm>
            <a:off x="3143250" y="2276476"/>
            <a:ext cx="1512888" cy="576263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25400" algn="ctr">
            <a:solidFill>
              <a:srgbClr val="B0761F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1"/>
                </a:solidFill>
                <a:latin typeface="Times New Roman" panose="02020603050405020304" pitchFamily="18" charset="0"/>
              </a:rPr>
              <a:t>Социальное</a:t>
            </a:r>
            <a:endParaRPr lang="ru-RU" altLang="ru-RU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3976" name="Скругленный прямоугольник 103"/>
          <p:cNvSpPr>
            <a:spLocks noChangeArrowheads="1"/>
          </p:cNvSpPr>
          <p:nvPr/>
        </p:nvSpPr>
        <p:spPr bwMode="auto">
          <a:xfrm>
            <a:off x="4727575" y="2276476"/>
            <a:ext cx="1511300" cy="576263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25400" algn="ctr">
            <a:solidFill>
              <a:srgbClr val="B0761F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1"/>
                </a:solidFill>
                <a:latin typeface="Times New Roman" panose="02020603050405020304" pitchFamily="18" charset="0"/>
              </a:rPr>
              <a:t>Развивающее</a:t>
            </a:r>
            <a:endParaRPr lang="ru-RU" altLang="ru-RU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3977" name="Скругленный прямоугольник 103"/>
          <p:cNvSpPr>
            <a:spLocks noChangeArrowheads="1"/>
          </p:cNvSpPr>
          <p:nvPr/>
        </p:nvSpPr>
        <p:spPr bwMode="auto">
          <a:xfrm>
            <a:off x="6311901" y="2276476"/>
            <a:ext cx="1368425" cy="576263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25400" algn="ctr">
            <a:solidFill>
              <a:srgbClr val="B0761F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1"/>
                </a:solidFill>
                <a:latin typeface="Times New Roman" panose="02020603050405020304" pitchFamily="18" charset="0"/>
              </a:rPr>
              <a:t>Экспертно-проектное</a:t>
            </a:r>
            <a:endParaRPr lang="ru-RU" altLang="ru-RU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3978" name="Скругленный прямоугольник 103"/>
          <p:cNvSpPr>
            <a:spLocks noChangeArrowheads="1"/>
          </p:cNvSpPr>
          <p:nvPr/>
        </p:nvSpPr>
        <p:spPr bwMode="auto">
          <a:xfrm>
            <a:off x="7751764" y="2276476"/>
            <a:ext cx="1728787" cy="576263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25400" algn="ctr">
            <a:solidFill>
              <a:srgbClr val="B0761F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1"/>
                </a:solidFill>
                <a:latin typeface="Times New Roman" panose="02020603050405020304" pitchFamily="18" charset="0"/>
              </a:rPr>
              <a:t>Стратегическое</a:t>
            </a:r>
            <a:endParaRPr lang="ru-RU" altLang="ru-RU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3979" name="Скругленный прямоугольник 103"/>
          <p:cNvSpPr>
            <a:spLocks noChangeArrowheads="1"/>
          </p:cNvSpPr>
          <p:nvPr/>
        </p:nvSpPr>
        <p:spPr bwMode="auto">
          <a:xfrm>
            <a:off x="9551989" y="2276476"/>
            <a:ext cx="936625" cy="576263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25400" algn="ctr">
            <a:solidFill>
              <a:srgbClr val="B0761F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tx1"/>
                </a:solidFill>
                <a:latin typeface="Times New Roman" panose="02020603050405020304" pitchFamily="18" charset="0"/>
              </a:rPr>
              <a:t>…</a:t>
            </a:r>
          </a:p>
        </p:txBody>
      </p:sp>
      <p:sp>
        <p:nvSpPr>
          <p:cNvPr id="83980" name="Скругленный прямоугольник 103"/>
          <p:cNvSpPr>
            <a:spLocks noChangeArrowheads="1"/>
          </p:cNvSpPr>
          <p:nvPr/>
        </p:nvSpPr>
        <p:spPr bwMode="auto">
          <a:xfrm>
            <a:off x="1847851" y="4508501"/>
            <a:ext cx="1800225" cy="576263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algn="ctr">
            <a:solidFill>
              <a:srgbClr val="B0761F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1"/>
                </a:solidFill>
                <a:latin typeface="Times New Roman" panose="02020603050405020304" pitchFamily="18" charset="0"/>
              </a:rPr>
              <a:t>Целеполагание</a:t>
            </a:r>
            <a:endParaRPr lang="ru-RU" altLang="ru-RU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3981" name="Скругленный прямоугольник 103"/>
          <p:cNvSpPr>
            <a:spLocks noChangeArrowheads="1"/>
          </p:cNvSpPr>
          <p:nvPr/>
        </p:nvSpPr>
        <p:spPr bwMode="auto">
          <a:xfrm>
            <a:off x="4079875" y="4508501"/>
            <a:ext cx="1728788" cy="576263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algn="ctr">
            <a:solidFill>
              <a:srgbClr val="B0761F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1"/>
                </a:solidFill>
                <a:latin typeface="Times New Roman" panose="02020603050405020304" pitchFamily="18" charset="0"/>
              </a:rPr>
              <a:t>Мотивация</a:t>
            </a:r>
            <a:endParaRPr lang="ru-RU" altLang="ru-RU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3982" name="Скругленный прямоугольник 103"/>
          <p:cNvSpPr>
            <a:spLocks noChangeArrowheads="1"/>
          </p:cNvSpPr>
          <p:nvPr/>
        </p:nvSpPr>
        <p:spPr bwMode="auto">
          <a:xfrm>
            <a:off x="1919288" y="6092826"/>
            <a:ext cx="3960812" cy="576263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algn="ctr">
            <a:solidFill>
              <a:srgbClr val="B0761F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1"/>
                </a:solidFill>
                <a:latin typeface="Times New Roman" panose="02020603050405020304" pitchFamily="18" charset="0"/>
              </a:rPr>
              <a:t>Современные управленческие технологии</a:t>
            </a:r>
            <a:endParaRPr lang="ru-RU" altLang="ru-RU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3983" name="Скругленный прямоугольник 103"/>
          <p:cNvSpPr>
            <a:spLocks noChangeArrowheads="1"/>
          </p:cNvSpPr>
          <p:nvPr/>
        </p:nvSpPr>
        <p:spPr bwMode="auto">
          <a:xfrm>
            <a:off x="6240464" y="4508501"/>
            <a:ext cx="1800225" cy="576263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algn="ctr">
            <a:solidFill>
              <a:srgbClr val="B0761F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1"/>
                </a:solidFill>
                <a:latin typeface="Times New Roman" panose="02020603050405020304" pitchFamily="18" charset="0"/>
              </a:rPr>
              <a:t>Наставничество</a:t>
            </a:r>
            <a:endParaRPr lang="ru-RU" altLang="ru-RU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3984" name="Скругленный прямоугольник 103"/>
          <p:cNvSpPr>
            <a:spLocks noChangeArrowheads="1"/>
          </p:cNvSpPr>
          <p:nvPr/>
        </p:nvSpPr>
        <p:spPr bwMode="auto">
          <a:xfrm>
            <a:off x="8256589" y="4508501"/>
            <a:ext cx="2016125" cy="576263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algn="ctr">
            <a:solidFill>
              <a:srgbClr val="B0761F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1"/>
                </a:solidFill>
                <a:latin typeface="Times New Roman" panose="02020603050405020304" pitchFamily="18" charset="0"/>
              </a:rPr>
              <a:t>Среда</a:t>
            </a:r>
            <a:endParaRPr lang="ru-RU" altLang="ru-RU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3985" name="Скругленный прямоугольник 103"/>
          <p:cNvSpPr>
            <a:spLocks noChangeArrowheads="1"/>
          </p:cNvSpPr>
          <p:nvPr/>
        </p:nvSpPr>
        <p:spPr bwMode="auto">
          <a:xfrm>
            <a:off x="1847851" y="5373688"/>
            <a:ext cx="1800225" cy="576262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algn="ctr">
            <a:solidFill>
              <a:srgbClr val="B0761F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1"/>
                </a:solidFill>
                <a:latin typeface="Times New Roman" panose="02020603050405020304" pitchFamily="18" charset="0"/>
              </a:rPr>
              <a:t>Моделирование процессов</a:t>
            </a:r>
            <a:endParaRPr lang="ru-RU" altLang="ru-RU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3986" name="Скругленный прямоугольник 103"/>
          <p:cNvSpPr>
            <a:spLocks noChangeArrowheads="1"/>
          </p:cNvSpPr>
          <p:nvPr/>
        </p:nvSpPr>
        <p:spPr bwMode="auto">
          <a:xfrm>
            <a:off x="4079876" y="5373688"/>
            <a:ext cx="1800225" cy="576262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algn="ctr">
            <a:solidFill>
              <a:srgbClr val="B0761F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1"/>
                </a:solidFill>
                <a:latin typeface="Times New Roman" panose="02020603050405020304" pitchFamily="18" charset="0"/>
              </a:rPr>
              <a:t>Командная работа</a:t>
            </a:r>
            <a:endParaRPr lang="ru-RU" altLang="ru-RU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3987" name="Скругленный прямоугольник 103"/>
          <p:cNvSpPr>
            <a:spLocks noChangeArrowheads="1"/>
          </p:cNvSpPr>
          <p:nvPr/>
        </p:nvSpPr>
        <p:spPr bwMode="auto">
          <a:xfrm>
            <a:off x="6240464" y="5300663"/>
            <a:ext cx="1800225" cy="576262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algn="ctr">
            <a:solidFill>
              <a:srgbClr val="B0761F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1"/>
                </a:solidFill>
                <a:latin typeface="Times New Roman" panose="02020603050405020304" pitchFamily="18" charset="0"/>
              </a:rPr>
              <a:t>Креативная атмосфера </a:t>
            </a:r>
            <a:endParaRPr lang="ru-RU" altLang="ru-RU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3988" name="Скругленный прямоугольник 103"/>
          <p:cNvSpPr>
            <a:spLocks noChangeArrowheads="1"/>
          </p:cNvSpPr>
          <p:nvPr/>
        </p:nvSpPr>
        <p:spPr bwMode="auto">
          <a:xfrm>
            <a:off x="8328025" y="5300663"/>
            <a:ext cx="1944688" cy="576262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algn="ctr">
            <a:solidFill>
              <a:srgbClr val="B0761F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1"/>
                </a:solidFill>
                <a:latin typeface="Times New Roman" panose="02020603050405020304" pitchFamily="18" charset="0"/>
              </a:rPr>
              <a:t>Корпоративное обучение</a:t>
            </a:r>
            <a:endParaRPr lang="ru-RU" altLang="ru-RU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3989" name="Line 21"/>
          <p:cNvSpPr>
            <a:spLocks noChangeShapeType="1"/>
          </p:cNvSpPr>
          <p:nvPr/>
        </p:nvSpPr>
        <p:spPr bwMode="auto">
          <a:xfrm>
            <a:off x="944072" y="1916113"/>
            <a:ext cx="925561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3990" name="Line 22"/>
          <p:cNvSpPr>
            <a:spLocks noChangeShapeType="1"/>
          </p:cNvSpPr>
          <p:nvPr/>
        </p:nvSpPr>
        <p:spPr bwMode="auto">
          <a:xfrm>
            <a:off x="6024563" y="162877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3991" name="Line 23"/>
          <p:cNvSpPr>
            <a:spLocks noChangeShapeType="1"/>
          </p:cNvSpPr>
          <p:nvPr/>
        </p:nvSpPr>
        <p:spPr bwMode="auto">
          <a:xfrm>
            <a:off x="2279650" y="1916113"/>
            <a:ext cx="0" cy="3603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3992" name="Line 24"/>
          <p:cNvSpPr>
            <a:spLocks noChangeShapeType="1"/>
          </p:cNvSpPr>
          <p:nvPr/>
        </p:nvSpPr>
        <p:spPr bwMode="auto">
          <a:xfrm>
            <a:off x="3863975" y="1916113"/>
            <a:ext cx="0" cy="3603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3993" name="Line 25"/>
          <p:cNvSpPr>
            <a:spLocks noChangeShapeType="1"/>
          </p:cNvSpPr>
          <p:nvPr/>
        </p:nvSpPr>
        <p:spPr bwMode="auto">
          <a:xfrm>
            <a:off x="5448300" y="1916113"/>
            <a:ext cx="0" cy="3603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3994" name="Line 26"/>
          <p:cNvSpPr>
            <a:spLocks noChangeShapeType="1"/>
          </p:cNvSpPr>
          <p:nvPr/>
        </p:nvSpPr>
        <p:spPr bwMode="auto">
          <a:xfrm>
            <a:off x="6888163" y="1916113"/>
            <a:ext cx="0" cy="3603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3995" name="Line 27"/>
          <p:cNvSpPr>
            <a:spLocks noChangeShapeType="1"/>
          </p:cNvSpPr>
          <p:nvPr/>
        </p:nvSpPr>
        <p:spPr bwMode="auto">
          <a:xfrm>
            <a:off x="8472488" y="1916113"/>
            <a:ext cx="0" cy="3603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3996" name="Line 28"/>
          <p:cNvSpPr>
            <a:spLocks noChangeShapeType="1"/>
          </p:cNvSpPr>
          <p:nvPr/>
        </p:nvSpPr>
        <p:spPr bwMode="auto">
          <a:xfrm>
            <a:off x="10199688" y="1916113"/>
            <a:ext cx="0" cy="3603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3997" name="Line 29"/>
          <p:cNvSpPr>
            <a:spLocks noChangeShapeType="1"/>
          </p:cNvSpPr>
          <p:nvPr/>
        </p:nvSpPr>
        <p:spPr bwMode="auto">
          <a:xfrm>
            <a:off x="2351088" y="2852738"/>
            <a:ext cx="3529012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3998" name="Line 30"/>
          <p:cNvSpPr>
            <a:spLocks noChangeShapeType="1"/>
          </p:cNvSpPr>
          <p:nvPr/>
        </p:nvSpPr>
        <p:spPr bwMode="auto">
          <a:xfrm>
            <a:off x="4079876" y="2852738"/>
            <a:ext cx="1800225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3999" name="Line 31"/>
          <p:cNvSpPr>
            <a:spLocks noChangeShapeType="1"/>
          </p:cNvSpPr>
          <p:nvPr/>
        </p:nvSpPr>
        <p:spPr bwMode="auto">
          <a:xfrm>
            <a:off x="5448300" y="2852738"/>
            <a:ext cx="43180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000" name="Line 32"/>
          <p:cNvSpPr>
            <a:spLocks noChangeShapeType="1"/>
          </p:cNvSpPr>
          <p:nvPr/>
        </p:nvSpPr>
        <p:spPr bwMode="auto">
          <a:xfrm flipH="1">
            <a:off x="5951539" y="2852738"/>
            <a:ext cx="1081087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001" name="Line 33"/>
          <p:cNvSpPr>
            <a:spLocks noChangeShapeType="1"/>
          </p:cNvSpPr>
          <p:nvPr/>
        </p:nvSpPr>
        <p:spPr bwMode="auto">
          <a:xfrm flipH="1">
            <a:off x="5951539" y="2852738"/>
            <a:ext cx="2592387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002" name="Line 34"/>
          <p:cNvSpPr>
            <a:spLocks noChangeShapeType="1"/>
          </p:cNvSpPr>
          <p:nvPr/>
        </p:nvSpPr>
        <p:spPr bwMode="auto">
          <a:xfrm flipH="1">
            <a:off x="5951539" y="2852738"/>
            <a:ext cx="4105275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003" name="Line 35"/>
          <p:cNvSpPr>
            <a:spLocks noChangeShapeType="1"/>
          </p:cNvSpPr>
          <p:nvPr/>
        </p:nvSpPr>
        <p:spPr bwMode="auto">
          <a:xfrm>
            <a:off x="6024563" y="3644901"/>
            <a:ext cx="0" cy="2889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004" name="Line 36"/>
          <p:cNvSpPr>
            <a:spLocks noChangeShapeType="1"/>
          </p:cNvSpPr>
          <p:nvPr/>
        </p:nvSpPr>
        <p:spPr bwMode="auto">
          <a:xfrm flipV="1">
            <a:off x="6024563" y="4292600"/>
            <a:ext cx="0" cy="7191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005" name="Скругленный прямоугольник 103"/>
          <p:cNvSpPr>
            <a:spLocks noChangeArrowheads="1"/>
          </p:cNvSpPr>
          <p:nvPr/>
        </p:nvSpPr>
        <p:spPr bwMode="auto">
          <a:xfrm>
            <a:off x="6240463" y="6021388"/>
            <a:ext cx="3960812" cy="576262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algn="ctr">
            <a:solidFill>
              <a:srgbClr val="B0761F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1"/>
                </a:solidFill>
                <a:latin typeface="Times New Roman" panose="02020603050405020304" pitchFamily="18" charset="0"/>
              </a:rPr>
              <a:t>…</a:t>
            </a:r>
            <a:endParaRPr lang="ru-RU" altLang="ru-RU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8" name="Скругленный прямоугольник 103"/>
          <p:cNvSpPr>
            <a:spLocks noChangeArrowheads="1"/>
          </p:cNvSpPr>
          <p:nvPr/>
        </p:nvSpPr>
        <p:spPr bwMode="auto">
          <a:xfrm>
            <a:off x="119063" y="2276475"/>
            <a:ext cx="1582735" cy="576263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25400" algn="ctr">
            <a:solidFill>
              <a:srgbClr val="B0761F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Опережающее</a:t>
            </a:r>
            <a:endParaRPr lang="ru-RU" altLang="ru-RU" sz="14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9" name="Line 23"/>
          <p:cNvSpPr>
            <a:spLocks noChangeShapeType="1"/>
          </p:cNvSpPr>
          <p:nvPr/>
        </p:nvSpPr>
        <p:spPr bwMode="auto">
          <a:xfrm>
            <a:off x="944072" y="1916113"/>
            <a:ext cx="0" cy="3603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" name="Заголовок 1">
            <a:extLst>
              <a:ext uri="{FF2B5EF4-FFF2-40B4-BE49-F238E27FC236}">
                <a16:creationId xmlns:a16="http://schemas.microsoft.com/office/drawing/2014/main" id="{4CA10993-417C-43A0-96B2-30042A214D1C}"/>
              </a:ext>
            </a:extLst>
          </p:cNvPr>
          <p:cNvSpPr txBox="1">
            <a:spLocks/>
          </p:cNvSpPr>
          <p:nvPr/>
        </p:nvSpPr>
        <p:spPr>
          <a:xfrm>
            <a:off x="-171716" y="666136"/>
            <a:ext cx="3158756" cy="67371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3200" b="1" spc="0" dirty="0" smtClean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«9С: СИСТЕМА»</a:t>
            </a:r>
            <a:endParaRPr lang="ru-RU" sz="3200" dirty="0">
              <a:solidFill>
                <a:srgbClr val="A2007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21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Прямоугольник 120"/>
          <p:cNvSpPr/>
          <p:nvPr/>
        </p:nvSpPr>
        <p:spPr>
          <a:xfrm>
            <a:off x="0" y="6303917"/>
            <a:ext cx="12192000" cy="5715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6" name="Line 91"/>
          <p:cNvSpPr>
            <a:spLocks noChangeShapeType="1"/>
          </p:cNvSpPr>
          <p:nvPr/>
        </p:nvSpPr>
        <p:spPr bwMode="auto">
          <a:xfrm>
            <a:off x="4632000" y="1546225"/>
            <a:ext cx="7560000" cy="1588"/>
          </a:xfrm>
          <a:prstGeom prst="line">
            <a:avLst/>
          </a:prstGeom>
          <a:noFill/>
          <a:ln w="25400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3949578" y="2397384"/>
            <a:ext cx="587369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4000" b="1" dirty="0" smtClean="0"/>
              <a:t>ОДИН СЛАЙД</a:t>
            </a:r>
          </a:p>
        </p:txBody>
      </p:sp>
      <p:sp>
        <p:nvSpPr>
          <p:cNvPr id="15" name="Заголовок 1"/>
          <p:cNvSpPr>
            <a:spLocks/>
          </p:cNvSpPr>
          <p:nvPr/>
        </p:nvSpPr>
        <p:spPr bwMode="auto">
          <a:xfrm>
            <a:off x="4859305" y="3543092"/>
            <a:ext cx="4012956" cy="215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5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  <a:endParaRPr lang="ru-RU" altLang="ru-RU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4856" y="76447"/>
            <a:ext cx="1188414" cy="1264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89A0904-C3F6-4979-A851-47822C83A331}"/>
              </a:ext>
            </a:extLst>
          </p:cNvPr>
          <p:cNvSpPr txBox="1"/>
          <p:nvPr/>
        </p:nvSpPr>
        <p:spPr>
          <a:xfrm>
            <a:off x="489947" y="6479791"/>
            <a:ext cx="1135371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>
              <a:defRPr/>
            </a:pPr>
            <a:r>
              <a:rPr kumimoji="0" lang="ru-RU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20" normalizeH="0" baseline="0" noProof="0" dirty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#</a:t>
            </a:r>
            <a:r>
              <a:rPr lang="ru-RU" sz="2000" kern="0" spc="20" dirty="0" smtClean="0">
                <a:solidFill>
                  <a:prstClr val="white">
                    <a:lumMod val="95000"/>
                  </a:prstClr>
                </a:solidFill>
              </a:rPr>
              <a:t>Новому времени – новые идеи и открытия! </a:t>
            </a:r>
            <a:r>
              <a:rPr kumimoji="0" lang="ru-RU" sz="2000" b="0" i="0" u="none" strike="noStrike" kern="0" cap="none" spc="20" normalizeH="0" baseline="0" noProof="0" dirty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endParaRPr kumimoji="0" lang="ru-RU" sz="2000" b="0" i="0" u="none" strike="noStrike" kern="0" cap="none" spc="2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5C436C-0792-4FA8-BFE2-56DC67455621}"/>
              </a:ext>
            </a:extLst>
          </p:cNvPr>
          <p:cNvSpPr txBox="1"/>
          <p:nvPr/>
        </p:nvSpPr>
        <p:spPr>
          <a:xfrm>
            <a:off x="313509" y="428727"/>
            <a:ext cx="7485808" cy="5129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Всероссийская конференция «Эффективные управленческие команды как фактор повышения качества образования»</a:t>
            </a:r>
            <a:endParaRPr lang="ru-RU" sz="2000" b="1" dirty="0">
              <a:solidFill>
                <a:srgbClr val="005BA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76128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Прямоугольник 120"/>
          <p:cNvSpPr/>
          <p:nvPr/>
        </p:nvSpPr>
        <p:spPr>
          <a:xfrm>
            <a:off x="0" y="6303917"/>
            <a:ext cx="12192000" cy="5715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6" name="Line 91"/>
          <p:cNvSpPr>
            <a:spLocks noChangeShapeType="1"/>
          </p:cNvSpPr>
          <p:nvPr/>
        </p:nvSpPr>
        <p:spPr bwMode="auto">
          <a:xfrm>
            <a:off x="4632000" y="1546225"/>
            <a:ext cx="7560000" cy="1588"/>
          </a:xfrm>
          <a:prstGeom prst="line">
            <a:avLst/>
          </a:prstGeom>
          <a:noFill/>
          <a:ln w="25400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рямоугольник 1"/>
          <p:cNvSpPr>
            <a:spLocks noChangeArrowheads="1"/>
          </p:cNvSpPr>
          <p:nvPr/>
        </p:nvSpPr>
        <p:spPr bwMode="auto">
          <a:xfrm>
            <a:off x="289172" y="2731976"/>
            <a:ext cx="293479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Система </a:t>
            </a:r>
            <a:r>
              <a:rPr lang="ru-RU" altLang="ru-RU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управления</a:t>
            </a:r>
            <a:endParaRPr lang="ru-RU" altLang="ru-RU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AutoShape 18"/>
          <p:cNvSpPr txBox="1">
            <a:spLocks noChangeArrowheads="1"/>
          </p:cNvSpPr>
          <p:nvPr/>
        </p:nvSpPr>
        <p:spPr bwMode="auto">
          <a:xfrm>
            <a:off x="3223962" y="1608943"/>
            <a:ext cx="8569325" cy="1052513"/>
          </a:xfrm>
          <a:prstGeom prst="ribbon">
            <a:avLst>
              <a:gd name="adj1" fmla="val 19444"/>
              <a:gd name="adj2" fmla="val 50000"/>
            </a:avLst>
          </a:prstGeom>
          <a:solidFill>
            <a:srgbClr val="CCFFCC"/>
          </a:solidFill>
          <a:ln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altLang="ru-RU" sz="2400" b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Система Управления. Менеджмент</a:t>
            </a:r>
            <a:endParaRPr lang="ru-RU" altLang="ru-RU" sz="24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ьная выноска 5"/>
          <p:cNvSpPr>
            <a:spLocks noChangeArrowheads="1"/>
          </p:cNvSpPr>
          <p:nvPr/>
        </p:nvSpPr>
        <p:spPr bwMode="auto">
          <a:xfrm>
            <a:off x="3352799" y="2647588"/>
            <a:ext cx="1972401" cy="1034338"/>
          </a:xfrm>
          <a:prstGeom prst="wedgeEllipseCallout">
            <a:avLst>
              <a:gd name="adj1" fmla="val 56111"/>
              <a:gd name="adj2" fmla="val -43657"/>
            </a:avLst>
          </a:prstGeom>
          <a:solidFill>
            <a:srgbClr val="FFFF99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Дзен-Менеджмент</a:t>
            </a:r>
            <a:endParaRPr lang="ru-RU" altLang="ru-RU"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вальная выноска 5"/>
          <p:cNvSpPr>
            <a:spLocks noChangeArrowheads="1"/>
          </p:cNvSpPr>
          <p:nvPr/>
        </p:nvSpPr>
        <p:spPr bwMode="auto">
          <a:xfrm>
            <a:off x="3326956" y="3921557"/>
            <a:ext cx="2369414" cy="1055778"/>
          </a:xfrm>
          <a:prstGeom prst="wedgeEllipseCallout">
            <a:avLst>
              <a:gd name="adj1" fmla="val 54565"/>
              <a:gd name="adj2" fmla="val -89106"/>
            </a:avLst>
          </a:prstGeom>
          <a:solidFill>
            <a:srgbClr val="4DBCEC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Финансовый менеджмент</a:t>
            </a:r>
          </a:p>
        </p:txBody>
      </p:sp>
      <p:sp>
        <p:nvSpPr>
          <p:cNvPr id="15" name="Овальная выноска 5"/>
          <p:cNvSpPr>
            <a:spLocks noChangeArrowheads="1"/>
          </p:cNvSpPr>
          <p:nvPr/>
        </p:nvSpPr>
        <p:spPr bwMode="auto">
          <a:xfrm>
            <a:off x="9657171" y="2845118"/>
            <a:ext cx="2238738" cy="1170894"/>
          </a:xfrm>
          <a:prstGeom prst="wedgeEllipseCallout">
            <a:avLst>
              <a:gd name="adj1" fmla="val -76556"/>
              <a:gd name="adj2" fmla="val -50477"/>
            </a:avLst>
          </a:prstGeom>
          <a:solidFill>
            <a:srgbClr val="00A0E3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Эккаутинг-менеджмент</a:t>
            </a:r>
          </a:p>
        </p:txBody>
      </p:sp>
      <p:sp>
        <p:nvSpPr>
          <p:cNvPr id="16" name="Овальная выноска 5"/>
          <p:cNvSpPr>
            <a:spLocks noChangeArrowheads="1"/>
          </p:cNvSpPr>
          <p:nvPr/>
        </p:nvSpPr>
        <p:spPr bwMode="auto">
          <a:xfrm>
            <a:off x="9673023" y="4199674"/>
            <a:ext cx="2207033" cy="1247683"/>
          </a:xfrm>
          <a:prstGeom prst="wedgeEllipseCallout">
            <a:avLst>
              <a:gd name="adj1" fmla="val -50500"/>
              <a:gd name="adj2" fmla="val -71542"/>
            </a:avLst>
          </a:prstGeom>
          <a:solidFill>
            <a:srgbClr val="FFFF99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Эффективный менеджмент</a:t>
            </a:r>
            <a:endParaRPr lang="ru-RU" altLang="ru-RU"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Овальная выноска 5"/>
          <p:cNvSpPr>
            <a:spLocks noChangeArrowheads="1"/>
          </p:cNvSpPr>
          <p:nvPr/>
        </p:nvSpPr>
        <p:spPr bwMode="auto">
          <a:xfrm>
            <a:off x="9090034" y="5472544"/>
            <a:ext cx="1702116" cy="705395"/>
          </a:xfrm>
          <a:prstGeom prst="wedgeEllipseCallout">
            <a:avLst>
              <a:gd name="adj1" fmla="val -59352"/>
              <a:gd name="adj2" fmla="val -99667"/>
            </a:avLst>
          </a:prstGeom>
          <a:solidFill>
            <a:srgbClr val="FF99CC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Кайдзен</a:t>
            </a:r>
            <a:endParaRPr lang="ru-RU" altLang="ru-RU"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Овальная выноска 5"/>
          <p:cNvSpPr>
            <a:spLocks noChangeArrowheads="1"/>
          </p:cNvSpPr>
          <p:nvPr/>
        </p:nvSpPr>
        <p:spPr bwMode="auto">
          <a:xfrm>
            <a:off x="7062379" y="3033553"/>
            <a:ext cx="2125164" cy="954485"/>
          </a:xfrm>
          <a:prstGeom prst="wedgeEllipseCallout">
            <a:avLst>
              <a:gd name="adj1" fmla="val 6921"/>
              <a:gd name="adj2" fmla="val -68185"/>
            </a:avLst>
          </a:prstGeom>
          <a:solidFill>
            <a:srgbClr val="FF99CC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Визуальный менеджмент</a:t>
            </a:r>
            <a:endParaRPr lang="ru-RU" altLang="ru-RU"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Овальная выноска 5"/>
          <p:cNvSpPr>
            <a:spLocks noChangeArrowheads="1"/>
          </p:cNvSpPr>
          <p:nvPr/>
        </p:nvSpPr>
        <p:spPr bwMode="auto">
          <a:xfrm>
            <a:off x="6430871" y="4234055"/>
            <a:ext cx="2155506" cy="1049393"/>
          </a:xfrm>
          <a:prstGeom prst="wedgeEllipseCallout">
            <a:avLst>
              <a:gd name="adj1" fmla="val -23793"/>
              <a:gd name="adj2" fmla="val -84377"/>
            </a:avLst>
          </a:prstGeom>
          <a:solidFill>
            <a:srgbClr val="FFFF99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Когнитивный менеджмент</a:t>
            </a:r>
            <a:endParaRPr lang="ru-RU" altLang="ru-RU"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Овальная выноска 5"/>
          <p:cNvSpPr>
            <a:spLocks noChangeArrowheads="1"/>
          </p:cNvSpPr>
          <p:nvPr/>
        </p:nvSpPr>
        <p:spPr bwMode="auto">
          <a:xfrm>
            <a:off x="4167480" y="5190274"/>
            <a:ext cx="2263391" cy="780891"/>
          </a:xfrm>
          <a:prstGeom prst="wedgeEllipseCallout">
            <a:avLst>
              <a:gd name="adj1" fmla="val 38273"/>
              <a:gd name="adj2" fmla="val -64102"/>
            </a:avLst>
          </a:prstGeom>
          <a:solidFill>
            <a:srgbClr val="FF99CC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Менеджмент знаний</a:t>
            </a:r>
            <a:endParaRPr lang="ru-RU" altLang="ru-RU"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1"/>
          <p:cNvSpPr>
            <a:spLocks noChangeArrowheads="1"/>
          </p:cNvSpPr>
          <p:nvPr/>
        </p:nvSpPr>
        <p:spPr bwMode="auto">
          <a:xfrm>
            <a:off x="374466" y="3870009"/>
            <a:ext cx="2978333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Менеджмент</a:t>
            </a:r>
            <a:endParaRPr lang="ru-RU" altLang="ru-RU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2978" y="115748"/>
            <a:ext cx="1188414" cy="1264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C89A0904-C3F6-4979-A851-47822C83A331}"/>
              </a:ext>
            </a:extLst>
          </p:cNvPr>
          <p:cNvSpPr txBox="1"/>
          <p:nvPr/>
        </p:nvSpPr>
        <p:spPr>
          <a:xfrm>
            <a:off x="489947" y="6479791"/>
            <a:ext cx="1135371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>
              <a:defRPr/>
            </a:pPr>
            <a:r>
              <a:rPr kumimoji="0" lang="ru-RU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20" normalizeH="0" baseline="0" noProof="0" dirty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#</a:t>
            </a:r>
            <a:r>
              <a:rPr lang="ru-RU" sz="2000" kern="0" spc="20" dirty="0" smtClean="0">
                <a:solidFill>
                  <a:prstClr val="white">
                    <a:lumMod val="95000"/>
                  </a:prstClr>
                </a:solidFill>
              </a:rPr>
              <a:t>Новому времени – новые идеи и открытия</a:t>
            </a:r>
            <a:r>
              <a:rPr lang="ru-RU" sz="2000" kern="0" spc="20" dirty="0" smtClean="0">
                <a:solidFill>
                  <a:prstClr val="white">
                    <a:lumMod val="95000"/>
                  </a:prstClr>
                </a:solidFill>
              </a:rPr>
              <a:t>!</a:t>
            </a:r>
            <a:r>
              <a:rPr kumimoji="0" lang="ru-RU" sz="2000" b="0" i="0" u="none" strike="noStrike" kern="0" cap="none" spc="20" normalizeH="0" baseline="0" noProof="0" dirty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endParaRPr kumimoji="0" lang="ru-RU" sz="2000" b="0" i="0" u="none" strike="noStrike" kern="0" cap="none" spc="2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</a:endParaRPr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4CA10993-417C-43A0-96B2-30042A214D1C}"/>
              </a:ext>
            </a:extLst>
          </p:cNvPr>
          <p:cNvSpPr txBox="1">
            <a:spLocks/>
          </p:cNvSpPr>
          <p:nvPr/>
        </p:nvSpPr>
        <p:spPr>
          <a:xfrm>
            <a:off x="385633" y="724147"/>
            <a:ext cx="9160078" cy="67371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4900" b="1" spc="0" smtClean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«9С: СИСТЕМА»</a:t>
            </a:r>
            <a:endParaRPr lang="ru-RU" sz="3100" dirty="0">
              <a:solidFill>
                <a:srgbClr val="A2007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05C436C-0792-4FA8-BFE2-56DC67455621}"/>
              </a:ext>
            </a:extLst>
          </p:cNvPr>
          <p:cNvSpPr txBox="1"/>
          <p:nvPr/>
        </p:nvSpPr>
        <p:spPr>
          <a:xfrm>
            <a:off x="1066391" y="296988"/>
            <a:ext cx="5364480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2000" b="1" dirty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универсальная матрица управления</a:t>
            </a:r>
            <a:endParaRPr lang="ru-RU" sz="2000" b="1" dirty="0">
              <a:solidFill>
                <a:srgbClr val="005BA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478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91">
            <a:extLst>
              <a:ext uri="{FF2B5EF4-FFF2-40B4-BE49-F238E27FC236}">
                <a16:creationId xmlns:a16="http://schemas.microsoft.com/office/drawing/2014/main" id="{C0E384C4-1E5B-4613-B98F-C7ECBC31536B}"/>
              </a:ext>
            </a:extLst>
          </p:cNvPr>
          <p:cNvSpPr>
            <a:spLocks noChangeShapeType="1"/>
          </p:cNvSpPr>
          <p:nvPr/>
        </p:nvSpPr>
        <p:spPr bwMode="auto">
          <a:xfrm>
            <a:off x="4609978" y="1520510"/>
            <a:ext cx="7560000" cy="1588"/>
          </a:xfrm>
          <a:prstGeom prst="line">
            <a:avLst/>
          </a:prstGeom>
          <a:noFill/>
          <a:ln w="25400">
            <a:solidFill>
              <a:srgbClr val="0070C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" name="Picture 4" descr="https://adonius.club/uploads/posts/2022-02/1644032243_11-adonius-club-p-galochka-na-prozrachnom-fone-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9620" y="1971036"/>
            <a:ext cx="543103" cy="543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286759" y="2077346"/>
            <a:ext cx="9787820" cy="10644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ts val="2500"/>
              </a:lnSpc>
            </a:pPr>
            <a:r>
              <a:rPr lang="ru-RU" sz="5400" b="1" dirty="0" smtClean="0"/>
              <a:t>Система в непрерывном</a:t>
            </a:r>
          </a:p>
          <a:p>
            <a:pPr algn="just">
              <a:lnSpc>
                <a:spcPts val="2500"/>
              </a:lnSpc>
            </a:pPr>
            <a:endParaRPr lang="ru-RU" sz="5400" b="1" dirty="0"/>
          </a:p>
          <a:p>
            <a:pPr algn="just">
              <a:lnSpc>
                <a:spcPts val="2500"/>
              </a:lnSpc>
            </a:pPr>
            <a:r>
              <a:rPr lang="ru-RU" sz="5400" b="1" dirty="0" smtClean="0"/>
              <a:t> образовании педагога</a:t>
            </a:r>
          </a:p>
        </p:txBody>
      </p:sp>
      <p:pic>
        <p:nvPicPr>
          <p:cNvPr id="16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2965" y="64012"/>
            <a:ext cx="1188414" cy="1264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811835" y="3526599"/>
            <a:ext cx="10737668" cy="9618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 algn="just">
              <a:lnSpc>
                <a:spcPts val="2500"/>
              </a:lnSpc>
              <a:buFontTx/>
              <a:buChar char="-"/>
            </a:pPr>
            <a:r>
              <a:rPr lang="ru-RU" sz="2000" b="1" dirty="0" smtClean="0"/>
              <a:t>Курсы повышения квалификации</a:t>
            </a:r>
          </a:p>
          <a:p>
            <a:pPr marL="342900" indent="-342900" algn="just">
              <a:lnSpc>
                <a:spcPts val="2500"/>
              </a:lnSpc>
              <a:buFontTx/>
              <a:buChar char="-"/>
            </a:pPr>
            <a:r>
              <a:rPr lang="ru-RU" sz="2000" b="1" dirty="0"/>
              <a:t>С</a:t>
            </a:r>
            <a:r>
              <a:rPr lang="ru-RU" sz="2000" b="1" dirty="0" smtClean="0"/>
              <a:t>амообразование</a:t>
            </a:r>
          </a:p>
          <a:p>
            <a:pPr marL="342900" indent="-342900" algn="just">
              <a:lnSpc>
                <a:spcPts val="2500"/>
              </a:lnSpc>
              <a:buFontTx/>
              <a:buChar char="-"/>
            </a:pPr>
            <a:r>
              <a:rPr lang="ru-RU" sz="2000" b="1" dirty="0" smtClean="0"/>
              <a:t>Методические сессии, ЧПР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89A0904-C3F6-4979-A851-47822C83A331}"/>
              </a:ext>
            </a:extLst>
          </p:cNvPr>
          <p:cNvSpPr txBox="1"/>
          <p:nvPr/>
        </p:nvSpPr>
        <p:spPr>
          <a:xfrm>
            <a:off x="489947" y="6479791"/>
            <a:ext cx="1135371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>
              <a:defRPr/>
            </a:pPr>
            <a:r>
              <a:rPr kumimoji="0" lang="ru-RU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20" normalizeH="0" baseline="0" noProof="0" dirty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#</a:t>
            </a:r>
            <a:r>
              <a:rPr lang="ru-RU" sz="2000" kern="0" spc="20" dirty="0" smtClean="0">
                <a:solidFill>
                  <a:prstClr val="white">
                    <a:lumMod val="95000"/>
                  </a:prstClr>
                </a:solidFill>
              </a:rPr>
              <a:t>Новому времени – новые идеи и открытия! </a:t>
            </a:r>
            <a:r>
              <a:rPr kumimoji="0" lang="ru-RU" sz="2000" b="0" i="0" u="none" strike="noStrike" kern="0" cap="none" spc="20" normalizeH="0" baseline="0" noProof="0" dirty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endParaRPr kumimoji="0" lang="ru-RU" sz="2000" b="0" i="0" u="none" strike="noStrike" kern="0" cap="none" spc="2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</a:endParaRPr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4CA10993-417C-43A0-96B2-30042A214D1C}"/>
              </a:ext>
            </a:extLst>
          </p:cNvPr>
          <p:cNvSpPr txBox="1">
            <a:spLocks/>
          </p:cNvSpPr>
          <p:nvPr/>
        </p:nvSpPr>
        <p:spPr>
          <a:xfrm>
            <a:off x="385633" y="724147"/>
            <a:ext cx="9160078" cy="67371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4900" b="1" spc="0" smtClean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«9С: СИСТЕМА»</a:t>
            </a:r>
            <a:endParaRPr lang="ru-RU" sz="3100" dirty="0">
              <a:solidFill>
                <a:srgbClr val="A2007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05C436C-0792-4FA8-BFE2-56DC67455621}"/>
              </a:ext>
            </a:extLst>
          </p:cNvPr>
          <p:cNvSpPr txBox="1"/>
          <p:nvPr/>
        </p:nvSpPr>
        <p:spPr>
          <a:xfrm>
            <a:off x="1036319" y="243229"/>
            <a:ext cx="5364480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2000" b="1" dirty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универсальная матрица управления</a:t>
            </a:r>
            <a:endParaRPr lang="ru-RU" sz="2000" b="1" dirty="0">
              <a:solidFill>
                <a:srgbClr val="005BA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0920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91">
            <a:extLst>
              <a:ext uri="{FF2B5EF4-FFF2-40B4-BE49-F238E27FC236}">
                <a16:creationId xmlns:a16="http://schemas.microsoft.com/office/drawing/2014/main" id="{C0E384C4-1E5B-4613-B98F-C7ECBC31536B}"/>
              </a:ext>
            </a:extLst>
          </p:cNvPr>
          <p:cNvSpPr>
            <a:spLocks noChangeShapeType="1"/>
          </p:cNvSpPr>
          <p:nvPr/>
        </p:nvSpPr>
        <p:spPr bwMode="auto">
          <a:xfrm>
            <a:off x="4609978" y="1520510"/>
            <a:ext cx="7560000" cy="1588"/>
          </a:xfrm>
          <a:prstGeom prst="line">
            <a:avLst/>
          </a:prstGeom>
          <a:noFill/>
          <a:ln w="25400">
            <a:solidFill>
              <a:srgbClr val="0070C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" name="Picture 4" descr="https://adonius.club/uploads/posts/2022-02/1644032243_11-adonius-club-p-galochka-na-prozrachnom-fone-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9620" y="1971036"/>
            <a:ext cx="543103" cy="543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286759" y="2077346"/>
            <a:ext cx="9787820" cy="4232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ts val="2500"/>
              </a:lnSpc>
            </a:pPr>
            <a:r>
              <a:rPr lang="ru-RU" sz="5400" b="1" dirty="0" smtClean="0"/>
              <a:t>Час профессионального роста</a:t>
            </a:r>
          </a:p>
        </p:txBody>
      </p:sp>
      <p:pic>
        <p:nvPicPr>
          <p:cNvPr id="16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8321" y="166143"/>
            <a:ext cx="1188414" cy="1264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92989" y="3484170"/>
            <a:ext cx="10737668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 algn="just">
              <a:lnSpc>
                <a:spcPts val="2500"/>
              </a:lnSpc>
              <a:buFontTx/>
              <a:buChar char="-"/>
            </a:pPr>
            <a:r>
              <a:rPr lang="ru-RU" sz="2000" b="1" dirty="0" smtClean="0"/>
              <a:t>1 неделя – совместное обучение, мастер-классы, сессии</a:t>
            </a:r>
          </a:p>
          <a:p>
            <a:pPr marL="342900" indent="-342900" algn="just">
              <a:lnSpc>
                <a:spcPts val="2500"/>
              </a:lnSpc>
              <a:buFontTx/>
              <a:buChar char="-"/>
            </a:pPr>
            <a:r>
              <a:rPr lang="ru-RU" sz="2000" b="1" dirty="0" smtClean="0"/>
              <a:t>2 неделя – заседание предметных кафедр</a:t>
            </a:r>
          </a:p>
          <a:p>
            <a:pPr marL="342900" indent="-342900" algn="just">
              <a:lnSpc>
                <a:spcPts val="2500"/>
              </a:lnSpc>
              <a:buFontTx/>
              <a:buChar char="-"/>
            </a:pPr>
            <a:r>
              <a:rPr lang="ru-RU" sz="2000" b="1" dirty="0" smtClean="0"/>
              <a:t>3 неделя – заседание лабораторий по интересам</a:t>
            </a:r>
          </a:p>
          <a:p>
            <a:pPr marL="342900" indent="-342900" algn="just">
              <a:lnSpc>
                <a:spcPts val="2500"/>
              </a:lnSpc>
              <a:buFontTx/>
              <a:buChar char="-"/>
            </a:pPr>
            <a:r>
              <a:rPr lang="ru-RU" sz="2000" b="1" dirty="0" smtClean="0"/>
              <a:t>4 неделя – совещания при директоре, заместителе директора, малые педагогические советы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5C436C-0792-4FA8-BFE2-56DC67455621}"/>
              </a:ext>
            </a:extLst>
          </p:cNvPr>
          <p:cNvSpPr txBox="1"/>
          <p:nvPr/>
        </p:nvSpPr>
        <p:spPr>
          <a:xfrm>
            <a:off x="3051184" y="2702964"/>
            <a:ext cx="6627223" cy="2885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3200" b="1" dirty="0" smtClean="0">
                <a:solidFill>
                  <a:srgbClr val="A400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ПОНЕДЕЛЬНИК с 13.15. до 14.15</a:t>
            </a:r>
            <a:endParaRPr lang="ru-RU" sz="3200" b="1" dirty="0">
              <a:solidFill>
                <a:srgbClr val="A4007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89A0904-C3F6-4979-A851-47822C83A331}"/>
              </a:ext>
            </a:extLst>
          </p:cNvPr>
          <p:cNvSpPr txBox="1"/>
          <p:nvPr/>
        </p:nvSpPr>
        <p:spPr>
          <a:xfrm>
            <a:off x="489947" y="6479791"/>
            <a:ext cx="1135371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>
              <a:defRPr/>
            </a:pPr>
            <a:r>
              <a:rPr kumimoji="0" lang="ru-RU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20" normalizeH="0" baseline="0" noProof="0" dirty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#</a:t>
            </a:r>
            <a:r>
              <a:rPr lang="ru-RU" sz="2000" kern="0" spc="20" dirty="0" smtClean="0">
                <a:solidFill>
                  <a:prstClr val="white">
                    <a:lumMod val="95000"/>
                  </a:prstClr>
                </a:solidFill>
              </a:rPr>
              <a:t>Новому времени – новые идеи и открытия</a:t>
            </a:r>
            <a:r>
              <a:rPr lang="ru-RU" sz="2000" kern="0" spc="20" dirty="0" smtClean="0">
                <a:solidFill>
                  <a:prstClr val="white">
                    <a:lumMod val="95000"/>
                  </a:prstClr>
                </a:solidFill>
              </a:rPr>
              <a:t>!</a:t>
            </a:r>
            <a:endParaRPr kumimoji="0" lang="ru-RU" sz="2000" b="0" i="0" u="none" strike="noStrike" kern="0" cap="none" spc="2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</a:endParaRP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4CA10993-417C-43A0-96B2-30042A214D1C}"/>
              </a:ext>
            </a:extLst>
          </p:cNvPr>
          <p:cNvSpPr txBox="1">
            <a:spLocks/>
          </p:cNvSpPr>
          <p:nvPr/>
        </p:nvSpPr>
        <p:spPr>
          <a:xfrm>
            <a:off x="385633" y="724147"/>
            <a:ext cx="9160078" cy="67371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4900" b="1" spc="0" smtClean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«9С: СИСТЕМА»</a:t>
            </a:r>
            <a:endParaRPr lang="ru-RU" sz="3100" dirty="0">
              <a:solidFill>
                <a:srgbClr val="A2007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05C436C-0792-4FA8-BFE2-56DC67455621}"/>
              </a:ext>
            </a:extLst>
          </p:cNvPr>
          <p:cNvSpPr txBox="1"/>
          <p:nvPr/>
        </p:nvSpPr>
        <p:spPr>
          <a:xfrm>
            <a:off x="1088571" y="349116"/>
            <a:ext cx="5364480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2000" b="1" dirty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универсальная матрица управления</a:t>
            </a:r>
            <a:endParaRPr lang="ru-RU" sz="2000" b="1" dirty="0">
              <a:solidFill>
                <a:srgbClr val="005BA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3766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A10993-417C-43A0-96B2-30042A214D1C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85633" y="724147"/>
            <a:ext cx="9160078" cy="673714"/>
          </a:xfrm>
        </p:spPr>
        <p:txBody>
          <a:bodyPr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4900" b="1" spc="0" dirty="0" smtClean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«9С</a:t>
            </a:r>
            <a:r>
              <a:rPr lang="ru-RU" sz="4900" b="1" spc="0" dirty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: СИСТЕМА»</a:t>
            </a:r>
            <a:endParaRPr lang="ru-RU" sz="3100" dirty="0">
              <a:solidFill>
                <a:srgbClr val="A20070"/>
              </a:solidFill>
            </a:endParaRPr>
          </a:p>
        </p:txBody>
      </p:sp>
      <p:sp>
        <p:nvSpPr>
          <p:cNvPr id="6" name="Line 91">
            <a:extLst>
              <a:ext uri="{FF2B5EF4-FFF2-40B4-BE49-F238E27FC236}">
                <a16:creationId xmlns:a16="http://schemas.microsoft.com/office/drawing/2014/main" id="{C0E384C4-1E5B-4613-B98F-C7ECBC31536B}"/>
              </a:ext>
            </a:extLst>
          </p:cNvPr>
          <p:cNvSpPr>
            <a:spLocks noChangeShapeType="1"/>
          </p:cNvSpPr>
          <p:nvPr/>
        </p:nvSpPr>
        <p:spPr bwMode="auto">
          <a:xfrm>
            <a:off x="4609978" y="1520510"/>
            <a:ext cx="7560000" cy="1588"/>
          </a:xfrm>
          <a:prstGeom prst="line">
            <a:avLst/>
          </a:prstGeom>
          <a:noFill/>
          <a:ln w="25400">
            <a:solidFill>
              <a:srgbClr val="0070C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89A0904-C3F6-4979-A851-47822C83A331}"/>
              </a:ext>
            </a:extLst>
          </p:cNvPr>
          <p:cNvSpPr txBox="1"/>
          <p:nvPr/>
        </p:nvSpPr>
        <p:spPr>
          <a:xfrm>
            <a:off x="559615" y="6444957"/>
            <a:ext cx="1161036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#</a:t>
            </a:r>
            <a:r>
              <a:rPr lang="ru-RU" sz="2000" kern="0" spc="20" dirty="0">
                <a:solidFill>
                  <a:prstClr val="white">
                    <a:lumMod val="95000"/>
                  </a:prstClr>
                </a:solidFill>
              </a:rPr>
              <a:t>Новому времени – новые идеи и открытия!</a:t>
            </a:r>
            <a:r>
              <a:rPr kumimoji="0" lang="ru-RU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</a:p>
        </p:txBody>
      </p:sp>
      <p:pic>
        <p:nvPicPr>
          <p:cNvPr id="38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1417" y="89105"/>
            <a:ext cx="1188414" cy="1264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0F3863D-19EF-4384-A4E0-1FCC014F4BD3}"/>
              </a:ext>
            </a:extLst>
          </p:cNvPr>
          <p:cNvSpPr txBox="1"/>
          <p:nvPr/>
        </p:nvSpPr>
        <p:spPr>
          <a:xfrm>
            <a:off x="3855468" y="1520510"/>
            <a:ext cx="46769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</a:rPr>
              <a:t>МОДЕЛЬ </a:t>
            </a:r>
            <a:r>
              <a:rPr lang="ru-RU" sz="4000" b="1" dirty="0" smtClean="0">
                <a:solidFill>
                  <a:srgbClr val="002060"/>
                </a:solidFill>
              </a:rPr>
              <a:t>ОБУЧЕНИЯ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45958" y="2430379"/>
            <a:ext cx="2731168" cy="914400"/>
          </a:xfrm>
          <a:prstGeom prst="roundRect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1-8 классы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45958" y="4622017"/>
            <a:ext cx="2731168" cy="914400"/>
          </a:xfrm>
          <a:prstGeom prst="round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10-11 </a:t>
            </a:r>
            <a:r>
              <a:rPr lang="ru-RU" sz="3200" b="1" dirty="0">
                <a:solidFill>
                  <a:schemeClr val="tx1"/>
                </a:solidFill>
              </a:rPr>
              <a:t>классы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45958" y="3536399"/>
            <a:ext cx="2731168" cy="914400"/>
          </a:xfrm>
          <a:prstGeom prst="roundRect">
            <a:avLst/>
          </a:prstGeom>
          <a:solidFill>
            <a:srgbClr val="FEEEC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9 </a:t>
            </a:r>
            <a:r>
              <a:rPr lang="ru-RU" sz="3600" b="1" dirty="0">
                <a:solidFill>
                  <a:schemeClr val="tx1"/>
                </a:solidFill>
              </a:rPr>
              <a:t>классы</a:t>
            </a:r>
          </a:p>
        </p:txBody>
      </p:sp>
      <p:sp>
        <p:nvSpPr>
          <p:cNvPr id="18" name="Овал 17"/>
          <p:cNvSpPr/>
          <p:nvPr/>
        </p:nvSpPr>
        <p:spPr>
          <a:xfrm>
            <a:off x="4884402" y="2189633"/>
            <a:ext cx="3573833" cy="999830"/>
          </a:xfrm>
          <a:prstGeom prst="ellipse">
            <a:avLst/>
          </a:prstGeom>
          <a:solidFill>
            <a:srgbClr val="5BD9D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Предметы учебного плана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4810184" y="3265715"/>
            <a:ext cx="3722270" cy="1175860"/>
          </a:xfrm>
          <a:prstGeom prst="ellipse">
            <a:avLst/>
          </a:prstGeom>
          <a:solidFill>
            <a:srgbClr val="5BD9D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+ ВУД: два предмета профильной направленности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ЧАС КУРАТОРА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9685421" y="3512564"/>
            <a:ext cx="2219862" cy="9144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ПРОЕКТ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1" name="Двойная стрелка вверх/вниз 20"/>
          <p:cNvSpPr/>
          <p:nvPr/>
        </p:nvSpPr>
        <p:spPr>
          <a:xfrm rot="16200000">
            <a:off x="8904639" y="3593747"/>
            <a:ext cx="482440" cy="799703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4872335" y="4584483"/>
            <a:ext cx="3722270" cy="989467"/>
          </a:xfrm>
          <a:prstGeom prst="ellipse">
            <a:avLst/>
          </a:prstGeom>
          <a:solidFill>
            <a:srgbClr val="5BD9D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+ спецкурсы: </a:t>
            </a:r>
            <a:endParaRPr lang="ru-RU" b="1" dirty="0">
              <a:solidFill>
                <a:srgbClr val="C00000"/>
              </a:solidFill>
            </a:endParaRP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Предметы профильной </a:t>
            </a:r>
            <a:r>
              <a:rPr lang="ru-RU" b="1" dirty="0">
                <a:solidFill>
                  <a:srgbClr val="C00000"/>
                </a:solidFill>
              </a:rPr>
              <a:t>направленности</a:t>
            </a:r>
          </a:p>
        </p:txBody>
      </p:sp>
      <p:sp>
        <p:nvSpPr>
          <p:cNvPr id="24" name="Овал 23"/>
          <p:cNvSpPr/>
          <p:nvPr/>
        </p:nvSpPr>
        <p:spPr>
          <a:xfrm>
            <a:off x="9625263" y="4824259"/>
            <a:ext cx="2282624" cy="9144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ИНДИВИДУАЛЬНЫЙ 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ПРОЕКТ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5" name="Двойная стрелка вверх/вниз 24"/>
          <p:cNvSpPr/>
          <p:nvPr/>
        </p:nvSpPr>
        <p:spPr>
          <a:xfrm rot="16200000">
            <a:off x="8904638" y="4679364"/>
            <a:ext cx="482440" cy="799703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Двойная стрелка вверх/вниз 25"/>
          <p:cNvSpPr/>
          <p:nvPr/>
        </p:nvSpPr>
        <p:spPr>
          <a:xfrm rot="16200000">
            <a:off x="4014099" y="4637416"/>
            <a:ext cx="482440" cy="799703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Двойная стрелка вверх/вниз 26"/>
          <p:cNvSpPr/>
          <p:nvPr/>
        </p:nvSpPr>
        <p:spPr>
          <a:xfrm rot="16200000">
            <a:off x="4001710" y="3546988"/>
            <a:ext cx="482440" cy="799703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Двойная стрелка вверх/вниз 27"/>
          <p:cNvSpPr/>
          <p:nvPr/>
        </p:nvSpPr>
        <p:spPr>
          <a:xfrm rot="16200000">
            <a:off x="4014099" y="2456559"/>
            <a:ext cx="482440" cy="799703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05C436C-0792-4FA8-BFE2-56DC67455621}"/>
              </a:ext>
            </a:extLst>
          </p:cNvPr>
          <p:cNvSpPr txBox="1"/>
          <p:nvPr/>
        </p:nvSpPr>
        <p:spPr>
          <a:xfrm>
            <a:off x="931817" y="324759"/>
            <a:ext cx="5364480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2000" b="1" dirty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универсальная матрица управления</a:t>
            </a:r>
            <a:endParaRPr lang="ru-RU" sz="2000" b="1" dirty="0">
              <a:solidFill>
                <a:srgbClr val="005BA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422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A10993-417C-43A0-96B2-30042A214D1C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85633" y="724147"/>
            <a:ext cx="9160078" cy="673714"/>
          </a:xfrm>
        </p:spPr>
        <p:txBody>
          <a:bodyPr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4900" b="1" spc="0" dirty="0" smtClean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«9С</a:t>
            </a:r>
            <a:r>
              <a:rPr lang="ru-RU" sz="4900" b="1" spc="0" dirty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: СИСТЕМА»</a:t>
            </a:r>
            <a:endParaRPr lang="ru-RU" sz="3100" dirty="0">
              <a:solidFill>
                <a:srgbClr val="A20070"/>
              </a:solidFill>
            </a:endParaRPr>
          </a:p>
        </p:txBody>
      </p:sp>
      <p:sp>
        <p:nvSpPr>
          <p:cNvPr id="6" name="Line 91">
            <a:extLst>
              <a:ext uri="{FF2B5EF4-FFF2-40B4-BE49-F238E27FC236}">
                <a16:creationId xmlns:a16="http://schemas.microsoft.com/office/drawing/2014/main" id="{C0E384C4-1E5B-4613-B98F-C7ECBC31536B}"/>
              </a:ext>
            </a:extLst>
          </p:cNvPr>
          <p:cNvSpPr>
            <a:spLocks noChangeShapeType="1"/>
          </p:cNvSpPr>
          <p:nvPr/>
        </p:nvSpPr>
        <p:spPr bwMode="auto">
          <a:xfrm>
            <a:off x="4609978" y="1520510"/>
            <a:ext cx="7560000" cy="1588"/>
          </a:xfrm>
          <a:prstGeom prst="line">
            <a:avLst/>
          </a:prstGeom>
          <a:noFill/>
          <a:ln w="25400">
            <a:solidFill>
              <a:srgbClr val="0070C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89A0904-C3F6-4979-A851-47822C83A331}"/>
              </a:ext>
            </a:extLst>
          </p:cNvPr>
          <p:cNvSpPr txBox="1"/>
          <p:nvPr/>
        </p:nvSpPr>
        <p:spPr>
          <a:xfrm>
            <a:off x="559615" y="6444957"/>
            <a:ext cx="1161036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#</a:t>
            </a:r>
            <a:r>
              <a:rPr lang="ru-RU" sz="2000" kern="0" spc="20" dirty="0">
                <a:solidFill>
                  <a:prstClr val="white">
                    <a:lumMod val="95000"/>
                  </a:prstClr>
                </a:solidFill>
              </a:rPr>
              <a:t>Новому времени – новые идеи и открытия!</a:t>
            </a:r>
            <a:r>
              <a:rPr kumimoji="0" lang="ru-RU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</a:p>
        </p:txBody>
      </p:sp>
      <p:pic>
        <p:nvPicPr>
          <p:cNvPr id="38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1417" y="89105"/>
            <a:ext cx="1188414" cy="1264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0F3863D-19EF-4384-A4E0-1FCC014F4BD3}"/>
              </a:ext>
            </a:extLst>
          </p:cNvPr>
          <p:cNvSpPr txBox="1"/>
          <p:nvPr/>
        </p:nvSpPr>
        <p:spPr>
          <a:xfrm>
            <a:off x="4498531" y="1520510"/>
            <a:ext cx="33908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ЧАС КУРАТОРА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85633" y="2430378"/>
            <a:ext cx="3330124" cy="3447907"/>
          </a:xfrm>
          <a:prstGeom prst="roundRect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Куратор по профильному направлению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4884402" y="2189633"/>
            <a:ext cx="3573833" cy="999830"/>
          </a:xfrm>
          <a:prstGeom prst="ellipse">
            <a:avLst/>
          </a:prstGeom>
          <a:solidFill>
            <a:srgbClr val="5BD9D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Индивидуальная траектория развития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4810184" y="3265715"/>
            <a:ext cx="3722270" cy="1175860"/>
          </a:xfrm>
          <a:prstGeom prst="ellipse">
            <a:avLst/>
          </a:prstGeom>
          <a:solidFill>
            <a:srgbClr val="5BD9D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Выстраивание линии поступления с ВУЗ, СПО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9058041" y="1964533"/>
            <a:ext cx="2909329" cy="9144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Еженедельно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4872335" y="4584483"/>
            <a:ext cx="3722270" cy="1293802"/>
          </a:xfrm>
          <a:prstGeom prst="ellipse">
            <a:avLst/>
          </a:prstGeom>
          <a:solidFill>
            <a:srgbClr val="5BD9D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Анализ и самоанализ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«Сверка часов»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Лидерские компетенции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6" name="Двойная стрелка вверх/вниз 25"/>
          <p:cNvSpPr/>
          <p:nvPr/>
        </p:nvSpPr>
        <p:spPr>
          <a:xfrm rot="16200000">
            <a:off x="4014099" y="4637416"/>
            <a:ext cx="482440" cy="799703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Двойная стрелка вверх/вниз 26"/>
          <p:cNvSpPr/>
          <p:nvPr/>
        </p:nvSpPr>
        <p:spPr>
          <a:xfrm rot="16200000">
            <a:off x="4001710" y="3546988"/>
            <a:ext cx="482440" cy="799703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Двойная стрелка вверх/вниз 27"/>
          <p:cNvSpPr/>
          <p:nvPr/>
        </p:nvSpPr>
        <p:spPr>
          <a:xfrm rot="16200000">
            <a:off x="4014099" y="2456559"/>
            <a:ext cx="482440" cy="799703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05C436C-0792-4FA8-BFE2-56DC67455621}"/>
              </a:ext>
            </a:extLst>
          </p:cNvPr>
          <p:cNvSpPr txBox="1"/>
          <p:nvPr/>
        </p:nvSpPr>
        <p:spPr>
          <a:xfrm>
            <a:off x="1000316" y="226711"/>
            <a:ext cx="5364480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2000" b="1" dirty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универсальная матрица управления</a:t>
            </a:r>
            <a:endParaRPr lang="ru-RU" sz="2000" b="1" dirty="0">
              <a:solidFill>
                <a:srgbClr val="005BA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85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Прямоугольник 120"/>
          <p:cNvSpPr/>
          <p:nvPr/>
        </p:nvSpPr>
        <p:spPr>
          <a:xfrm>
            <a:off x="0" y="6303917"/>
            <a:ext cx="12192000" cy="5715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6" name="Line 91"/>
          <p:cNvSpPr>
            <a:spLocks noChangeShapeType="1"/>
          </p:cNvSpPr>
          <p:nvPr/>
        </p:nvSpPr>
        <p:spPr bwMode="auto">
          <a:xfrm>
            <a:off x="4632000" y="1546225"/>
            <a:ext cx="7560000" cy="1588"/>
          </a:xfrm>
          <a:prstGeom prst="line">
            <a:avLst/>
          </a:prstGeom>
          <a:noFill/>
          <a:ln w="25400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3438425" y="1520136"/>
            <a:ext cx="43211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СТРУКТУРА УРОКА</a:t>
            </a:r>
            <a:endParaRPr lang="ru-RU" altLang="ru-RU" sz="28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Овальная выноска 5"/>
          <p:cNvSpPr>
            <a:spLocks noChangeArrowheads="1"/>
          </p:cNvSpPr>
          <p:nvPr/>
        </p:nvSpPr>
        <p:spPr bwMode="auto">
          <a:xfrm>
            <a:off x="0" y="2636410"/>
            <a:ext cx="4347531" cy="3370980"/>
          </a:xfrm>
          <a:prstGeom prst="wedgeEllipseCallout">
            <a:avLst>
              <a:gd name="adj1" fmla="val 75829"/>
              <a:gd name="adj2" fmla="val -64968"/>
            </a:avLst>
          </a:prstGeom>
          <a:solidFill>
            <a:srgbClr val="FFFF99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Активное целеполагание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Целенаправленная деятельность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Оценивание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Рефлексия</a:t>
            </a:r>
            <a:endParaRPr lang="ru-RU" alt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вальная выноска 5"/>
          <p:cNvSpPr>
            <a:spLocks noChangeArrowheads="1"/>
          </p:cNvSpPr>
          <p:nvPr/>
        </p:nvSpPr>
        <p:spPr bwMode="auto">
          <a:xfrm>
            <a:off x="4632000" y="3922077"/>
            <a:ext cx="4721006" cy="2522879"/>
          </a:xfrm>
          <a:prstGeom prst="wedgeEllipseCallout">
            <a:avLst>
              <a:gd name="adj1" fmla="val -22738"/>
              <a:gd name="adj2" fmla="val -126033"/>
            </a:avLst>
          </a:prstGeom>
          <a:solidFill>
            <a:srgbClr val="FFFF99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Инновационное мышление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Распределенное лидерство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Коммуникация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 команде</a:t>
            </a:r>
          </a:p>
        </p:txBody>
      </p:sp>
      <p:sp>
        <p:nvSpPr>
          <p:cNvPr id="15" name="Овальная выноска 5"/>
          <p:cNvSpPr>
            <a:spLocks noChangeArrowheads="1"/>
          </p:cNvSpPr>
          <p:nvPr/>
        </p:nvSpPr>
        <p:spPr bwMode="auto">
          <a:xfrm>
            <a:off x="329389" y="1024888"/>
            <a:ext cx="2998840" cy="1314995"/>
          </a:xfrm>
          <a:prstGeom prst="wedgeEllipseCallout">
            <a:avLst>
              <a:gd name="adj1" fmla="val -42340"/>
              <a:gd name="adj2" fmla="val -25441"/>
            </a:avLst>
          </a:prstGeom>
          <a:solidFill>
            <a:srgbClr val="FF99CC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altLang="ru-RU" sz="1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Муштавинской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И.В.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0432" y="169740"/>
            <a:ext cx="1188414" cy="1264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C89A0904-C3F6-4979-A851-47822C83A331}"/>
              </a:ext>
            </a:extLst>
          </p:cNvPr>
          <p:cNvSpPr txBox="1"/>
          <p:nvPr/>
        </p:nvSpPr>
        <p:spPr>
          <a:xfrm>
            <a:off x="559615" y="6444957"/>
            <a:ext cx="1161036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20" normalizeH="0" baseline="0" noProof="0" dirty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#</a:t>
            </a:r>
            <a:r>
              <a:rPr lang="ru-RU" sz="2000" kern="0" spc="20" dirty="0" smtClean="0">
                <a:solidFill>
                  <a:prstClr val="white">
                    <a:lumMod val="95000"/>
                  </a:prstClr>
                </a:solidFill>
              </a:rPr>
              <a:t>Новому времени – новые идеи и открытия!</a:t>
            </a:r>
            <a:r>
              <a:rPr kumimoji="0" lang="ru-RU" sz="2000" b="0" i="0" u="none" strike="noStrike" kern="0" cap="none" spc="20" normalizeH="0" baseline="0" noProof="0" dirty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endParaRPr kumimoji="0" lang="ru-RU" sz="2000" b="0" i="0" u="none" strike="noStrike" kern="0" cap="none" spc="2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</a:endParaRPr>
          </a:p>
        </p:txBody>
      </p:sp>
      <p:sp>
        <p:nvSpPr>
          <p:cNvPr id="16" name="Овальная выноска 5"/>
          <p:cNvSpPr>
            <a:spLocks noChangeArrowheads="1"/>
          </p:cNvSpPr>
          <p:nvPr/>
        </p:nvSpPr>
        <p:spPr bwMode="auto">
          <a:xfrm>
            <a:off x="8181703" y="1986723"/>
            <a:ext cx="4127863" cy="1993630"/>
          </a:xfrm>
          <a:prstGeom prst="wedgeEllipseCallout">
            <a:avLst>
              <a:gd name="adj1" fmla="val -70313"/>
              <a:gd name="adj2" fmla="val -46547"/>
            </a:avLst>
          </a:prstGeom>
          <a:solidFill>
            <a:srgbClr val="FF99CC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Современные педагогические технологии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 </a:t>
            </a:r>
            <a:r>
              <a:rPr lang="ru-RU" alt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ИИ)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032274" y="4121234"/>
            <a:ext cx="1837510" cy="1362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500"/>
              </a:lnSpc>
            </a:pPr>
            <a:r>
              <a:rPr lang="ru-RU" sz="2000" b="1" dirty="0"/>
              <a:t>Если у вас есть технологии, то вы победите в </a:t>
            </a:r>
            <a:r>
              <a:rPr lang="ru-RU" sz="2000" b="1" dirty="0" smtClean="0"/>
              <a:t>конкуренции!</a:t>
            </a:r>
            <a:endParaRPr lang="ru-RU" sz="2000" b="1" dirty="0"/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4CA10993-417C-43A0-96B2-30042A214D1C}"/>
              </a:ext>
            </a:extLst>
          </p:cNvPr>
          <p:cNvSpPr txBox="1">
            <a:spLocks/>
          </p:cNvSpPr>
          <p:nvPr/>
        </p:nvSpPr>
        <p:spPr>
          <a:xfrm>
            <a:off x="770354" y="338130"/>
            <a:ext cx="9160078" cy="67371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4900" b="1" spc="0" smtClean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«9С: СИСТЕМА»</a:t>
            </a:r>
            <a:endParaRPr lang="ru-RU" sz="3100" dirty="0">
              <a:solidFill>
                <a:srgbClr val="A2007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7D6C1C-DA7D-4A03-B044-68AB80509ECA}"/>
              </a:ext>
            </a:extLst>
          </p:cNvPr>
          <p:cNvSpPr txBox="1"/>
          <p:nvPr/>
        </p:nvSpPr>
        <p:spPr>
          <a:xfrm>
            <a:off x="966352" y="171939"/>
            <a:ext cx="9907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158A7"/>
                </a:solidFill>
              </a:rPr>
              <a:t>Модель реализации креативного движения в лицее </a:t>
            </a:r>
            <a:endParaRPr lang="ru-RU" sz="5400" b="1" dirty="0">
              <a:solidFill>
                <a:srgbClr val="660066"/>
              </a:solidFill>
            </a:endParaRPr>
          </a:p>
        </p:txBody>
      </p: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D843AF49-4FE6-46D8-9056-4EB1C290EB87}"/>
              </a:ext>
            </a:extLst>
          </p:cNvPr>
          <p:cNvGrpSpPr/>
          <p:nvPr/>
        </p:nvGrpSpPr>
        <p:grpSpPr>
          <a:xfrm>
            <a:off x="419450" y="1006680"/>
            <a:ext cx="10830187" cy="5547876"/>
            <a:chOff x="-85725" y="-47625"/>
            <a:chExt cx="9926955" cy="6200775"/>
          </a:xfrm>
        </p:grpSpPr>
        <p:sp>
          <p:nvSpPr>
            <p:cNvPr id="29" name="Овал 28">
              <a:extLst>
                <a:ext uri="{FF2B5EF4-FFF2-40B4-BE49-F238E27FC236}">
                  <a16:creationId xmlns:a16="http://schemas.microsoft.com/office/drawing/2014/main" id="{C32535D4-D6C7-41BC-96EF-CFFAE369F56E}"/>
                </a:ext>
              </a:extLst>
            </p:cNvPr>
            <p:cNvSpPr/>
            <p:nvPr/>
          </p:nvSpPr>
          <p:spPr>
            <a:xfrm>
              <a:off x="2800350" y="1743075"/>
              <a:ext cx="3886200" cy="1304925"/>
            </a:xfrm>
            <a:prstGeom prst="ellipse">
              <a:avLst/>
            </a:prstGeom>
            <a:solidFill>
              <a:srgbClr val="85CBEB"/>
            </a:solidFill>
            <a:ln w="34925">
              <a:solidFill>
                <a:srgbClr val="11536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2800" b="1" kern="1200" dirty="0">
                  <a:solidFill>
                    <a:srgbClr val="0C3D4C"/>
                  </a:solidFill>
                  <a:effectLst/>
                  <a:ea typeface="Calibri" panose="020F0502020204030204" pitchFamily="34" charset="0"/>
                  <a:cs typeface="Calibri" panose="020F0502020204030204" pitchFamily="34" charset="0"/>
                </a:rPr>
                <a:t>КРЕАТИВНОСТЬ В ЛИЦЕЕ </a:t>
              </a:r>
              <a:endParaRPr lang="ru-RU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Скругленный прямоугольник 9">
              <a:extLst>
                <a:ext uri="{FF2B5EF4-FFF2-40B4-BE49-F238E27FC236}">
                  <a16:creationId xmlns:a16="http://schemas.microsoft.com/office/drawing/2014/main" id="{A5C8FE31-43C4-42A8-B81D-2A8B806F17BC}"/>
                </a:ext>
              </a:extLst>
            </p:cNvPr>
            <p:cNvSpPr/>
            <p:nvPr/>
          </p:nvSpPr>
          <p:spPr>
            <a:xfrm>
              <a:off x="2543175" y="512632"/>
              <a:ext cx="1936115" cy="847725"/>
            </a:xfrm>
            <a:prstGeom prst="roundRect">
              <a:avLst/>
            </a:prstGeom>
            <a:solidFill>
              <a:srgbClr val="7EFAC2"/>
            </a:solidFill>
            <a:ln w="25400">
              <a:solidFill>
                <a:srgbClr val="11536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2400" b="1" kern="120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КТО? ЧТО?</a:t>
              </a:r>
              <a:endParaRPr lang="ru-RU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Овальная выноска 5">
              <a:extLst>
                <a:ext uri="{FF2B5EF4-FFF2-40B4-BE49-F238E27FC236}">
                  <a16:creationId xmlns:a16="http://schemas.microsoft.com/office/drawing/2014/main" id="{59E6DEC9-ECB8-4DF5-90D2-353D7D594D7E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81000" y="-47625"/>
              <a:ext cx="1914525" cy="676275"/>
            </a:xfrm>
            <a:prstGeom prst="wedgeEllipseCallout">
              <a:avLst>
                <a:gd name="adj1" fmla="val -68074"/>
                <a:gd name="adj2" fmla="val 29312"/>
              </a:avLst>
            </a:prstGeom>
            <a:solidFill>
              <a:srgbClr val="CCFFCC"/>
            </a:solidFill>
            <a:ln w="25400" algn="ctr">
              <a:solidFill>
                <a:srgbClr val="385D8A"/>
              </a:solidFill>
              <a:miter lim="800000"/>
              <a:headEnd/>
              <a:tailEnd/>
            </a:ln>
          </p:spPr>
          <p:txBody>
            <a:bodyPr wrap="square" anchor="ctr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2200" b="1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Педагоги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Овальная выноска 5">
              <a:extLst>
                <a:ext uri="{FF2B5EF4-FFF2-40B4-BE49-F238E27FC236}">
                  <a16:creationId xmlns:a16="http://schemas.microsoft.com/office/drawing/2014/main" id="{BE60C305-4D2C-47A6-A6E1-C7EC42B7C3A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-85725" y="612664"/>
              <a:ext cx="1885950" cy="733425"/>
            </a:xfrm>
            <a:prstGeom prst="wedgeEllipseCallout">
              <a:avLst>
                <a:gd name="adj1" fmla="val -81922"/>
                <a:gd name="adj2" fmla="val -50023"/>
              </a:avLst>
            </a:prstGeom>
            <a:solidFill>
              <a:srgbClr val="CCFFCC"/>
            </a:solidFill>
            <a:ln w="25400" algn="ctr">
              <a:solidFill>
                <a:srgbClr val="385D8A"/>
              </a:solidFill>
              <a:miter lim="800000"/>
              <a:headEnd/>
              <a:tailEnd/>
            </a:ln>
          </p:spPr>
          <p:txBody>
            <a:bodyPr wrap="square" anchor="ctr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2200" b="1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Дети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Овальная выноска 5">
              <a:extLst>
                <a:ext uri="{FF2B5EF4-FFF2-40B4-BE49-F238E27FC236}">
                  <a16:creationId xmlns:a16="http://schemas.microsoft.com/office/drawing/2014/main" id="{67CF8E75-C3AC-466D-87D4-18165495CA20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76199" y="1343025"/>
              <a:ext cx="1971675" cy="733425"/>
            </a:xfrm>
            <a:prstGeom prst="wedgeEllipseCallout">
              <a:avLst>
                <a:gd name="adj1" fmla="val -60535"/>
                <a:gd name="adj2" fmla="val -92881"/>
              </a:avLst>
            </a:prstGeom>
            <a:solidFill>
              <a:srgbClr val="CCFFCC"/>
            </a:solidFill>
            <a:ln w="25400" algn="ctr">
              <a:solidFill>
                <a:srgbClr val="385D8A"/>
              </a:solidFill>
              <a:miter lim="800000"/>
              <a:headEnd/>
              <a:tailEnd/>
            </a:ln>
          </p:spPr>
          <p:txBody>
            <a:bodyPr wrap="square" anchor="ctr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2200" b="1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Родители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Овальная выноска 5">
              <a:extLst>
                <a:ext uri="{FF2B5EF4-FFF2-40B4-BE49-F238E27FC236}">
                  <a16:creationId xmlns:a16="http://schemas.microsoft.com/office/drawing/2014/main" id="{DBF8CE0C-0A0E-4E96-9427-1116E78CF780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85775" y="2047875"/>
              <a:ext cx="2057400" cy="733425"/>
            </a:xfrm>
            <a:prstGeom prst="wedgeEllipseCallout">
              <a:avLst>
                <a:gd name="adj1" fmla="val -49935"/>
                <a:gd name="adj2" fmla="val -151322"/>
              </a:avLst>
            </a:prstGeom>
            <a:solidFill>
              <a:srgbClr val="CCFFCC"/>
            </a:solidFill>
            <a:ln w="25400" algn="ctr">
              <a:solidFill>
                <a:srgbClr val="385D8A"/>
              </a:solidFill>
              <a:miter lim="800000"/>
              <a:headEnd/>
              <a:tailEnd/>
            </a:ln>
          </p:spPr>
          <p:txBody>
            <a:bodyPr wrap="square" anchor="ctr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2200" b="1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Среда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Прямоугольник 34">
              <a:extLst>
                <a:ext uri="{FF2B5EF4-FFF2-40B4-BE49-F238E27FC236}">
                  <a16:creationId xmlns:a16="http://schemas.microsoft.com/office/drawing/2014/main" id="{E58D796A-3670-4942-8EDB-C1FCFD126F3A}"/>
                </a:ext>
              </a:extLst>
            </p:cNvPr>
            <p:cNvSpPr/>
            <p:nvPr/>
          </p:nvSpPr>
          <p:spPr>
            <a:xfrm>
              <a:off x="0" y="3143250"/>
              <a:ext cx="1628775" cy="447675"/>
            </a:xfrm>
            <a:prstGeom prst="rect">
              <a:avLst/>
            </a:prstGeom>
            <a:solidFill>
              <a:srgbClr val="19FF8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1800" b="1">
                  <a:solidFill>
                    <a:srgbClr val="0D0D0D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Пространство</a:t>
              </a:r>
              <a:r>
                <a:rPr lang="ru-RU" sz="1600" b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endParaRPr lang="ru-RU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Прямоугольник 35">
              <a:extLst>
                <a:ext uri="{FF2B5EF4-FFF2-40B4-BE49-F238E27FC236}">
                  <a16:creationId xmlns:a16="http://schemas.microsoft.com/office/drawing/2014/main" id="{DFBAAC8A-095D-40C6-8B67-6DBAE2E0346F}"/>
                </a:ext>
              </a:extLst>
            </p:cNvPr>
            <p:cNvSpPr/>
            <p:nvPr/>
          </p:nvSpPr>
          <p:spPr>
            <a:xfrm>
              <a:off x="1752600" y="3162300"/>
              <a:ext cx="1628775" cy="447675"/>
            </a:xfrm>
            <a:prstGeom prst="rect">
              <a:avLst/>
            </a:prstGeom>
            <a:solidFill>
              <a:srgbClr val="19FF81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1800" b="1">
                  <a:solidFill>
                    <a:srgbClr val="0D0D0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Содержание</a:t>
              </a:r>
              <a:r>
                <a:rPr lang="ru-RU" sz="18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7" name="Прямая со стрелкой 36">
              <a:extLst>
                <a:ext uri="{FF2B5EF4-FFF2-40B4-BE49-F238E27FC236}">
                  <a16:creationId xmlns:a16="http://schemas.microsoft.com/office/drawing/2014/main" id="{D542008A-7B6E-454C-9D6F-8C0F283B1156}"/>
                </a:ext>
              </a:extLst>
            </p:cNvPr>
            <p:cNvCxnSpPr/>
            <p:nvPr/>
          </p:nvCxnSpPr>
          <p:spPr>
            <a:xfrm rot="10800000" flipV="1">
              <a:off x="866775" y="2809875"/>
              <a:ext cx="495300" cy="352425"/>
            </a:xfrm>
            <a:prstGeom prst="straightConnector1">
              <a:avLst/>
            </a:prstGeom>
            <a:noFill/>
            <a:ln w="38100" cap="rnd" cmpd="sng" algn="ctr">
              <a:solidFill>
                <a:srgbClr val="115367"/>
              </a:solidFill>
              <a:prstDash val="solid"/>
              <a:miter lim="800000"/>
              <a:headEnd w="lg" len="lg"/>
              <a:tailEnd type="stealth"/>
            </a:ln>
            <a:effectLst/>
          </p:spPr>
        </p:cxnSp>
        <p:cxnSp>
          <p:nvCxnSpPr>
            <p:cNvPr id="38" name="Прямая со стрелкой 37">
              <a:extLst>
                <a:ext uri="{FF2B5EF4-FFF2-40B4-BE49-F238E27FC236}">
                  <a16:creationId xmlns:a16="http://schemas.microsoft.com/office/drawing/2014/main" id="{63E9CEDF-CFFC-4D1B-8B2C-B35F17A023CB}"/>
                </a:ext>
              </a:extLst>
            </p:cNvPr>
            <p:cNvCxnSpPr/>
            <p:nvPr/>
          </p:nvCxnSpPr>
          <p:spPr>
            <a:xfrm rot="10800000" flipH="1" flipV="1">
              <a:off x="2047875" y="2809875"/>
              <a:ext cx="428625" cy="361950"/>
            </a:xfrm>
            <a:prstGeom prst="straightConnector1">
              <a:avLst/>
            </a:prstGeom>
            <a:noFill/>
            <a:ln w="38100" cap="rnd" cmpd="sng" algn="ctr">
              <a:solidFill>
                <a:srgbClr val="115367"/>
              </a:solidFill>
              <a:prstDash val="solid"/>
              <a:miter lim="800000"/>
              <a:headEnd w="lg" len="lg"/>
              <a:tailEnd type="stealth"/>
            </a:ln>
            <a:effectLst/>
          </p:spPr>
        </p:cxnSp>
        <p:sp>
          <p:nvSpPr>
            <p:cNvPr id="39" name="Скругленный прямоугольник 8">
              <a:extLst>
                <a:ext uri="{FF2B5EF4-FFF2-40B4-BE49-F238E27FC236}">
                  <a16:creationId xmlns:a16="http://schemas.microsoft.com/office/drawing/2014/main" id="{D20F44D2-5798-4F45-AF12-D86A81A49F77}"/>
                </a:ext>
              </a:extLst>
            </p:cNvPr>
            <p:cNvSpPr/>
            <p:nvPr/>
          </p:nvSpPr>
          <p:spPr>
            <a:xfrm>
              <a:off x="3524250" y="3514725"/>
              <a:ext cx="2427605" cy="971550"/>
            </a:xfrm>
            <a:prstGeom prst="roundRect">
              <a:avLst/>
            </a:prstGeom>
            <a:solidFill>
              <a:srgbClr val="ECD2EC"/>
            </a:solidFill>
            <a:ln w="25400">
              <a:solidFill>
                <a:srgbClr val="11536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2400" b="1" kern="120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НАПРАВЛЕНИЯ</a:t>
              </a:r>
              <a:endParaRPr lang="ru-RU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Овальная выноска 5">
              <a:extLst>
                <a:ext uri="{FF2B5EF4-FFF2-40B4-BE49-F238E27FC236}">
                  <a16:creationId xmlns:a16="http://schemas.microsoft.com/office/drawing/2014/main" id="{41B12989-E17A-4094-A0C5-01075436F1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2000" y="3838575"/>
              <a:ext cx="2087245" cy="609600"/>
            </a:xfrm>
            <a:prstGeom prst="wedgeEllipseCallout">
              <a:avLst>
                <a:gd name="adj1" fmla="val 80560"/>
                <a:gd name="adj2" fmla="val -37467"/>
              </a:avLst>
            </a:prstGeom>
            <a:solidFill>
              <a:srgbClr val="E7E1FF"/>
            </a:solidFill>
            <a:ln w="25400" algn="ctr">
              <a:solidFill>
                <a:srgbClr val="385D8A"/>
              </a:solidFill>
              <a:miter lim="800000"/>
              <a:headEnd/>
              <a:tailEnd/>
            </a:ln>
          </p:spPr>
          <p:txBody>
            <a:bodyPr wrap="square" anchor="ctr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220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Урок</a:t>
              </a:r>
              <a:endParaRPr lang="ru-R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Овальная выноска 5">
              <a:extLst>
                <a:ext uri="{FF2B5EF4-FFF2-40B4-BE49-F238E27FC236}">
                  <a16:creationId xmlns:a16="http://schemas.microsoft.com/office/drawing/2014/main" id="{05EB8396-5E98-4CC3-BD34-7794C98E68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4975" y="5038725"/>
              <a:ext cx="2353945" cy="609600"/>
            </a:xfrm>
            <a:prstGeom prst="wedgeEllipseCallout">
              <a:avLst>
                <a:gd name="adj1" fmla="val 40070"/>
                <a:gd name="adj2" fmla="val -154655"/>
              </a:avLst>
            </a:prstGeom>
            <a:solidFill>
              <a:srgbClr val="E7E1FF"/>
            </a:solidFill>
            <a:ln w="25400" algn="ctr">
              <a:solidFill>
                <a:srgbClr val="385D8A"/>
              </a:solidFill>
              <a:miter lim="800000"/>
              <a:headEnd/>
              <a:tailEnd/>
            </a:ln>
          </p:spPr>
          <p:txBody>
            <a:bodyPr wrap="square" anchor="ctr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220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Воспитание</a:t>
              </a:r>
              <a:endParaRPr lang="ru-R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Овальная выноска 5">
              <a:extLst>
                <a:ext uri="{FF2B5EF4-FFF2-40B4-BE49-F238E27FC236}">
                  <a16:creationId xmlns:a16="http://schemas.microsoft.com/office/drawing/2014/main" id="{4E279821-7BC5-4C34-9118-D8C67EC01F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19200" y="4400550"/>
              <a:ext cx="2258695" cy="609600"/>
            </a:xfrm>
            <a:prstGeom prst="wedgeEllipseCallout">
              <a:avLst>
                <a:gd name="adj1" fmla="val 51579"/>
                <a:gd name="adj2" fmla="val -78092"/>
              </a:avLst>
            </a:prstGeom>
            <a:solidFill>
              <a:srgbClr val="E7E1FF"/>
            </a:solidFill>
            <a:ln w="25400" algn="ctr">
              <a:solidFill>
                <a:srgbClr val="385D8A"/>
              </a:solidFill>
              <a:miter lim="800000"/>
              <a:headEnd/>
              <a:tailEnd/>
            </a:ln>
          </p:spPr>
          <p:txBody>
            <a:bodyPr wrap="square" anchor="ctr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2200" b="1" kern="120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Внеурочка</a:t>
              </a:r>
              <a:endParaRPr lang="ru-R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Скругленный прямоугольник 12">
              <a:extLst>
                <a:ext uri="{FF2B5EF4-FFF2-40B4-BE49-F238E27FC236}">
                  <a16:creationId xmlns:a16="http://schemas.microsoft.com/office/drawing/2014/main" id="{4C45D913-D377-4684-8A28-EE48D55562C2}"/>
                </a:ext>
              </a:extLst>
            </p:cNvPr>
            <p:cNvSpPr/>
            <p:nvPr/>
          </p:nvSpPr>
          <p:spPr>
            <a:xfrm>
              <a:off x="7038975" y="2400300"/>
              <a:ext cx="2266950" cy="981075"/>
            </a:xfrm>
            <a:prstGeom prst="roundRect">
              <a:avLst/>
            </a:prstGeom>
            <a:solidFill>
              <a:srgbClr val="FAD5A4"/>
            </a:solidFill>
            <a:ln w="25400">
              <a:solidFill>
                <a:srgbClr val="11536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2800" b="1" kern="120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ФОРМАТЫ</a:t>
              </a:r>
              <a:endParaRPr lang="ru-RU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2000" b="1" kern="120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событий</a:t>
              </a:r>
              <a:endParaRPr lang="ru-RU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85EBE3E5-5FDA-4164-B35F-876C1CDDF522}"/>
                </a:ext>
              </a:extLst>
            </p:cNvPr>
            <p:cNvSpPr/>
            <p:nvPr/>
          </p:nvSpPr>
          <p:spPr>
            <a:xfrm>
              <a:off x="6362700" y="-47625"/>
              <a:ext cx="3314700" cy="1981199"/>
            </a:xfrm>
            <a:prstGeom prst="rect">
              <a:avLst/>
            </a:prstGeom>
            <a:solidFill>
              <a:srgbClr val="FFA3A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342900" lvl="0" indent="-342900">
                <a:lnSpc>
                  <a:spcPct val="107000"/>
                </a:lnSpc>
                <a:buFont typeface="Wingdings" panose="05000000000000000000" pitchFamily="2" charset="2"/>
                <a:buChar char=""/>
              </a:pPr>
              <a:r>
                <a:rPr lang="ru-RU" sz="2000" b="1" dirty="0">
                  <a:solidFill>
                    <a:srgbClr val="0D0D0D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СМЫСЛЫ</a:t>
              </a:r>
              <a:endParaRPr lang="ru-RU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lvl="0" indent="-342900">
                <a:lnSpc>
                  <a:spcPct val="107000"/>
                </a:lnSpc>
                <a:buFont typeface="Wingdings" panose="05000000000000000000" pitchFamily="2" charset="2"/>
                <a:buChar char=""/>
              </a:pPr>
              <a:r>
                <a:rPr lang="ru-RU" sz="2000" b="1" dirty="0">
                  <a:solidFill>
                    <a:srgbClr val="0D0D0D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ТРЕНДЫ, ТОПЫ </a:t>
              </a:r>
              <a:endParaRPr lang="ru-RU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lvl="0" indent="-342900">
                <a:lnSpc>
                  <a:spcPct val="107000"/>
                </a:lnSpc>
                <a:buFont typeface="Wingdings" panose="05000000000000000000" pitchFamily="2" charset="2"/>
                <a:buChar char=""/>
              </a:pPr>
              <a:r>
                <a:rPr lang="ru-RU" sz="2000" b="1" dirty="0">
                  <a:solidFill>
                    <a:srgbClr val="0D0D0D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ФГОС</a:t>
              </a:r>
              <a:endParaRPr lang="ru-RU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lvl="0" indent="-342900">
                <a:lnSpc>
                  <a:spcPct val="107000"/>
                </a:lnSpc>
                <a:buFont typeface="Wingdings" panose="05000000000000000000" pitchFamily="2" charset="2"/>
                <a:buChar char=""/>
              </a:pPr>
              <a:r>
                <a:rPr lang="ru-RU" sz="2000" b="1" dirty="0">
                  <a:solidFill>
                    <a:srgbClr val="0D0D0D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ПОРТРЕТ ВЫПУСКНИКА</a:t>
              </a:r>
              <a:endParaRPr lang="ru-RU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lvl="0" indent="-342900">
                <a:lnSpc>
                  <a:spcPct val="107000"/>
                </a:lnSpc>
                <a:spcAft>
                  <a:spcPts val="800"/>
                </a:spcAft>
                <a:buFont typeface="Wingdings" panose="05000000000000000000" pitchFamily="2" charset="2"/>
                <a:buChar char=""/>
              </a:pPr>
              <a:r>
                <a:rPr lang="ru-RU" sz="2000" b="1" dirty="0">
                  <a:solidFill>
                    <a:srgbClr val="0D0D0D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РАМКА 6К</a:t>
              </a:r>
              <a:r>
                <a:rPr lang="ru-RU" sz="20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ru-RU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Стрелка: влево-вправо 44">
              <a:extLst>
                <a:ext uri="{FF2B5EF4-FFF2-40B4-BE49-F238E27FC236}">
                  <a16:creationId xmlns:a16="http://schemas.microsoft.com/office/drawing/2014/main" id="{2812BE19-0A65-4DDD-980A-9243D6C882DB}"/>
                </a:ext>
              </a:extLst>
            </p:cNvPr>
            <p:cNvSpPr/>
            <p:nvPr/>
          </p:nvSpPr>
          <p:spPr>
            <a:xfrm rot="19964839">
              <a:off x="4984968" y="1295670"/>
              <a:ext cx="1472520" cy="294756"/>
            </a:xfrm>
            <a:prstGeom prst="leftRightArrow">
              <a:avLst/>
            </a:prstGeom>
            <a:solidFill>
              <a:srgbClr val="0158A7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cxnSp>
          <p:nvCxnSpPr>
            <p:cNvPr id="46" name="Прямая со стрелкой 45">
              <a:extLst>
                <a:ext uri="{FF2B5EF4-FFF2-40B4-BE49-F238E27FC236}">
                  <a16:creationId xmlns:a16="http://schemas.microsoft.com/office/drawing/2014/main" id="{60E4162B-EF1A-4E71-9F70-9AF11550F5FB}"/>
                </a:ext>
              </a:extLst>
            </p:cNvPr>
            <p:cNvCxnSpPr/>
            <p:nvPr/>
          </p:nvCxnSpPr>
          <p:spPr>
            <a:xfrm>
              <a:off x="4895850" y="3076575"/>
              <a:ext cx="9525" cy="428625"/>
            </a:xfrm>
            <a:prstGeom prst="straightConnector1">
              <a:avLst/>
            </a:prstGeom>
            <a:ln w="57150">
              <a:solidFill>
                <a:srgbClr val="36718E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 стрелкой 46">
              <a:extLst>
                <a:ext uri="{FF2B5EF4-FFF2-40B4-BE49-F238E27FC236}">
                  <a16:creationId xmlns:a16="http://schemas.microsoft.com/office/drawing/2014/main" id="{08182BF5-C9B9-4CAC-8CCF-1CA92F4C4E8A}"/>
                </a:ext>
              </a:extLst>
            </p:cNvPr>
            <p:cNvCxnSpPr/>
            <p:nvPr/>
          </p:nvCxnSpPr>
          <p:spPr>
            <a:xfrm>
              <a:off x="6343650" y="2743200"/>
              <a:ext cx="685800" cy="257175"/>
            </a:xfrm>
            <a:prstGeom prst="straightConnector1">
              <a:avLst/>
            </a:prstGeom>
            <a:noFill/>
            <a:ln w="57150" cap="flat" cmpd="sng" algn="ctr">
              <a:solidFill>
                <a:srgbClr val="36718E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48" name="Прямая со стрелкой 47">
              <a:extLst>
                <a:ext uri="{FF2B5EF4-FFF2-40B4-BE49-F238E27FC236}">
                  <a16:creationId xmlns:a16="http://schemas.microsoft.com/office/drawing/2014/main" id="{B2D478A8-A2D5-4A56-8AFC-0A424029A6CD}"/>
                </a:ext>
              </a:extLst>
            </p:cNvPr>
            <p:cNvCxnSpPr/>
            <p:nvPr/>
          </p:nvCxnSpPr>
          <p:spPr>
            <a:xfrm flipH="1" flipV="1">
              <a:off x="3657600" y="1343025"/>
              <a:ext cx="209550" cy="438150"/>
            </a:xfrm>
            <a:prstGeom prst="straightConnector1">
              <a:avLst/>
            </a:prstGeom>
            <a:noFill/>
            <a:ln w="57150" cap="flat" cmpd="sng" algn="ctr">
              <a:solidFill>
                <a:srgbClr val="36718E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49" name="Овальная выноска 5">
              <a:extLst>
                <a:ext uri="{FF2B5EF4-FFF2-40B4-BE49-F238E27FC236}">
                  <a16:creationId xmlns:a16="http://schemas.microsoft.com/office/drawing/2014/main" id="{950D6CDD-47C5-4723-9F32-6D5E1A8477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15025" y="4638675"/>
              <a:ext cx="3001645" cy="1123950"/>
            </a:xfrm>
            <a:prstGeom prst="wedgeEllipseCallout">
              <a:avLst>
                <a:gd name="adj1" fmla="val -57500"/>
                <a:gd name="adj2" fmla="val -66964"/>
              </a:avLst>
            </a:prstGeom>
            <a:solidFill>
              <a:srgbClr val="E7E1FF"/>
            </a:solidFill>
            <a:ln w="25400" algn="ctr">
              <a:solidFill>
                <a:srgbClr val="385D8A"/>
              </a:solidFill>
              <a:miter lim="800000"/>
              <a:headEnd/>
              <a:tailEnd/>
            </a:ln>
          </p:spPr>
          <p:txBody>
            <a:bodyPr wrap="square" anchor="ctr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2200" b="1" kern="120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ВУЗы,СПО</a:t>
              </a:r>
              <a:r>
                <a:rPr lang="ru-RU" sz="220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, организации</a:t>
              </a:r>
              <a:endParaRPr lang="ru-R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Овальная выноска 5">
              <a:extLst>
                <a:ext uri="{FF2B5EF4-FFF2-40B4-BE49-F238E27FC236}">
                  <a16:creationId xmlns:a16="http://schemas.microsoft.com/office/drawing/2014/main" id="{44BAF9A9-DE36-4058-B190-AB456BA0F4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1750" y="5543550"/>
              <a:ext cx="3468370" cy="609600"/>
            </a:xfrm>
            <a:prstGeom prst="wedgeEllipseCallout">
              <a:avLst>
                <a:gd name="adj1" fmla="val 9372"/>
                <a:gd name="adj2" fmla="val -226530"/>
              </a:avLst>
            </a:prstGeom>
            <a:solidFill>
              <a:srgbClr val="E7E1FF"/>
            </a:solidFill>
            <a:ln w="25400" algn="ctr">
              <a:solidFill>
                <a:srgbClr val="385D8A"/>
              </a:solidFill>
              <a:miter lim="800000"/>
              <a:headEnd/>
              <a:tailEnd/>
            </a:ln>
          </p:spPr>
          <p:txBody>
            <a:bodyPr wrap="square" anchor="ctr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220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Профориентация</a:t>
              </a:r>
              <a:endParaRPr lang="ru-R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Овальная выноска 5">
              <a:extLst>
                <a:ext uri="{FF2B5EF4-FFF2-40B4-BE49-F238E27FC236}">
                  <a16:creationId xmlns:a16="http://schemas.microsoft.com/office/drawing/2014/main" id="{4C617E2C-4725-4D03-B07C-A7EFB12CE4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33900" y="4914900"/>
              <a:ext cx="2087245" cy="609600"/>
            </a:xfrm>
            <a:prstGeom prst="wedgeEllipseCallout">
              <a:avLst>
                <a:gd name="adj1" fmla="val -33982"/>
                <a:gd name="adj2" fmla="val -120280"/>
              </a:avLst>
            </a:prstGeom>
            <a:solidFill>
              <a:srgbClr val="E7E1FF"/>
            </a:solidFill>
            <a:ln w="25400" algn="ctr">
              <a:solidFill>
                <a:srgbClr val="385D8A"/>
              </a:solidFill>
              <a:miter lim="800000"/>
              <a:headEnd/>
              <a:tailEnd/>
            </a:ln>
          </p:spPr>
          <p:txBody>
            <a:bodyPr wrap="square" anchor="ctr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2200" b="1" kern="120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ДОПы</a:t>
              </a:r>
              <a:endParaRPr lang="ru-R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Овальная выноска 5">
              <a:extLst>
                <a:ext uri="{FF2B5EF4-FFF2-40B4-BE49-F238E27FC236}">
                  <a16:creationId xmlns:a16="http://schemas.microsoft.com/office/drawing/2014/main" id="{56C35B99-E59E-4135-BC56-FDE265A5D1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6225" y="4191000"/>
              <a:ext cx="1945005" cy="438150"/>
            </a:xfrm>
            <a:prstGeom prst="wedgeEllipseCallout">
              <a:avLst>
                <a:gd name="adj1" fmla="val -19208"/>
                <a:gd name="adj2" fmla="val -246742"/>
              </a:avLst>
            </a:prstGeom>
            <a:solidFill>
              <a:srgbClr val="FFC2A3"/>
            </a:solidFill>
            <a:ln w="25400" algn="ctr">
              <a:solidFill>
                <a:srgbClr val="385D8A"/>
              </a:solidFill>
              <a:miter lim="800000"/>
              <a:headEnd/>
              <a:tailEnd/>
            </a:ln>
          </p:spPr>
          <p:txBody>
            <a:bodyPr wrap="square" anchor="ctr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 b="1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…..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4D47730-3A2A-4FDA-94C8-923B1D552E59}"/>
              </a:ext>
            </a:extLst>
          </p:cNvPr>
          <p:cNvSpPr/>
          <p:nvPr/>
        </p:nvSpPr>
        <p:spPr>
          <a:xfrm>
            <a:off x="7329643" y="6205151"/>
            <a:ext cx="4862357" cy="646331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РАЗВИТИЕ ПОСТОЯННО</a:t>
            </a:r>
          </a:p>
        </p:txBody>
      </p:sp>
    </p:spTree>
    <p:extLst>
      <p:ext uri="{BB962C8B-B14F-4D97-AF65-F5344CB8AC3E}">
        <p14:creationId xmlns:p14="http://schemas.microsoft.com/office/powerpoint/2010/main" val="12444685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89A0904-C3F6-4979-A851-47822C83A331}"/>
              </a:ext>
            </a:extLst>
          </p:cNvPr>
          <p:cNvSpPr txBox="1"/>
          <p:nvPr/>
        </p:nvSpPr>
        <p:spPr>
          <a:xfrm>
            <a:off x="489947" y="6479791"/>
            <a:ext cx="1135371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>
              <a:defRPr/>
            </a:pPr>
            <a:r>
              <a:rPr kumimoji="0" lang="ru-RU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20" normalizeH="0" baseline="0" noProof="0" dirty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#</a:t>
            </a:r>
            <a:r>
              <a:rPr lang="ru-RU" sz="2000" kern="0" spc="20" dirty="0" smtClean="0">
                <a:solidFill>
                  <a:prstClr val="white">
                    <a:lumMod val="95000"/>
                  </a:prstClr>
                </a:solidFill>
              </a:rPr>
              <a:t>Новому времени – новые идеи и открытия!</a:t>
            </a:r>
            <a:endParaRPr kumimoji="0" lang="ru-RU" sz="2000" b="0" i="0" u="none" strike="noStrike" kern="0" cap="none" spc="2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14" y="0"/>
            <a:ext cx="117565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8309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283872" y="3040644"/>
            <a:ext cx="5130340" cy="28548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A10993-417C-43A0-96B2-30042A214D1C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85633" y="724147"/>
            <a:ext cx="9160078" cy="673714"/>
          </a:xfrm>
        </p:spPr>
        <p:txBody>
          <a:bodyPr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4900" b="1" spc="0" dirty="0" smtClean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«9С</a:t>
            </a:r>
            <a:r>
              <a:rPr lang="ru-RU" sz="4900" b="1" spc="0" dirty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: СИСТЕМА»</a:t>
            </a:r>
            <a:endParaRPr lang="ru-RU" sz="3100" dirty="0">
              <a:solidFill>
                <a:srgbClr val="A20070"/>
              </a:solidFill>
            </a:endParaRPr>
          </a:p>
        </p:txBody>
      </p:sp>
      <p:sp>
        <p:nvSpPr>
          <p:cNvPr id="6" name="Line 91">
            <a:extLst>
              <a:ext uri="{FF2B5EF4-FFF2-40B4-BE49-F238E27FC236}">
                <a16:creationId xmlns:a16="http://schemas.microsoft.com/office/drawing/2014/main" id="{C0E384C4-1E5B-4613-B98F-C7ECBC31536B}"/>
              </a:ext>
            </a:extLst>
          </p:cNvPr>
          <p:cNvSpPr>
            <a:spLocks noChangeShapeType="1"/>
          </p:cNvSpPr>
          <p:nvPr/>
        </p:nvSpPr>
        <p:spPr bwMode="auto">
          <a:xfrm>
            <a:off x="4609978" y="1520510"/>
            <a:ext cx="7560000" cy="1588"/>
          </a:xfrm>
          <a:prstGeom prst="line">
            <a:avLst/>
          </a:prstGeom>
          <a:noFill/>
          <a:ln w="25400">
            <a:solidFill>
              <a:srgbClr val="0070C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8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1417" y="89105"/>
            <a:ext cx="1188414" cy="1264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0F3863D-19EF-4384-A4E0-1FCC014F4BD3}"/>
              </a:ext>
            </a:extLst>
          </p:cNvPr>
          <p:cNvSpPr txBox="1"/>
          <p:nvPr/>
        </p:nvSpPr>
        <p:spPr>
          <a:xfrm>
            <a:off x="2795443" y="1523657"/>
            <a:ext cx="681673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</a:rPr>
              <a:t>Индивидуальная </a:t>
            </a:r>
          </a:p>
          <a:p>
            <a:pPr algn="ctr"/>
            <a:r>
              <a:rPr lang="ru-RU" sz="4000" b="1" dirty="0">
                <a:solidFill>
                  <a:srgbClr val="002060"/>
                </a:solidFill>
              </a:rPr>
              <a:t>траектория развития ребенка</a:t>
            </a:r>
            <a:endParaRPr lang="ru-RU" sz="6000" b="1" dirty="0">
              <a:solidFill>
                <a:srgbClr val="002060"/>
              </a:solidFill>
            </a:endParaRPr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D5FA9158-0502-46AB-821F-EC065C3F14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612"/>
          <a:stretch/>
        </p:blipFill>
        <p:spPr>
          <a:xfrm>
            <a:off x="283872" y="1395443"/>
            <a:ext cx="2511571" cy="125568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07131E7-224E-4CC0-9E97-B98D31AF531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534" r="12334"/>
          <a:stretch/>
        </p:blipFill>
        <p:spPr>
          <a:xfrm>
            <a:off x="9564311" y="1448124"/>
            <a:ext cx="2357531" cy="1255687"/>
          </a:xfrm>
          <a:prstGeom prst="rect">
            <a:avLst/>
          </a:prstGeom>
        </p:spPr>
      </p:pic>
      <p:sp>
        <p:nvSpPr>
          <p:cNvPr id="5" name="Овал 4">
            <a:extLst>
              <a:ext uri="{FF2B5EF4-FFF2-40B4-BE49-F238E27FC236}">
                <a16:creationId xmlns:a16="http://schemas.microsoft.com/office/drawing/2014/main" id="{9562D339-4DDD-4062-BE5F-3C101CFCFE9E}"/>
              </a:ext>
            </a:extLst>
          </p:cNvPr>
          <p:cNvSpPr/>
          <p:nvPr/>
        </p:nvSpPr>
        <p:spPr>
          <a:xfrm>
            <a:off x="735327" y="3375307"/>
            <a:ext cx="1886551" cy="1239253"/>
          </a:xfrm>
          <a:prstGeom prst="ellipse">
            <a:avLst/>
          </a:prstGeom>
          <a:solidFill>
            <a:srgbClr val="5BD9DF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chemeClr val="tx1"/>
                </a:solidFill>
              </a:rPr>
              <a:t>Учебный план</a:t>
            </a: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20C435A1-F780-44A4-A537-A3B030996319}"/>
              </a:ext>
            </a:extLst>
          </p:cNvPr>
          <p:cNvSpPr/>
          <p:nvPr/>
        </p:nvSpPr>
        <p:spPr>
          <a:xfrm>
            <a:off x="3396462" y="3356907"/>
            <a:ext cx="1886551" cy="1239253"/>
          </a:xfrm>
          <a:prstGeom prst="ellipse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ВУД</a:t>
            </a: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AE8B80DD-1230-47DF-9901-6955FD78D422}"/>
              </a:ext>
            </a:extLst>
          </p:cNvPr>
          <p:cNvSpPr/>
          <p:nvPr/>
        </p:nvSpPr>
        <p:spPr>
          <a:xfrm>
            <a:off x="6237393" y="3363901"/>
            <a:ext cx="1886551" cy="1239253"/>
          </a:xfrm>
          <a:prstGeom prst="ellipse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ПОУ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C42BC241-7824-4F5E-9222-28062DE723A7}"/>
              </a:ext>
            </a:extLst>
          </p:cNvPr>
          <p:cNvSpPr/>
          <p:nvPr/>
        </p:nvSpPr>
        <p:spPr>
          <a:xfrm>
            <a:off x="9078324" y="3413239"/>
            <a:ext cx="2618072" cy="1201321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C00000"/>
                </a:solidFill>
              </a:rPr>
              <a:t>Индивидуальная траектория развития </a:t>
            </a:r>
          </a:p>
        </p:txBody>
      </p:sp>
      <p:sp>
        <p:nvSpPr>
          <p:cNvPr id="9" name="Знак ''плюс'' 8">
            <a:extLst>
              <a:ext uri="{FF2B5EF4-FFF2-40B4-BE49-F238E27FC236}">
                <a16:creationId xmlns:a16="http://schemas.microsoft.com/office/drawing/2014/main" id="{1F536610-6B41-4C66-9914-402A6E575F7A}"/>
              </a:ext>
            </a:extLst>
          </p:cNvPr>
          <p:cNvSpPr/>
          <p:nvPr/>
        </p:nvSpPr>
        <p:spPr>
          <a:xfrm>
            <a:off x="2687631" y="3715840"/>
            <a:ext cx="623460" cy="558185"/>
          </a:xfrm>
          <a:prstGeom prst="mathPlus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Знак ''плюс'' 19">
            <a:extLst>
              <a:ext uri="{FF2B5EF4-FFF2-40B4-BE49-F238E27FC236}">
                <a16:creationId xmlns:a16="http://schemas.microsoft.com/office/drawing/2014/main" id="{E3C55839-C44C-48F6-847B-D0D679347EBA}"/>
              </a:ext>
            </a:extLst>
          </p:cNvPr>
          <p:cNvSpPr/>
          <p:nvPr/>
        </p:nvSpPr>
        <p:spPr>
          <a:xfrm>
            <a:off x="5421206" y="3715840"/>
            <a:ext cx="623460" cy="558185"/>
          </a:xfrm>
          <a:prstGeom prst="mathPlus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 9">
            <a:extLst>
              <a:ext uri="{FF2B5EF4-FFF2-40B4-BE49-F238E27FC236}">
                <a16:creationId xmlns:a16="http://schemas.microsoft.com/office/drawing/2014/main" id="{4453EF8D-8BDB-4E6D-9101-45BAE45A0C04}"/>
              </a:ext>
            </a:extLst>
          </p:cNvPr>
          <p:cNvSpPr/>
          <p:nvPr/>
        </p:nvSpPr>
        <p:spPr>
          <a:xfrm>
            <a:off x="8309872" y="3816212"/>
            <a:ext cx="688346" cy="323236"/>
          </a:xfrm>
          <a:prstGeom prst="mathEqual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26" name="Picture 2" descr="Обязательно или обезательно - как правильно пишется?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4" t="34588" r="20412" b="19938"/>
          <a:stretch/>
        </p:blipFill>
        <p:spPr bwMode="auto">
          <a:xfrm>
            <a:off x="481574" y="4930153"/>
            <a:ext cx="2319688" cy="682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3311091" y="4971714"/>
            <a:ext cx="2060770" cy="599510"/>
          </a:xfrm>
          <a:prstGeom prst="roundRect">
            <a:avLst/>
          </a:prstGeom>
          <a:solidFill>
            <a:srgbClr val="FEEEC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663300"/>
                </a:solidFill>
              </a:rPr>
              <a:t>2</a:t>
            </a:r>
            <a:r>
              <a:rPr lang="ru-RU" sz="2000" b="1" dirty="0" smtClean="0">
                <a:solidFill>
                  <a:srgbClr val="663300"/>
                </a:solidFill>
              </a:rPr>
              <a:t> </a:t>
            </a:r>
            <a:r>
              <a:rPr lang="ru-RU" sz="2000" b="1" dirty="0">
                <a:solidFill>
                  <a:srgbClr val="663300"/>
                </a:solidFill>
              </a:rPr>
              <a:t>обязательных </a:t>
            </a:r>
          </a:p>
          <a:p>
            <a:pPr algn="ctr"/>
            <a:r>
              <a:rPr lang="ru-RU" sz="2000" b="1" dirty="0">
                <a:solidFill>
                  <a:srgbClr val="663300"/>
                </a:solidFill>
              </a:rPr>
              <a:t>+ по выбору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50283" y="5013276"/>
            <a:ext cx="2060770" cy="599510"/>
          </a:xfrm>
          <a:prstGeom prst="roundRect">
            <a:avLst/>
          </a:prstGeom>
          <a:solidFill>
            <a:srgbClr val="FEEEC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663300"/>
                </a:solidFill>
              </a:rPr>
              <a:t>по желанию</a:t>
            </a:r>
            <a:endParaRPr lang="ru-RU" sz="2000" b="1" dirty="0">
              <a:solidFill>
                <a:srgbClr val="663300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9356975" y="4971714"/>
            <a:ext cx="2060770" cy="599510"/>
          </a:xfrm>
          <a:prstGeom prst="roundRect">
            <a:avLst/>
          </a:prstGeom>
          <a:solidFill>
            <a:srgbClr val="FEEEC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663300"/>
                </a:solidFill>
              </a:rPr>
              <a:t>как результат</a:t>
            </a:r>
            <a:endParaRPr lang="ru-RU" sz="2000" b="1" dirty="0">
              <a:solidFill>
                <a:srgbClr val="6633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23299" y="2943294"/>
            <a:ext cx="9973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ООП</a:t>
            </a:r>
          </a:p>
        </p:txBody>
      </p:sp>
      <p:sp>
        <p:nvSpPr>
          <p:cNvPr id="24" name="Text Box 37"/>
          <p:cNvSpPr txBox="1">
            <a:spLocks noChangeArrowheads="1"/>
          </p:cNvSpPr>
          <p:nvPr/>
        </p:nvSpPr>
        <p:spPr bwMode="auto">
          <a:xfrm>
            <a:off x="7859258" y="2883229"/>
            <a:ext cx="4637541" cy="43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Важен каждый ребенок!</a:t>
            </a:r>
            <a:endParaRPr lang="ru-RU" altLang="ru-RU" sz="2400" b="1" dirty="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3750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388252" y="5686045"/>
            <a:ext cx="158591" cy="1938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200" spc="-124" dirty="0">
                <a:solidFill>
                  <a:srgbClr val="888888"/>
                </a:solidFill>
                <a:latin typeface="Microsoft Sans Serif"/>
                <a:cs typeface="Microsoft Sans Serif"/>
              </a:rPr>
              <a:t>19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864152" y="1288867"/>
            <a:ext cx="2651760" cy="86626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ru-RU" b="1" spc="-8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педагогов </a:t>
            </a:r>
          </a:p>
          <a:p>
            <a:pPr marL="9525">
              <a:spcBef>
                <a:spcPts val="75"/>
              </a:spcBef>
            </a:pPr>
            <a:r>
              <a:rPr lang="ru-RU" b="1" spc="-8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конкурсном </a:t>
            </a:r>
          </a:p>
          <a:p>
            <a:pPr marL="9525">
              <a:spcBef>
                <a:spcPts val="75"/>
              </a:spcBef>
            </a:pPr>
            <a:r>
              <a:rPr lang="ru-RU" b="1" spc="-8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движении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550" y="3298406"/>
            <a:ext cx="4416960" cy="248454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02" y="1230305"/>
            <a:ext cx="2772309" cy="1849650"/>
          </a:xfrm>
          <a:prstGeom prst="rect">
            <a:avLst/>
          </a:prstGeom>
        </p:spPr>
      </p:pic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4CA10993-417C-43A0-96B2-30042A214D1C}"/>
              </a:ext>
            </a:extLst>
          </p:cNvPr>
          <p:cNvSpPr txBox="1">
            <a:spLocks/>
          </p:cNvSpPr>
          <p:nvPr/>
        </p:nvSpPr>
        <p:spPr>
          <a:xfrm>
            <a:off x="943046" y="453065"/>
            <a:ext cx="8559122" cy="67371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4900" b="1" spc="0" smtClean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«9С: СОБЫТИЕ»</a:t>
            </a:r>
            <a:endParaRPr lang="ru-RU" sz="3100" dirty="0">
              <a:solidFill>
                <a:srgbClr val="A20070"/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903" y="1306517"/>
            <a:ext cx="3363265" cy="1891837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556394" y="5362879"/>
            <a:ext cx="49111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Внутришкольное повышение квалификации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через интерактивные формы работы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3599" y="2780642"/>
            <a:ext cx="1903024" cy="252800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8810" y="1052264"/>
            <a:ext cx="2086239" cy="3724387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E05C436C-0792-4FA8-BFE2-56DC67455621}"/>
              </a:ext>
            </a:extLst>
          </p:cNvPr>
          <p:cNvSpPr txBox="1"/>
          <p:nvPr/>
        </p:nvSpPr>
        <p:spPr>
          <a:xfrm>
            <a:off x="600891" y="187081"/>
            <a:ext cx="5364480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2000" b="1" dirty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универсальная матрица управления</a:t>
            </a:r>
            <a:endParaRPr lang="ru-RU" sz="2000" b="1" dirty="0">
              <a:solidFill>
                <a:srgbClr val="005BA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665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Прямоугольник 120"/>
          <p:cNvSpPr/>
          <p:nvPr/>
        </p:nvSpPr>
        <p:spPr>
          <a:xfrm>
            <a:off x="0" y="6303917"/>
            <a:ext cx="12192000" cy="5715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6" name="Line 91"/>
          <p:cNvSpPr>
            <a:spLocks noChangeShapeType="1"/>
          </p:cNvSpPr>
          <p:nvPr/>
        </p:nvSpPr>
        <p:spPr bwMode="auto">
          <a:xfrm>
            <a:off x="4632000" y="1546225"/>
            <a:ext cx="7560000" cy="1588"/>
          </a:xfrm>
          <a:prstGeom prst="line">
            <a:avLst/>
          </a:prstGeom>
          <a:noFill/>
          <a:ln w="25400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Прямоугольник 1"/>
          <p:cNvSpPr txBox="1">
            <a:spLocks noChangeArrowheads="1"/>
          </p:cNvSpPr>
          <p:nvPr/>
        </p:nvSpPr>
        <p:spPr bwMode="auto">
          <a:xfrm>
            <a:off x="3032408" y="2147613"/>
            <a:ext cx="5688632" cy="92333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altLang="ru-RU" sz="6000" b="1" smtClean="0">
                <a:solidFill>
                  <a:srgbClr val="800000"/>
                </a:solidFill>
                <a:latin typeface="Calibri" pitchFamily="34" charset="0"/>
                <a:cs typeface="Arial" charset="0"/>
              </a:rPr>
              <a:t>Сегодня…</a:t>
            </a:r>
            <a:endParaRPr lang="ru-RU" altLang="ru-RU" sz="600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22" name="Прямоугольник 1"/>
          <p:cNvSpPr>
            <a:spLocks noChangeArrowheads="1"/>
          </p:cNvSpPr>
          <p:nvPr/>
        </p:nvSpPr>
        <p:spPr bwMode="auto">
          <a:xfrm>
            <a:off x="2001022" y="3050309"/>
            <a:ext cx="50419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Управление - …</a:t>
            </a:r>
            <a:endParaRPr lang="ru-RU" alt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1"/>
          <p:cNvSpPr>
            <a:spLocks noChangeArrowheads="1"/>
          </p:cNvSpPr>
          <p:nvPr/>
        </p:nvSpPr>
        <p:spPr bwMode="auto">
          <a:xfrm>
            <a:off x="2276274" y="3781486"/>
            <a:ext cx="72009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Эффективное управление - …</a:t>
            </a:r>
            <a:endParaRPr lang="ru-RU" altLang="ru-RU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1"/>
          <p:cNvSpPr>
            <a:spLocks noChangeArrowheads="1"/>
          </p:cNvSpPr>
          <p:nvPr/>
        </p:nvSpPr>
        <p:spPr bwMode="auto">
          <a:xfrm>
            <a:off x="2620677" y="4677112"/>
            <a:ext cx="748823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 «Эффективное управление»</a:t>
            </a:r>
            <a:endParaRPr lang="ru-RU" altLang="ru-RU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Picture 12" descr="Обозначение смайликов вконтакте – Что значит смайлик, значение смайлов, их  виды и расшифровка. - offvkontakte.r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8169" y="1883034"/>
            <a:ext cx="11684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Прямоугольник 25"/>
          <p:cNvSpPr/>
          <p:nvPr/>
        </p:nvSpPr>
        <p:spPr>
          <a:xfrm rot="880521">
            <a:off x="10855029" y="3330167"/>
            <a:ext cx="731091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9600" b="1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9BBB59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ook Antiqua"/>
                <a:ea typeface="Arial" charset="0"/>
                <a:cs typeface="Book Antiqua"/>
              </a:rPr>
              <a:t>?</a:t>
            </a:r>
          </a:p>
        </p:txBody>
      </p:sp>
      <p:sp>
        <p:nvSpPr>
          <p:cNvPr id="27" name="Прямоугольник 26"/>
          <p:cNvSpPr/>
          <p:nvPr/>
        </p:nvSpPr>
        <p:spPr>
          <a:xfrm rot="20711806">
            <a:off x="968545" y="2987299"/>
            <a:ext cx="874007" cy="14465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88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ial Black"/>
                <a:ea typeface="Arial" charset="0"/>
                <a:cs typeface="Arial Black"/>
              </a:rPr>
              <a:t>?</a:t>
            </a:r>
          </a:p>
        </p:txBody>
      </p:sp>
      <p:pic>
        <p:nvPicPr>
          <p:cNvPr id="29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0594" y="155625"/>
            <a:ext cx="1188414" cy="1264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05C436C-0792-4FA8-BFE2-56DC67455621}"/>
              </a:ext>
            </a:extLst>
          </p:cNvPr>
          <p:cNvSpPr txBox="1"/>
          <p:nvPr/>
        </p:nvSpPr>
        <p:spPr>
          <a:xfrm>
            <a:off x="391886" y="268833"/>
            <a:ext cx="7485808" cy="5129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Всероссийская конференция «Эффективные управленческие команды как фактор повышения качества образования»</a:t>
            </a:r>
            <a:endParaRPr lang="ru-RU" sz="2000" b="1" dirty="0">
              <a:solidFill>
                <a:srgbClr val="005BA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89A0904-C3F6-4979-A851-47822C83A331}"/>
              </a:ext>
            </a:extLst>
          </p:cNvPr>
          <p:cNvSpPr txBox="1"/>
          <p:nvPr/>
        </p:nvSpPr>
        <p:spPr>
          <a:xfrm>
            <a:off x="489947" y="6488500"/>
            <a:ext cx="1135371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>
              <a:defRPr/>
            </a:pPr>
            <a:r>
              <a:rPr kumimoji="0" lang="ru-RU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20" normalizeH="0" baseline="0" noProof="0" dirty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#</a:t>
            </a:r>
            <a:r>
              <a:rPr lang="ru-RU" sz="2000" kern="0" spc="20" dirty="0" smtClean="0">
                <a:solidFill>
                  <a:prstClr val="white">
                    <a:lumMod val="95000"/>
                  </a:prstClr>
                </a:solidFill>
              </a:rPr>
              <a:t>Новому времени – новые идеи и открытия</a:t>
            </a:r>
            <a:r>
              <a:rPr lang="ru-RU" sz="2000" kern="0" spc="20" dirty="0" smtClean="0">
                <a:solidFill>
                  <a:prstClr val="white">
                    <a:lumMod val="95000"/>
                  </a:prstClr>
                </a:solidFill>
              </a:rPr>
              <a:t>!</a:t>
            </a:r>
            <a:r>
              <a:rPr kumimoji="0" lang="ru-RU" sz="2000" b="0" i="0" u="none" strike="noStrike" kern="0" cap="none" spc="20" normalizeH="0" baseline="0" noProof="0" dirty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endParaRPr kumimoji="0" lang="ru-RU" sz="2000" b="0" i="0" u="none" strike="noStrike" kern="0" cap="none" spc="2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02063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A10993-417C-43A0-96B2-30042A214D1C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986589" y="724147"/>
            <a:ext cx="8559122" cy="673714"/>
          </a:xfrm>
        </p:spPr>
        <p:txBody>
          <a:bodyPr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4900" b="1" spc="0" dirty="0" smtClean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«9С</a:t>
            </a:r>
            <a:r>
              <a:rPr lang="ru-RU" sz="4900" b="1" spc="0" dirty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: </a:t>
            </a:r>
            <a:r>
              <a:rPr lang="ru-RU" sz="4900" b="1" spc="0" dirty="0" smtClean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СОБЫТИЕ»</a:t>
            </a:r>
            <a:endParaRPr lang="ru-RU" sz="3100" dirty="0">
              <a:solidFill>
                <a:srgbClr val="A20070"/>
              </a:solidFill>
            </a:endParaRPr>
          </a:p>
        </p:txBody>
      </p:sp>
      <p:sp>
        <p:nvSpPr>
          <p:cNvPr id="6" name="Line 91">
            <a:extLst>
              <a:ext uri="{FF2B5EF4-FFF2-40B4-BE49-F238E27FC236}">
                <a16:creationId xmlns:a16="http://schemas.microsoft.com/office/drawing/2014/main" id="{C0E384C4-1E5B-4613-B98F-C7ECBC31536B}"/>
              </a:ext>
            </a:extLst>
          </p:cNvPr>
          <p:cNvSpPr>
            <a:spLocks noChangeShapeType="1"/>
          </p:cNvSpPr>
          <p:nvPr/>
        </p:nvSpPr>
        <p:spPr bwMode="auto">
          <a:xfrm>
            <a:off x="4609978" y="1520510"/>
            <a:ext cx="7560000" cy="1588"/>
          </a:xfrm>
          <a:prstGeom prst="line">
            <a:avLst/>
          </a:prstGeom>
          <a:noFill/>
          <a:ln w="25400">
            <a:solidFill>
              <a:srgbClr val="0070C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89A0904-C3F6-4979-A851-47822C83A331}"/>
              </a:ext>
            </a:extLst>
          </p:cNvPr>
          <p:cNvSpPr txBox="1"/>
          <p:nvPr/>
        </p:nvSpPr>
        <p:spPr>
          <a:xfrm>
            <a:off x="559615" y="6444957"/>
            <a:ext cx="1161036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#</a:t>
            </a:r>
            <a:r>
              <a:rPr lang="ru-RU" sz="2000" kern="0" spc="20" dirty="0">
                <a:solidFill>
                  <a:prstClr val="white">
                    <a:lumMod val="95000"/>
                  </a:prstClr>
                </a:solidFill>
              </a:rPr>
              <a:t>Новому времени – новые идеи и открытия!</a:t>
            </a:r>
            <a:r>
              <a:rPr kumimoji="0" lang="ru-RU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</a:p>
        </p:txBody>
      </p:sp>
      <p:pic>
        <p:nvPicPr>
          <p:cNvPr id="38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1417" y="89105"/>
            <a:ext cx="1188414" cy="1264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Скругленный прямоугольник 14"/>
          <p:cNvSpPr/>
          <p:nvPr/>
        </p:nvSpPr>
        <p:spPr>
          <a:xfrm>
            <a:off x="307975" y="684867"/>
            <a:ext cx="2774859" cy="8819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0000"/>
                </a:solidFill>
                <a:latin typeface="-apple-system"/>
              </a:rPr>
              <a:t>Вынос флага и исполнение гимна</a:t>
            </a:r>
            <a:endParaRPr lang="ru-RU" sz="2000" b="1" dirty="0"/>
          </a:p>
        </p:txBody>
      </p:sp>
      <p:sp>
        <p:nvSpPr>
          <p:cNvPr id="10" name="AutoShape 4" descr="blob:https://web.whatsapp.com/106787a4-c8c0-4233-bc78-08ce6cee047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AutoShape 6" descr="blob:https://web.whatsapp.com/bd26ae44-c2e4-4dbf-be7d-2e9148ef12b6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86" y="1632575"/>
            <a:ext cx="3592926" cy="202102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3837" y="1532260"/>
            <a:ext cx="3143677" cy="235775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107" y="1731599"/>
            <a:ext cx="2493373" cy="332449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75" y="3908145"/>
            <a:ext cx="3705057" cy="2778793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964" y="3271890"/>
            <a:ext cx="3717882" cy="2788412"/>
          </a:xfrm>
          <a:prstGeom prst="rect">
            <a:avLst/>
          </a:prstGeom>
        </p:spPr>
      </p:pic>
      <p:sp>
        <p:nvSpPr>
          <p:cNvPr id="30" name="Скругленный прямоугольник 29"/>
          <p:cNvSpPr/>
          <p:nvPr/>
        </p:nvSpPr>
        <p:spPr>
          <a:xfrm>
            <a:off x="4161621" y="5563045"/>
            <a:ext cx="2774859" cy="8819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0000"/>
                </a:solidFill>
                <a:latin typeface="-apple-system"/>
              </a:rPr>
              <a:t>Лицейский </a:t>
            </a:r>
            <a:r>
              <a:rPr lang="ru-RU" b="1" dirty="0" err="1" smtClean="0">
                <a:solidFill>
                  <a:srgbClr val="000000"/>
                </a:solidFill>
                <a:latin typeface="-apple-system"/>
              </a:rPr>
              <a:t>Новогодник</a:t>
            </a:r>
            <a:endParaRPr lang="ru-RU" b="1" dirty="0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9831977" y="4225140"/>
            <a:ext cx="2360023" cy="195794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0000"/>
                </a:solidFill>
                <a:latin typeface="-apple-system"/>
              </a:rPr>
              <a:t>Сессии «Педагогический экспресс»</a:t>
            </a:r>
          </a:p>
          <a:p>
            <a:pPr algn="ctr"/>
            <a:endParaRPr lang="ru-RU" b="1" dirty="0" smtClean="0">
              <a:solidFill>
                <a:srgbClr val="000000"/>
              </a:solidFill>
              <a:latin typeface="-apple-system"/>
            </a:endParaRPr>
          </a:p>
          <a:p>
            <a:pPr algn="ctr"/>
            <a:r>
              <a:rPr lang="ru-RU" b="1" dirty="0" smtClean="0">
                <a:solidFill>
                  <a:srgbClr val="000000"/>
                </a:solidFill>
                <a:latin typeface="-apple-system"/>
              </a:rPr>
              <a:t>«Учитель в ресурсе»</a:t>
            </a:r>
            <a:endParaRPr lang="ru-RU" b="1" dirty="0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7412895" y="2308426"/>
            <a:ext cx="1942666" cy="8819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-apple-system"/>
              </a:rPr>
              <a:t>Фестиваль идей классных руководителей</a:t>
            </a:r>
            <a:endParaRPr lang="ru-RU" sz="1600" b="1" dirty="0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203355" y="1330135"/>
            <a:ext cx="1942666" cy="8819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-apple-system"/>
              </a:rPr>
              <a:t>День Учителя</a:t>
            </a:r>
            <a:endParaRPr lang="ru-RU" sz="1600" b="1" dirty="0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2311167" y="3748266"/>
            <a:ext cx="1942666" cy="8819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-apple-system"/>
              </a:rPr>
              <a:t>Педагогический совет «Крылья Успеха»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495198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A10993-417C-43A0-96B2-30042A214D1C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986589" y="724147"/>
            <a:ext cx="8559122" cy="673714"/>
          </a:xfrm>
        </p:spPr>
        <p:txBody>
          <a:bodyPr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4900" b="1" spc="0" dirty="0" smtClean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«9С</a:t>
            </a:r>
            <a:r>
              <a:rPr lang="ru-RU" sz="4900" b="1" spc="0" dirty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: </a:t>
            </a:r>
            <a:r>
              <a:rPr lang="ru-RU" sz="4900" b="1" spc="0" dirty="0" smtClean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СОБЫТИЕ»</a:t>
            </a:r>
            <a:endParaRPr lang="ru-RU" sz="3100" dirty="0">
              <a:solidFill>
                <a:srgbClr val="A20070"/>
              </a:solidFill>
            </a:endParaRPr>
          </a:p>
        </p:txBody>
      </p:sp>
      <p:sp>
        <p:nvSpPr>
          <p:cNvPr id="6" name="Line 91">
            <a:extLst>
              <a:ext uri="{FF2B5EF4-FFF2-40B4-BE49-F238E27FC236}">
                <a16:creationId xmlns:a16="http://schemas.microsoft.com/office/drawing/2014/main" id="{C0E384C4-1E5B-4613-B98F-C7ECBC31536B}"/>
              </a:ext>
            </a:extLst>
          </p:cNvPr>
          <p:cNvSpPr>
            <a:spLocks noChangeShapeType="1"/>
          </p:cNvSpPr>
          <p:nvPr/>
        </p:nvSpPr>
        <p:spPr bwMode="auto">
          <a:xfrm>
            <a:off x="4609978" y="1520510"/>
            <a:ext cx="7560000" cy="1588"/>
          </a:xfrm>
          <a:prstGeom prst="line">
            <a:avLst/>
          </a:prstGeom>
          <a:noFill/>
          <a:ln w="25400">
            <a:solidFill>
              <a:srgbClr val="0070C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89A0904-C3F6-4979-A851-47822C83A331}"/>
              </a:ext>
            </a:extLst>
          </p:cNvPr>
          <p:cNvSpPr txBox="1"/>
          <p:nvPr/>
        </p:nvSpPr>
        <p:spPr>
          <a:xfrm>
            <a:off x="559615" y="6444957"/>
            <a:ext cx="1161036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#</a:t>
            </a:r>
            <a:r>
              <a:rPr lang="ru-RU" sz="2000" kern="0" spc="20" dirty="0">
                <a:solidFill>
                  <a:prstClr val="white">
                    <a:lumMod val="95000"/>
                  </a:prstClr>
                </a:solidFill>
              </a:rPr>
              <a:t>Новому времени – новые идеи и открытия!</a:t>
            </a:r>
            <a:r>
              <a:rPr kumimoji="0" lang="ru-RU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</a:p>
        </p:txBody>
      </p:sp>
      <p:pic>
        <p:nvPicPr>
          <p:cNvPr id="38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1417" y="89105"/>
            <a:ext cx="1188414" cy="1264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AutoShape 4" descr="blob:https://web.whatsapp.com/106787a4-c8c0-4233-bc78-08ce6cee047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55575" y="440934"/>
            <a:ext cx="3037639" cy="112363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0000"/>
                </a:solidFill>
                <a:latin typeface="-apple-system"/>
              </a:rPr>
              <a:t>Лицейская трехдневка «Большая 7»</a:t>
            </a:r>
            <a:endParaRPr lang="ru-RU" sz="2000" b="1" dirty="0"/>
          </a:p>
        </p:txBody>
      </p:sp>
      <p:sp>
        <p:nvSpPr>
          <p:cNvPr id="22" name="AutoShape 6" descr="blob:https://web.whatsapp.com/bd26ae44-c2e4-4dbf-be7d-2e9148ef12b6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75" y="1641142"/>
            <a:ext cx="3764703" cy="376470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452" y="1498824"/>
            <a:ext cx="3669350" cy="36693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9978" y="1807404"/>
            <a:ext cx="3171007" cy="4228010"/>
          </a:xfrm>
          <a:prstGeom prst="rect">
            <a:avLst/>
          </a:prstGeom>
        </p:spPr>
      </p:pic>
      <p:sp>
        <p:nvSpPr>
          <p:cNvPr id="23" name="Скругленный прямоугольник 22"/>
          <p:cNvSpPr/>
          <p:nvPr/>
        </p:nvSpPr>
        <p:spPr>
          <a:xfrm>
            <a:off x="307975" y="5375739"/>
            <a:ext cx="1942666" cy="8819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-apple-system"/>
              </a:rPr>
              <a:t>Учительская линейка</a:t>
            </a:r>
            <a:endParaRPr lang="ru-RU" sz="1600" b="1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241694" y="5248799"/>
            <a:ext cx="2375539" cy="102726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-apple-system"/>
              </a:rPr>
              <a:t>Выездная сессия «Моя матрица развития»</a:t>
            </a:r>
            <a:endParaRPr lang="ru-RU" sz="1600" b="1" dirty="0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277786" y="1397861"/>
            <a:ext cx="1942666" cy="11802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-apple-system"/>
              </a:rPr>
              <a:t>Сессия «Разговоры о важном: воспитание»</a:t>
            </a:r>
            <a:endParaRPr lang="ru-RU" sz="1600" b="1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2667312" y="5337617"/>
            <a:ext cx="1942666" cy="8819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-apple-system"/>
              </a:rPr>
              <a:t>Представление продукта лаборатории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6046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Прямоугольник 120"/>
          <p:cNvSpPr/>
          <p:nvPr/>
        </p:nvSpPr>
        <p:spPr>
          <a:xfrm>
            <a:off x="0" y="6303917"/>
            <a:ext cx="12192000" cy="5715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6" name="Line 91"/>
          <p:cNvSpPr>
            <a:spLocks noChangeShapeType="1"/>
          </p:cNvSpPr>
          <p:nvPr/>
        </p:nvSpPr>
        <p:spPr bwMode="auto">
          <a:xfrm>
            <a:off x="4632000" y="1546225"/>
            <a:ext cx="7560000" cy="1588"/>
          </a:xfrm>
          <a:prstGeom prst="line">
            <a:avLst/>
          </a:prstGeom>
          <a:noFill/>
          <a:ln w="25400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"/>
          <p:cNvSpPr>
            <a:spLocks noChangeArrowheads="1"/>
          </p:cNvSpPr>
          <p:nvPr/>
        </p:nvSpPr>
        <p:spPr bwMode="auto">
          <a:xfrm>
            <a:off x="1697311" y="2163915"/>
            <a:ext cx="906040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Ресурсные </a:t>
            </a:r>
            <a:r>
              <a:rPr lang="ru-RU" altLang="ru-RU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мастер-классы, сессии</a:t>
            </a:r>
            <a:endParaRPr lang="ru-RU" altLang="ru-RU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3" descr="Картинки смайлики, разные настроения, веселые, грустные смайл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7605" y="1986723"/>
            <a:ext cx="1800225" cy="118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Овальная выноска 5"/>
          <p:cNvSpPr>
            <a:spLocks noChangeArrowheads="1"/>
          </p:cNvSpPr>
          <p:nvPr/>
        </p:nvSpPr>
        <p:spPr bwMode="auto">
          <a:xfrm>
            <a:off x="372706" y="3451105"/>
            <a:ext cx="3335383" cy="2447107"/>
          </a:xfrm>
          <a:prstGeom prst="wedgeEllipseCallout">
            <a:avLst>
              <a:gd name="adj1" fmla="val 55949"/>
              <a:gd name="adj2" fmla="val -71314"/>
            </a:avLst>
          </a:prstGeom>
          <a:solidFill>
            <a:srgbClr val="FFFF99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Восстановление ресурсности, спокойствия, баланса и гармонии</a:t>
            </a:r>
            <a:endParaRPr lang="ru-RU" alt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Овальная выноска 5"/>
          <p:cNvSpPr>
            <a:spLocks noChangeArrowheads="1"/>
          </p:cNvSpPr>
          <p:nvPr/>
        </p:nvSpPr>
        <p:spPr bwMode="auto">
          <a:xfrm>
            <a:off x="5577618" y="4454514"/>
            <a:ext cx="2834382" cy="1902455"/>
          </a:xfrm>
          <a:prstGeom prst="wedgeEllipseCallout">
            <a:avLst>
              <a:gd name="adj1" fmla="val -65410"/>
              <a:gd name="adj2" fmla="val -7952"/>
            </a:avLst>
          </a:prstGeom>
          <a:solidFill>
            <a:srgbClr val="FFFF99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Музей Славянской мифологии</a:t>
            </a:r>
            <a:endParaRPr lang="ru-RU" alt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97" y="1107315"/>
            <a:ext cx="1711701" cy="22899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5188" y="3363459"/>
            <a:ext cx="1634003" cy="290630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894" y="4169457"/>
            <a:ext cx="1086001" cy="1931608"/>
          </a:xfrm>
          <a:prstGeom prst="rect">
            <a:avLst/>
          </a:prstGeom>
        </p:spPr>
      </p:pic>
      <p:pic>
        <p:nvPicPr>
          <p:cNvPr id="20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9822" y="189964"/>
            <a:ext cx="1188414" cy="1264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C89A0904-C3F6-4979-A851-47822C83A331}"/>
              </a:ext>
            </a:extLst>
          </p:cNvPr>
          <p:cNvSpPr txBox="1"/>
          <p:nvPr/>
        </p:nvSpPr>
        <p:spPr>
          <a:xfrm>
            <a:off x="489947" y="6479791"/>
            <a:ext cx="1135371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>
              <a:defRPr/>
            </a:pPr>
            <a:r>
              <a:rPr kumimoji="0" lang="ru-RU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20" normalizeH="0" baseline="0" noProof="0" dirty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#</a:t>
            </a:r>
            <a:r>
              <a:rPr lang="ru-RU" sz="2000" kern="0" spc="20" dirty="0" smtClean="0">
                <a:solidFill>
                  <a:prstClr val="white">
                    <a:lumMod val="95000"/>
                  </a:prstClr>
                </a:solidFill>
              </a:rPr>
              <a:t>Новому времени – новые идеи и открытия</a:t>
            </a:r>
            <a:r>
              <a:rPr lang="ru-RU" sz="2000" kern="0" spc="20" dirty="0" smtClean="0">
                <a:solidFill>
                  <a:prstClr val="white">
                    <a:lumMod val="95000"/>
                  </a:prstClr>
                </a:solidFill>
              </a:rPr>
              <a:t>!</a:t>
            </a:r>
            <a:endParaRPr kumimoji="0" lang="ru-RU" sz="2000" b="0" i="0" u="none" strike="noStrike" kern="0" cap="none" spc="2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</a:endParaRPr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4CA10993-417C-43A0-96B2-30042A214D1C}"/>
              </a:ext>
            </a:extLst>
          </p:cNvPr>
          <p:cNvSpPr txBox="1">
            <a:spLocks/>
          </p:cNvSpPr>
          <p:nvPr/>
        </p:nvSpPr>
        <p:spPr>
          <a:xfrm>
            <a:off x="1196502" y="519846"/>
            <a:ext cx="8559122" cy="67371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4900" b="1" spc="0" smtClean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«9С: СВОЙ МИР»</a:t>
            </a:r>
            <a:endParaRPr lang="ru-RU" sz="3100" dirty="0">
              <a:solidFill>
                <a:srgbClr val="A2007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05C436C-0792-4FA8-BFE2-56DC67455621}"/>
              </a:ext>
            </a:extLst>
          </p:cNvPr>
          <p:cNvSpPr txBox="1"/>
          <p:nvPr/>
        </p:nvSpPr>
        <p:spPr>
          <a:xfrm>
            <a:off x="802322" y="226691"/>
            <a:ext cx="5364480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2000" b="1" dirty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универсальная матрица управления</a:t>
            </a:r>
            <a:endParaRPr lang="ru-RU" sz="2000" b="1" dirty="0">
              <a:solidFill>
                <a:srgbClr val="005BA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Овальная выноска 5"/>
          <p:cNvSpPr>
            <a:spLocks noChangeArrowheads="1"/>
          </p:cNvSpPr>
          <p:nvPr/>
        </p:nvSpPr>
        <p:spPr bwMode="auto">
          <a:xfrm>
            <a:off x="5791560" y="3081469"/>
            <a:ext cx="3001747" cy="1227400"/>
          </a:xfrm>
          <a:prstGeom prst="wedgeEllipseCallout">
            <a:avLst>
              <a:gd name="adj1" fmla="val -47897"/>
              <a:gd name="adj2" fmla="val -72953"/>
            </a:avLst>
          </a:prstGeom>
          <a:solidFill>
            <a:srgbClr val="FFFF99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Лицейская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Арт-мастерская</a:t>
            </a:r>
            <a:endParaRPr lang="ru-RU" alt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Овальная выноска 5"/>
          <p:cNvSpPr>
            <a:spLocks noChangeArrowheads="1"/>
          </p:cNvSpPr>
          <p:nvPr/>
        </p:nvSpPr>
        <p:spPr bwMode="auto">
          <a:xfrm>
            <a:off x="8338433" y="3708312"/>
            <a:ext cx="2834382" cy="1902455"/>
          </a:xfrm>
          <a:prstGeom prst="wedgeEllipseCallout">
            <a:avLst>
              <a:gd name="adj1" fmla="val -7648"/>
              <a:gd name="adj2" fmla="val -94467"/>
            </a:avLst>
          </a:prstGeom>
          <a:solidFill>
            <a:srgbClr val="FFFF99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Лицейский вокал, английский язык, спорт</a:t>
            </a:r>
            <a:endParaRPr lang="ru-RU" alt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805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Прямоугольник 120"/>
          <p:cNvSpPr/>
          <p:nvPr/>
        </p:nvSpPr>
        <p:spPr>
          <a:xfrm>
            <a:off x="0" y="6303917"/>
            <a:ext cx="12192000" cy="5715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6" name="Line 91"/>
          <p:cNvSpPr>
            <a:spLocks noChangeShapeType="1"/>
          </p:cNvSpPr>
          <p:nvPr/>
        </p:nvSpPr>
        <p:spPr bwMode="auto">
          <a:xfrm>
            <a:off x="4632000" y="1546225"/>
            <a:ext cx="7560000" cy="1588"/>
          </a:xfrm>
          <a:prstGeom prst="line">
            <a:avLst/>
          </a:prstGeom>
          <a:noFill/>
          <a:ln w="25400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17744" y="1293066"/>
            <a:ext cx="4228129" cy="3206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ru-RU" sz="4400" b="1" dirty="0" smtClean="0"/>
              <a:t>Живые встречи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50829" y="1505776"/>
            <a:ext cx="4161171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События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32349" y="2274969"/>
            <a:ext cx="2613852" cy="3206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ts val="2500"/>
              </a:lnSpc>
            </a:pPr>
            <a:r>
              <a:rPr lang="ru-RU" sz="3200" b="1" dirty="0" err="1" smtClean="0"/>
              <a:t>Интерактивы</a:t>
            </a:r>
            <a:endParaRPr lang="ru-RU" sz="3200" b="1" dirty="0" smtClean="0"/>
          </a:p>
        </p:txBody>
      </p:sp>
      <p:pic>
        <p:nvPicPr>
          <p:cNvPr id="14" name="Picture 4" descr="https://adonius.club/uploads/posts/2022-02/1644032243_11-adonius-club-p-galochka-na-prozrachnom-fone-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10" y="2248112"/>
            <a:ext cx="543103" cy="543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s://adonius.club/uploads/posts/2022-02/1644032243_11-adonius-club-p-galochka-na-prozrachnom-fone-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93" y="3390233"/>
            <a:ext cx="543103" cy="543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https://adonius.club/uploads/posts/2022-02/1644032243_11-adonius-club-p-galochka-na-prozrachnom-fone-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09" y="4799189"/>
            <a:ext cx="543103" cy="543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https://adonius.club/uploads/posts/2022-02/1644032243_11-adonius-club-p-galochka-na-prozrachnom-fone-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0448" y="2237886"/>
            <a:ext cx="543103" cy="543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https://adonius.club/uploads/posts/2022-02/1644032243_11-adonius-club-p-galochka-na-prozrachnom-fone-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0446" y="3702915"/>
            <a:ext cx="543103" cy="543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https://adonius.club/uploads/posts/2022-02/1644032243_11-adonius-club-p-galochka-na-prozrachnom-fone-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0446" y="4768211"/>
            <a:ext cx="543103" cy="543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https://adonius.club/uploads/posts/2022-02/1644032243_11-adonius-club-p-galochka-na-prozrachnom-fone-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6849" y="1745327"/>
            <a:ext cx="543103" cy="543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https://adonius.club/uploads/posts/2022-02/1644032243_11-adonius-club-p-galochka-na-prozrachnom-fone-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1149" y="2724039"/>
            <a:ext cx="543103" cy="543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https://adonius.club/uploads/posts/2022-02/1644032243_11-adonius-club-p-galochka-na-prozrachnom-fone-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814" y="3919367"/>
            <a:ext cx="543103" cy="543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" descr="https://adonius.club/uploads/posts/2022-02/1644032243_11-adonius-club-p-galochka-na-prozrachnom-fone-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814" y="5254462"/>
            <a:ext cx="543103" cy="543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xtBox 35"/>
          <p:cNvSpPr txBox="1"/>
          <p:nvPr/>
        </p:nvSpPr>
        <p:spPr>
          <a:xfrm>
            <a:off x="1124882" y="3455114"/>
            <a:ext cx="2613852" cy="3488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ts val="2500"/>
              </a:lnSpc>
            </a:pPr>
            <a:r>
              <a:rPr lang="ru-RU" sz="3200" b="1" dirty="0" err="1" smtClean="0"/>
              <a:t>Фасилитация</a:t>
            </a:r>
            <a:endParaRPr lang="ru-RU" sz="3200" b="1" dirty="0" smtClean="0"/>
          </a:p>
        </p:txBody>
      </p:sp>
      <p:sp>
        <p:nvSpPr>
          <p:cNvPr id="37" name="TextBox 36"/>
          <p:cNvSpPr txBox="1"/>
          <p:nvPr/>
        </p:nvSpPr>
        <p:spPr>
          <a:xfrm>
            <a:off x="1187891" y="4962501"/>
            <a:ext cx="2613852" cy="3488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ts val="2500"/>
              </a:lnSpc>
            </a:pPr>
            <a:r>
              <a:rPr lang="ru-RU" sz="3200" b="1" dirty="0" smtClean="0"/>
              <a:t>Тренинги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313646" y="2344270"/>
            <a:ext cx="2613852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ts val="2500"/>
              </a:lnSpc>
            </a:pPr>
            <a:r>
              <a:rPr lang="en-US" sz="3200" b="1" dirty="0" smtClean="0"/>
              <a:t>TED</a:t>
            </a:r>
            <a:r>
              <a:rPr lang="ru-RU" sz="3200" b="1" dirty="0" smtClean="0"/>
              <a:t> – технология, развлечение, дизайн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313645" y="3926524"/>
            <a:ext cx="2613852" cy="3488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ts val="2500"/>
              </a:lnSpc>
            </a:pPr>
            <a:r>
              <a:rPr lang="ru-RU" sz="3200" b="1" dirty="0" err="1" smtClean="0"/>
              <a:t>Митап</a:t>
            </a:r>
            <a:endParaRPr lang="ru-RU" sz="3200" b="1" dirty="0" smtClean="0"/>
          </a:p>
        </p:txBody>
      </p:sp>
      <p:sp>
        <p:nvSpPr>
          <p:cNvPr id="40" name="TextBox 39"/>
          <p:cNvSpPr txBox="1"/>
          <p:nvPr/>
        </p:nvSpPr>
        <p:spPr>
          <a:xfrm>
            <a:off x="5096763" y="4753843"/>
            <a:ext cx="3047617" cy="9618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ts val="2500"/>
              </a:lnSpc>
            </a:pPr>
            <a:r>
              <a:rPr lang="ru-RU" sz="3200" b="1" dirty="0" smtClean="0"/>
              <a:t>Сессии (стратегические, проектные и др.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9372729" y="1893864"/>
            <a:ext cx="2613852" cy="3488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ts val="2500"/>
              </a:lnSpc>
            </a:pPr>
            <a:r>
              <a:rPr lang="ru-RU" sz="3200" b="1" dirty="0" err="1" smtClean="0"/>
              <a:t>Нетворкинг</a:t>
            </a:r>
            <a:endParaRPr lang="ru-RU" sz="3200" b="1" dirty="0" smtClean="0"/>
          </a:p>
        </p:txBody>
      </p:sp>
      <p:sp>
        <p:nvSpPr>
          <p:cNvPr id="42" name="TextBox 41"/>
          <p:cNvSpPr txBox="1"/>
          <p:nvPr/>
        </p:nvSpPr>
        <p:spPr>
          <a:xfrm>
            <a:off x="9275011" y="2802179"/>
            <a:ext cx="2613852" cy="3488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ts val="2500"/>
              </a:lnSpc>
            </a:pPr>
            <a:r>
              <a:rPr lang="ru-RU" sz="3200" b="1" dirty="0" smtClean="0"/>
              <a:t>Деловая игра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207267" y="3873039"/>
            <a:ext cx="2779314" cy="3206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ts val="2500"/>
              </a:lnSpc>
            </a:pPr>
            <a:r>
              <a:rPr lang="ru-RU" sz="3200" b="1" dirty="0" smtClean="0"/>
              <a:t>Подиум-сессии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372729" y="5039762"/>
            <a:ext cx="2613852" cy="13106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ts val="2500"/>
              </a:lnSpc>
            </a:pPr>
            <a:r>
              <a:rPr lang="ru-RU" sz="3200" b="1" dirty="0" smtClean="0"/>
              <a:t>Форумы, фестивали, выездные </a:t>
            </a:r>
            <a:r>
              <a:rPr lang="ru-RU" sz="3200" b="1" dirty="0" err="1" smtClean="0"/>
              <a:t>интенсивы</a:t>
            </a:r>
            <a:endParaRPr lang="ru-RU" sz="3200" b="1" dirty="0" smtClean="0"/>
          </a:p>
        </p:txBody>
      </p:sp>
      <p:pic>
        <p:nvPicPr>
          <p:cNvPr id="46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1149" y="9812"/>
            <a:ext cx="1346318" cy="1432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Прямоугольник 46"/>
          <p:cNvSpPr/>
          <p:nvPr/>
        </p:nvSpPr>
        <p:spPr>
          <a:xfrm>
            <a:off x="0" y="6321334"/>
            <a:ext cx="12192000" cy="5715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89A0904-C3F6-4979-A851-47822C83A331}"/>
              </a:ext>
            </a:extLst>
          </p:cNvPr>
          <p:cNvSpPr txBox="1"/>
          <p:nvPr/>
        </p:nvSpPr>
        <p:spPr>
          <a:xfrm>
            <a:off x="489947" y="6479791"/>
            <a:ext cx="1135371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>
              <a:defRPr/>
            </a:pPr>
            <a:r>
              <a:rPr kumimoji="0" lang="ru-RU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20" normalizeH="0" baseline="0" noProof="0" dirty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#</a:t>
            </a:r>
            <a:r>
              <a:rPr lang="ru-RU" sz="2000" kern="0" spc="20" dirty="0" smtClean="0">
                <a:solidFill>
                  <a:prstClr val="white">
                    <a:lumMod val="95000"/>
                  </a:prstClr>
                </a:solidFill>
              </a:rPr>
              <a:t>Новому времени – новые идеи и открытия</a:t>
            </a:r>
            <a:r>
              <a:rPr lang="ru-RU" sz="2000" kern="0" spc="20" dirty="0" smtClean="0">
                <a:solidFill>
                  <a:prstClr val="white">
                    <a:lumMod val="95000"/>
                  </a:prstClr>
                </a:solidFill>
              </a:rPr>
              <a:t>!</a:t>
            </a:r>
            <a:r>
              <a:rPr kumimoji="0" lang="ru-RU" sz="2000" b="0" i="0" u="none" strike="noStrike" kern="0" cap="none" spc="20" normalizeH="0" baseline="0" noProof="0" dirty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endParaRPr kumimoji="0" lang="ru-RU" sz="2000" b="0" i="0" u="none" strike="noStrike" kern="0" cap="none" spc="2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</a:endParaRPr>
          </a:p>
        </p:txBody>
      </p:sp>
      <p:sp>
        <p:nvSpPr>
          <p:cNvPr id="49" name="Заголовок 1">
            <a:extLst>
              <a:ext uri="{FF2B5EF4-FFF2-40B4-BE49-F238E27FC236}">
                <a16:creationId xmlns:a16="http://schemas.microsoft.com/office/drawing/2014/main" id="{4CA10993-417C-43A0-96B2-30042A214D1C}"/>
              </a:ext>
            </a:extLst>
          </p:cNvPr>
          <p:cNvSpPr txBox="1">
            <a:spLocks/>
          </p:cNvSpPr>
          <p:nvPr/>
        </p:nvSpPr>
        <p:spPr>
          <a:xfrm>
            <a:off x="1032349" y="567793"/>
            <a:ext cx="8559122" cy="67371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4900" b="1" spc="0" smtClean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«9С: СЧАСТЬЕ»</a:t>
            </a:r>
            <a:endParaRPr lang="ru-RU" sz="3100" dirty="0">
              <a:solidFill>
                <a:srgbClr val="A20070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05C436C-0792-4FA8-BFE2-56DC67455621}"/>
              </a:ext>
            </a:extLst>
          </p:cNvPr>
          <p:cNvSpPr txBox="1"/>
          <p:nvPr/>
        </p:nvSpPr>
        <p:spPr>
          <a:xfrm>
            <a:off x="802322" y="200300"/>
            <a:ext cx="5364480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2000" b="1" dirty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универсальная матрица управления</a:t>
            </a:r>
            <a:endParaRPr lang="ru-RU" sz="2000" b="1" dirty="0">
              <a:solidFill>
                <a:srgbClr val="005BA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51084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91">
            <a:extLst>
              <a:ext uri="{FF2B5EF4-FFF2-40B4-BE49-F238E27FC236}">
                <a16:creationId xmlns:a16="http://schemas.microsoft.com/office/drawing/2014/main" id="{C0E384C4-1E5B-4613-B98F-C7ECBC31536B}"/>
              </a:ext>
            </a:extLst>
          </p:cNvPr>
          <p:cNvSpPr>
            <a:spLocks noChangeShapeType="1"/>
          </p:cNvSpPr>
          <p:nvPr/>
        </p:nvSpPr>
        <p:spPr bwMode="auto">
          <a:xfrm>
            <a:off x="4609978" y="1520510"/>
            <a:ext cx="7560000" cy="1588"/>
          </a:xfrm>
          <a:prstGeom prst="line">
            <a:avLst/>
          </a:prstGeom>
          <a:noFill/>
          <a:ln w="25400">
            <a:solidFill>
              <a:srgbClr val="0070C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" name="Picture 4" descr="https://adonius.club/uploads/posts/2022-02/1644032243_11-adonius-club-p-galochka-na-prozrachnom-fone-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889" y="1759910"/>
            <a:ext cx="543103" cy="543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1820008" y="2187272"/>
            <a:ext cx="9346225" cy="3206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ts val="2500"/>
              </a:lnSpc>
            </a:pPr>
            <a:r>
              <a:rPr lang="ru-RU" sz="5400" b="1" dirty="0" smtClean="0"/>
              <a:t>Педагогические лаборатории</a:t>
            </a:r>
          </a:p>
        </p:txBody>
      </p:sp>
      <p:pic>
        <p:nvPicPr>
          <p:cNvPr id="16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4257" y="108143"/>
            <a:ext cx="1188414" cy="1264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929892" y="2861425"/>
            <a:ext cx="10737668" cy="2564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 algn="just">
              <a:lnSpc>
                <a:spcPts val="2500"/>
              </a:lnSpc>
              <a:buFontTx/>
              <a:buChar char="-"/>
            </a:pPr>
            <a:r>
              <a:rPr lang="ru-RU" sz="2000" b="1" dirty="0" err="1" smtClean="0"/>
              <a:t>Игропрактики</a:t>
            </a:r>
            <a:endParaRPr lang="ru-RU" sz="2000" b="1" dirty="0" smtClean="0"/>
          </a:p>
          <a:p>
            <a:pPr marL="342900" indent="-342900" algn="just">
              <a:lnSpc>
                <a:spcPts val="2500"/>
              </a:lnSpc>
              <a:buFontTx/>
              <a:buChar char="-"/>
            </a:pPr>
            <a:r>
              <a:rPr lang="ru-RU" sz="2000" b="1" dirty="0" smtClean="0"/>
              <a:t>Приемы формирования функциональной грамотности</a:t>
            </a:r>
          </a:p>
          <a:p>
            <a:pPr marL="342900" indent="-342900" algn="just">
              <a:lnSpc>
                <a:spcPts val="2500"/>
              </a:lnSpc>
              <a:buFontTx/>
              <a:buChar char="-"/>
            </a:pPr>
            <a:r>
              <a:rPr lang="ru-RU" sz="2000" b="1" dirty="0" smtClean="0"/>
              <a:t>Развитие креативности</a:t>
            </a:r>
          </a:p>
          <a:p>
            <a:pPr marL="342900" indent="-342900" algn="just">
              <a:lnSpc>
                <a:spcPts val="2500"/>
              </a:lnSpc>
              <a:buFontTx/>
              <a:buChar char="-"/>
            </a:pPr>
            <a:r>
              <a:rPr lang="ru-RU" sz="2000" b="1" dirty="0" smtClean="0"/>
              <a:t>Работа с родителями</a:t>
            </a:r>
          </a:p>
          <a:p>
            <a:pPr marL="342900" indent="-342900" algn="just">
              <a:lnSpc>
                <a:spcPts val="2500"/>
              </a:lnSpc>
              <a:buFontTx/>
              <a:buChar char="-"/>
            </a:pPr>
            <a:r>
              <a:rPr lang="ru-RU" sz="2000" b="1" dirty="0" smtClean="0"/>
              <a:t>Педагогика сотворчества</a:t>
            </a:r>
          </a:p>
          <a:p>
            <a:pPr marL="342900" indent="-342900" algn="just">
              <a:lnSpc>
                <a:spcPts val="2500"/>
              </a:lnSpc>
              <a:buFontTx/>
              <a:buChar char="-"/>
            </a:pPr>
            <a:r>
              <a:rPr lang="ru-RU" sz="2000" b="1" dirty="0" smtClean="0"/>
              <a:t>Технологии эффективного урока</a:t>
            </a:r>
          </a:p>
          <a:p>
            <a:pPr marL="342900" indent="-342900" algn="just">
              <a:lnSpc>
                <a:spcPts val="2500"/>
              </a:lnSpc>
              <a:buFontTx/>
              <a:buChar char="-"/>
            </a:pPr>
            <a:r>
              <a:rPr lang="ru-RU" sz="2000" b="1" dirty="0" smtClean="0"/>
              <a:t>Инженерно-технологическое образование</a:t>
            </a:r>
          </a:p>
          <a:p>
            <a:pPr marL="342900" indent="-342900" algn="just">
              <a:lnSpc>
                <a:spcPts val="2500"/>
              </a:lnSpc>
              <a:buFontTx/>
              <a:buChar char="-"/>
            </a:pPr>
            <a:r>
              <a:rPr lang="ru-RU" sz="2000" b="1" dirty="0" smtClean="0"/>
              <a:t>Образовательный дизайн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9A0904-C3F6-4979-A851-47822C83A331}"/>
              </a:ext>
            </a:extLst>
          </p:cNvPr>
          <p:cNvSpPr txBox="1"/>
          <p:nvPr/>
        </p:nvSpPr>
        <p:spPr>
          <a:xfrm>
            <a:off x="559615" y="6444957"/>
            <a:ext cx="1161036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#</a:t>
            </a:r>
            <a:r>
              <a:rPr lang="ru-RU" sz="2000" kern="0" spc="20" dirty="0">
                <a:solidFill>
                  <a:prstClr val="white">
                    <a:lumMod val="95000"/>
                  </a:prstClr>
                </a:solidFill>
              </a:rPr>
              <a:t>Новому времени – новые идеи и открытия!</a:t>
            </a:r>
            <a:r>
              <a:rPr kumimoji="0" lang="ru-RU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4CA10993-417C-43A0-96B2-30042A214D1C}"/>
              </a:ext>
            </a:extLst>
          </p:cNvPr>
          <p:cNvSpPr txBox="1">
            <a:spLocks/>
          </p:cNvSpPr>
          <p:nvPr/>
        </p:nvSpPr>
        <p:spPr>
          <a:xfrm>
            <a:off x="986589" y="724147"/>
            <a:ext cx="8559122" cy="67371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4900" b="1" spc="0" smtClean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«9С: СЧАСТЬЕ»</a:t>
            </a:r>
            <a:endParaRPr lang="ru-RU" sz="3100" dirty="0">
              <a:solidFill>
                <a:srgbClr val="A2007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5C436C-0792-4FA8-BFE2-56DC67455621}"/>
              </a:ext>
            </a:extLst>
          </p:cNvPr>
          <p:cNvSpPr txBox="1"/>
          <p:nvPr/>
        </p:nvSpPr>
        <p:spPr>
          <a:xfrm>
            <a:off x="986589" y="143516"/>
            <a:ext cx="5364480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2000" b="1" dirty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универсальная матрица управления</a:t>
            </a:r>
            <a:endParaRPr lang="ru-RU" sz="2000" b="1" dirty="0">
              <a:solidFill>
                <a:srgbClr val="005BA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9973" y="2732766"/>
            <a:ext cx="4270437" cy="3202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595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A10993-417C-43A0-96B2-30042A214D1C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986589" y="724147"/>
            <a:ext cx="3994714" cy="673714"/>
          </a:xfrm>
        </p:spPr>
        <p:txBody>
          <a:bodyPr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4900" b="1" spc="0" dirty="0" smtClean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«9С</a:t>
            </a:r>
            <a:r>
              <a:rPr lang="ru-RU" sz="4900" b="1" spc="0" dirty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: </a:t>
            </a:r>
            <a:r>
              <a:rPr lang="ru-RU" sz="4900" b="1" spc="0" dirty="0" smtClean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СЕМЬЯ»</a:t>
            </a:r>
            <a:endParaRPr lang="ru-RU" sz="3100" dirty="0">
              <a:solidFill>
                <a:srgbClr val="A20070"/>
              </a:solidFill>
            </a:endParaRPr>
          </a:p>
        </p:txBody>
      </p:sp>
      <p:sp>
        <p:nvSpPr>
          <p:cNvPr id="6" name="Line 91">
            <a:extLst>
              <a:ext uri="{FF2B5EF4-FFF2-40B4-BE49-F238E27FC236}">
                <a16:creationId xmlns:a16="http://schemas.microsoft.com/office/drawing/2014/main" id="{C0E384C4-1E5B-4613-B98F-C7ECBC31536B}"/>
              </a:ext>
            </a:extLst>
          </p:cNvPr>
          <p:cNvSpPr>
            <a:spLocks noChangeShapeType="1"/>
          </p:cNvSpPr>
          <p:nvPr/>
        </p:nvSpPr>
        <p:spPr bwMode="auto">
          <a:xfrm>
            <a:off x="4609978" y="1520510"/>
            <a:ext cx="7560000" cy="1588"/>
          </a:xfrm>
          <a:prstGeom prst="line">
            <a:avLst/>
          </a:prstGeom>
          <a:noFill/>
          <a:ln w="25400">
            <a:solidFill>
              <a:srgbClr val="0070C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8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8331" y="133760"/>
            <a:ext cx="1188414" cy="1264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482" y="0"/>
            <a:ext cx="4962525" cy="6819900"/>
          </a:xfrm>
          <a:prstGeom prst="rect">
            <a:avLst/>
          </a:prstGeom>
        </p:spPr>
      </p:pic>
      <p:sp>
        <p:nvSpPr>
          <p:cNvPr id="10" name="Text Box 37"/>
          <p:cNvSpPr txBox="1">
            <a:spLocks noChangeArrowheads="1"/>
          </p:cNvSpPr>
          <p:nvPr/>
        </p:nvSpPr>
        <p:spPr bwMode="auto">
          <a:xfrm>
            <a:off x="862149" y="2590246"/>
            <a:ext cx="3951930" cy="779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Корпоративная культура</a:t>
            </a:r>
            <a:endParaRPr lang="ru-RU" altLang="ru-RU" sz="2400" b="1" dirty="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5C436C-0792-4FA8-BFE2-56DC67455621}"/>
              </a:ext>
            </a:extLst>
          </p:cNvPr>
          <p:cNvSpPr txBox="1"/>
          <p:nvPr/>
        </p:nvSpPr>
        <p:spPr>
          <a:xfrm>
            <a:off x="496388" y="278103"/>
            <a:ext cx="5364480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2000" b="1" dirty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универсальная матрица управления</a:t>
            </a:r>
            <a:endParaRPr lang="ru-RU" sz="2000" b="1" dirty="0">
              <a:solidFill>
                <a:srgbClr val="005BA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1323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0397395" y="5686045"/>
            <a:ext cx="140494" cy="1938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200" spc="-195" dirty="0">
                <a:solidFill>
                  <a:srgbClr val="888888"/>
                </a:solidFill>
                <a:latin typeface="Microsoft Sans Serif"/>
                <a:cs typeface="Microsoft Sans Serif"/>
              </a:rPr>
              <a:t>11</a:t>
            </a:r>
            <a:endParaRPr sz="1200">
              <a:latin typeface="Microsoft Sans Serif"/>
              <a:cs typeface="Microsoft Sans Serif"/>
            </a:endParaRPr>
          </a:p>
        </p:txBody>
      </p:sp>
      <p:pic>
        <p:nvPicPr>
          <p:cNvPr id="25" name="Picture 2">
            <a:extLst>
              <a:ext uri="{FF2B5EF4-FFF2-40B4-BE49-F238E27FC236}">
                <a16:creationId xmlns:a16="http://schemas.microsoft.com/office/drawing/2014/main" id="{C5D3DECA-61A2-4E88-9236-B17BC4531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1383" y="8576"/>
            <a:ext cx="1146124" cy="1146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Заголовок 1">
            <a:extLst>
              <a:ext uri="{FF2B5EF4-FFF2-40B4-BE49-F238E27FC236}">
                <a16:creationId xmlns:a16="http://schemas.microsoft.com/office/drawing/2014/main" id="{4CA10993-417C-43A0-96B2-30042A214D1C}"/>
              </a:ext>
            </a:extLst>
          </p:cNvPr>
          <p:cNvSpPr txBox="1">
            <a:spLocks/>
          </p:cNvSpPr>
          <p:nvPr/>
        </p:nvSpPr>
        <p:spPr>
          <a:xfrm>
            <a:off x="4770485" y="323656"/>
            <a:ext cx="3994714" cy="67371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4900" b="1" spc="0" dirty="0" smtClean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«9С: </a:t>
            </a:r>
            <a:r>
              <a:rPr lang="ru-RU" sz="4900" b="1" spc="0" dirty="0" smtClean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Салют»</a:t>
            </a:r>
            <a:endParaRPr lang="ru-RU" sz="3100" dirty="0">
              <a:solidFill>
                <a:srgbClr val="A2007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210" y="780231"/>
            <a:ext cx="2680081" cy="357344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244" y="2462460"/>
            <a:ext cx="2563041" cy="34173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4445" y="1288869"/>
            <a:ext cx="1765076" cy="313944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033" y="1222829"/>
            <a:ext cx="3181350" cy="42418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66" y="3958047"/>
            <a:ext cx="3587931" cy="2690948"/>
          </a:xfrm>
          <a:prstGeom prst="rect">
            <a:avLst/>
          </a:prstGeom>
        </p:spPr>
      </p:pic>
      <p:sp>
        <p:nvSpPr>
          <p:cNvPr id="27" name="Скругленный прямоугольник 26"/>
          <p:cNvSpPr/>
          <p:nvPr/>
        </p:nvSpPr>
        <p:spPr>
          <a:xfrm>
            <a:off x="3077944" y="1021398"/>
            <a:ext cx="3037639" cy="112363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0000"/>
                </a:solidFill>
                <a:latin typeface="-apple-system"/>
              </a:rPr>
              <a:t>Музей Успеха</a:t>
            </a:r>
            <a:endParaRPr lang="ru-RU" sz="2000" b="1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9154361" y="4902812"/>
            <a:ext cx="3037639" cy="112363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0000"/>
                </a:solidFill>
                <a:latin typeface="-apple-system"/>
              </a:rPr>
              <a:t>Позитивное управление</a:t>
            </a:r>
            <a:endParaRPr lang="ru-RU" sz="2000" b="1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05C436C-0792-4FA8-BFE2-56DC67455621}"/>
              </a:ext>
            </a:extLst>
          </p:cNvPr>
          <p:cNvSpPr txBox="1"/>
          <p:nvPr/>
        </p:nvSpPr>
        <p:spPr>
          <a:xfrm>
            <a:off x="513805" y="195416"/>
            <a:ext cx="5364480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2000" b="1" dirty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универсальная матрица управления</a:t>
            </a:r>
            <a:endParaRPr lang="ru-RU" sz="2000" b="1" dirty="0">
              <a:solidFill>
                <a:srgbClr val="005BA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89A0904-C3F6-4979-A851-47822C83A331}"/>
              </a:ext>
            </a:extLst>
          </p:cNvPr>
          <p:cNvSpPr txBox="1"/>
          <p:nvPr/>
        </p:nvSpPr>
        <p:spPr>
          <a:xfrm>
            <a:off x="489947" y="6479791"/>
            <a:ext cx="1135371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>
              <a:defRPr/>
            </a:pPr>
            <a:r>
              <a:rPr kumimoji="0" lang="ru-RU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20" normalizeH="0" baseline="0" noProof="0" dirty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#</a:t>
            </a:r>
            <a:r>
              <a:rPr lang="ru-RU" sz="2000" kern="0" spc="20" dirty="0" smtClean="0">
                <a:solidFill>
                  <a:prstClr val="white">
                    <a:lumMod val="95000"/>
                  </a:prstClr>
                </a:solidFill>
              </a:rPr>
              <a:t>Новому времени – новые идеи и открытия</a:t>
            </a:r>
            <a:r>
              <a:rPr lang="ru-RU" sz="2000" kern="0" spc="20" dirty="0" smtClean="0">
                <a:solidFill>
                  <a:prstClr val="white">
                    <a:lumMod val="95000"/>
                  </a:prstClr>
                </a:solidFill>
              </a:rPr>
              <a:t>!</a:t>
            </a:r>
            <a:r>
              <a:rPr kumimoji="0" lang="ru-RU" sz="2000" b="0" i="0" u="none" strike="noStrike" kern="0" cap="none" spc="20" normalizeH="0" baseline="0" noProof="0" dirty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endParaRPr kumimoji="0" lang="ru-RU" sz="2000" b="0" i="0" u="none" strike="noStrike" kern="0" cap="none" spc="2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78533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A10993-417C-43A0-96B2-30042A214D1C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196502" y="763144"/>
            <a:ext cx="8559122" cy="673714"/>
          </a:xfrm>
        </p:spPr>
        <p:txBody>
          <a:bodyPr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4900" b="1" spc="0" dirty="0" smtClean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«9С</a:t>
            </a:r>
            <a:r>
              <a:rPr lang="ru-RU" sz="4900" b="1" spc="0" dirty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: </a:t>
            </a:r>
            <a:r>
              <a:rPr lang="ru-RU" sz="4900" b="1" spc="0" dirty="0" smtClean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СЕЙЧАС»</a:t>
            </a:r>
            <a:endParaRPr lang="ru-RU" sz="3100" dirty="0">
              <a:solidFill>
                <a:srgbClr val="A20070"/>
              </a:solidFill>
            </a:endParaRPr>
          </a:p>
        </p:txBody>
      </p:sp>
      <p:sp>
        <p:nvSpPr>
          <p:cNvPr id="6" name="Line 91">
            <a:extLst>
              <a:ext uri="{FF2B5EF4-FFF2-40B4-BE49-F238E27FC236}">
                <a16:creationId xmlns:a16="http://schemas.microsoft.com/office/drawing/2014/main" id="{C0E384C4-1E5B-4613-B98F-C7ECBC31536B}"/>
              </a:ext>
            </a:extLst>
          </p:cNvPr>
          <p:cNvSpPr>
            <a:spLocks noChangeShapeType="1"/>
          </p:cNvSpPr>
          <p:nvPr/>
        </p:nvSpPr>
        <p:spPr bwMode="auto">
          <a:xfrm>
            <a:off x="4609978" y="1520510"/>
            <a:ext cx="7560000" cy="1588"/>
          </a:xfrm>
          <a:prstGeom prst="line">
            <a:avLst/>
          </a:prstGeom>
          <a:noFill/>
          <a:ln w="25400">
            <a:solidFill>
              <a:srgbClr val="0070C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89A0904-C3F6-4979-A851-47822C83A331}"/>
              </a:ext>
            </a:extLst>
          </p:cNvPr>
          <p:cNvSpPr txBox="1"/>
          <p:nvPr/>
        </p:nvSpPr>
        <p:spPr>
          <a:xfrm>
            <a:off x="559615" y="6444957"/>
            <a:ext cx="1161036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#</a:t>
            </a:r>
            <a:r>
              <a:rPr lang="ru-RU" sz="2000" kern="0" spc="20" dirty="0">
                <a:solidFill>
                  <a:prstClr val="white">
                    <a:lumMod val="95000"/>
                  </a:prstClr>
                </a:solidFill>
              </a:rPr>
              <a:t>Новому времени – новые идеи и открытия!</a:t>
            </a:r>
            <a:r>
              <a:rPr kumimoji="0" lang="ru-RU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91319" y="1598484"/>
            <a:ext cx="735945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F0"/>
                </a:solidFill>
                <a:effectLst/>
              </a:rPr>
              <a:t>ВРЕМЯ НОВОГО ВЗАИМОДЕЙСТВИЯ</a:t>
            </a:r>
            <a:endParaRPr lang="ru-RU" sz="3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00B0F0"/>
              </a:solidFill>
              <a:effectLst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99052" y="2054425"/>
            <a:ext cx="5510595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A40079"/>
                </a:solidFill>
                <a:effectLst/>
              </a:rPr>
              <a:t>Детско-учительский проект по формированию образовательной среды, пространств</a:t>
            </a:r>
          </a:p>
          <a:p>
            <a:pPr algn="ctr"/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A40079"/>
                </a:solidFill>
              </a:rPr>
              <a:t>«Этажи Успеха»</a:t>
            </a:r>
            <a:endParaRPr lang="ru-RU" sz="3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A40079"/>
              </a:solidFill>
              <a:effectLst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310235" y="5175599"/>
            <a:ext cx="3306670" cy="743912"/>
          </a:xfrm>
          <a:prstGeom prst="roundRect">
            <a:avLst/>
          </a:prstGeom>
          <a:solidFill>
            <a:srgbClr val="FFEB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0000"/>
                </a:solidFill>
                <a:latin typeface="-apple-system"/>
              </a:rPr>
              <a:t>Голосование за лучший элемент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02415" y="4711882"/>
            <a:ext cx="3193836" cy="617950"/>
          </a:xfrm>
          <a:prstGeom prst="roundRect">
            <a:avLst/>
          </a:prstGeom>
          <a:solidFill>
            <a:srgbClr val="E7FF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0000"/>
                </a:solidFill>
                <a:latin typeface="-apple-system"/>
              </a:rPr>
              <a:t>Совместная деятельность</a:t>
            </a:r>
            <a:endParaRPr lang="ru-RU" sz="2000" b="1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77350" y="5533438"/>
            <a:ext cx="3993695" cy="504306"/>
          </a:xfrm>
          <a:prstGeom prst="roundRect">
            <a:avLst/>
          </a:prstGeom>
          <a:solidFill>
            <a:srgbClr val="FFEB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0000"/>
                </a:solidFill>
                <a:latin typeface="-apple-system"/>
              </a:rPr>
              <a:t>Оформление пространств</a:t>
            </a:r>
            <a:endParaRPr lang="ru-RU" sz="20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653" y="253868"/>
            <a:ext cx="2619060" cy="578387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05C436C-0792-4FA8-BFE2-56DC67455621}"/>
              </a:ext>
            </a:extLst>
          </p:cNvPr>
          <p:cNvSpPr txBox="1"/>
          <p:nvPr/>
        </p:nvSpPr>
        <p:spPr>
          <a:xfrm>
            <a:off x="714102" y="371685"/>
            <a:ext cx="5364480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2000" b="1" dirty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универсальная матрица управления</a:t>
            </a:r>
            <a:endParaRPr lang="ru-RU" sz="2000" b="1" dirty="0">
              <a:solidFill>
                <a:srgbClr val="005BA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213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91">
            <a:extLst>
              <a:ext uri="{FF2B5EF4-FFF2-40B4-BE49-F238E27FC236}">
                <a16:creationId xmlns:a16="http://schemas.microsoft.com/office/drawing/2014/main" id="{C0E384C4-1E5B-4613-B98F-C7ECBC31536B}"/>
              </a:ext>
            </a:extLst>
          </p:cNvPr>
          <p:cNvSpPr>
            <a:spLocks noChangeShapeType="1"/>
          </p:cNvSpPr>
          <p:nvPr/>
        </p:nvSpPr>
        <p:spPr bwMode="auto">
          <a:xfrm>
            <a:off x="4609978" y="1520510"/>
            <a:ext cx="7560000" cy="1588"/>
          </a:xfrm>
          <a:prstGeom prst="line">
            <a:avLst/>
          </a:prstGeom>
          <a:noFill/>
          <a:ln w="25400">
            <a:solidFill>
              <a:srgbClr val="0070C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2965" y="64012"/>
            <a:ext cx="1188414" cy="1264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05C436C-0792-4FA8-BFE2-56DC67455621}"/>
              </a:ext>
            </a:extLst>
          </p:cNvPr>
          <p:cNvSpPr txBox="1"/>
          <p:nvPr/>
        </p:nvSpPr>
        <p:spPr>
          <a:xfrm>
            <a:off x="2238103" y="850836"/>
            <a:ext cx="3431178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Этажи Успеха</a:t>
            </a:r>
            <a:endParaRPr lang="ru-RU" sz="2000" b="1" dirty="0">
              <a:solidFill>
                <a:srgbClr val="005BA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1" y="2013619"/>
            <a:ext cx="5181600" cy="38862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2" y="1956348"/>
            <a:ext cx="5289176" cy="396688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89A0904-C3F6-4979-A851-47822C83A331}"/>
              </a:ext>
            </a:extLst>
          </p:cNvPr>
          <p:cNvSpPr txBox="1"/>
          <p:nvPr/>
        </p:nvSpPr>
        <p:spPr>
          <a:xfrm>
            <a:off x="559615" y="6444957"/>
            <a:ext cx="1161036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#</a:t>
            </a:r>
            <a:r>
              <a:rPr lang="ru-RU" sz="2000" kern="0" spc="20" dirty="0">
                <a:solidFill>
                  <a:prstClr val="white">
                    <a:lumMod val="95000"/>
                  </a:prstClr>
                </a:solidFill>
              </a:rPr>
              <a:t>Новому времени – новые идеи и открытия!</a:t>
            </a:r>
            <a:r>
              <a:rPr kumimoji="0" lang="ru-RU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822897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91">
            <a:extLst>
              <a:ext uri="{FF2B5EF4-FFF2-40B4-BE49-F238E27FC236}">
                <a16:creationId xmlns:a16="http://schemas.microsoft.com/office/drawing/2014/main" id="{C0E384C4-1E5B-4613-B98F-C7ECBC31536B}"/>
              </a:ext>
            </a:extLst>
          </p:cNvPr>
          <p:cNvSpPr>
            <a:spLocks noChangeShapeType="1"/>
          </p:cNvSpPr>
          <p:nvPr/>
        </p:nvSpPr>
        <p:spPr bwMode="auto">
          <a:xfrm>
            <a:off x="4609978" y="1520510"/>
            <a:ext cx="7560000" cy="1588"/>
          </a:xfrm>
          <a:prstGeom prst="line">
            <a:avLst/>
          </a:prstGeom>
          <a:noFill/>
          <a:ln w="25400">
            <a:solidFill>
              <a:srgbClr val="0070C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2965" y="64012"/>
            <a:ext cx="1188414" cy="1264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05C436C-0792-4FA8-BFE2-56DC67455621}"/>
              </a:ext>
            </a:extLst>
          </p:cNvPr>
          <p:cNvSpPr txBox="1"/>
          <p:nvPr/>
        </p:nvSpPr>
        <p:spPr>
          <a:xfrm>
            <a:off x="2337856" y="816128"/>
            <a:ext cx="3431178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Этажи Успеха</a:t>
            </a:r>
            <a:endParaRPr lang="ru-RU" sz="2000" b="1" dirty="0">
              <a:solidFill>
                <a:srgbClr val="005BA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47" y="1857935"/>
            <a:ext cx="4921624" cy="369121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393" y="1202391"/>
            <a:ext cx="3334871" cy="250115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8264" y="2051423"/>
            <a:ext cx="2918114" cy="389081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6802" y="3137379"/>
            <a:ext cx="3619708" cy="271478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89A0904-C3F6-4979-A851-47822C83A331}"/>
              </a:ext>
            </a:extLst>
          </p:cNvPr>
          <p:cNvSpPr txBox="1"/>
          <p:nvPr/>
        </p:nvSpPr>
        <p:spPr>
          <a:xfrm>
            <a:off x="559615" y="6444957"/>
            <a:ext cx="1161036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#</a:t>
            </a:r>
            <a:r>
              <a:rPr lang="ru-RU" sz="2000" kern="0" spc="20" dirty="0">
                <a:solidFill>
                  <a:prstClr val="white">
                    <a:lumMod val="95000"/>
                  </a:prstClr>
                </a:solidFill>
              </a:rPr>
              <a:t>Новому времени – новые идеи и открытия!</a:t>
            </a:r>
            <a:r>
              <a:rPr kumimoji="0" lang="ru-RU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8511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Прямоугольник 120"/>
          <p:cNvSpPr/>
          <p:nvPr/>
        </p:nvSpPr>
        <p:spPr>
          <a:xfrm>
            <a:off x="0" y="6303917"/>
            <a:ext cx="12192000" cy="5715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6" name="Line 91"/>
          <p:cNvSpPr>
            <a:spLocks noChangeShapeType="1"/>
          </p:cNvSpPr>
          <p:nvPr/>
        </p:nvSpPr>
        <p:spPr bwMode="auto">
          <a:xfrm>
            <a:off x="4632000" y="1546225"/>
            <a:ext cx="7560000" cy="1588"/>
          </a:xfrm>
          <a:prstGeom prst="line">
            <a:avLst/>
          </a:prstGeom>
          <a:noFill/>
          <a:ln w="25400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Picture 12" descr="https://s1.1zoom.ru/b5256/936/Citrus_Orange_fruit_Juice_Highball_glass_517031_2560x14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7056" y="1748990"/>
            <a:ext cx="7518988" cy="4228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1"/>
          <p:cNvSpPr>
            <a:spLocks noChangeArrowheads="1"/>
          </p:cNvSpPr>
          <p:nvPr/>
        </p:nvSpPr>
        <p:spPr bwMode="auto">
          <a:xfrm>
            <a:off x="310172" y="2484276"/>
            <a:ext cx="365222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 «Эффективное управление»</a:t>
            </a:r>
            <a:endParaRPr lang="ru-RU" altLang="ru-RU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0594" y="155625"/>
            <a:ext cx="1188414" cy="1264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05C436C-0792-4FA8-BFE2-56DC67455621}"/>
              </a:ext>
            </a:extLst>
          </p:cNvPr>
          <p:cNvSpPr txBox="1"/>
          <p:nvPr/>
        </p:nvSpPr>
        <p:spPr>
          <a:xfrm>
            <a:off x="1105988" y="531195"/>
            <a:ext cx="5364480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2000" b="1" dirty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универсальная матрица управления</a:t>
            </a:r>
            <a:endParaRPr lang="ru-RU" sz="2000" b="1" dirty="0">
              <a:solidFill>
                <a:srgbClr val="005BA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9A0904-C3F6-4979-A851-47822C83A331}"/>
              </a:ext>
            </a:extLst>
          </p:cNvPr>
          <p:cNvSpPr txBox="1"/>
          <p:nvPr/>
        </p:nvSpPr>
        <p:spPr>
          <a:xfrm>
            <a:off x="489947" y="6479791"/>
            <a:ext cx="1135371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>
              <a:defRPr/>
            </a:pPr>
            <a:r>
              <a:rPr kumimoji="0" lang="ru-RU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20" normalizeH="0" baseline="0" noProof="0" dirty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#</a:t>
            </a:r>
            <a:r>
              <a:rPr lang="ru-RU" sz="2000" kern="0" spc="20" dirty="0" smtClean="0">
                <a:solidFill>
                  <a:prstClr val="white">
                    <a:lumMod val="95000"/>
                  </a:prstClr>
                </a:solidFill>
              </a:rPr>
              <a:t>Новому времени – новые идеи и открытия</a:t>
            </a:r>
            <a:r>
              <a:rPr lang="ru-RU" sz="2000" kern="0" spc="20" dirty="0" smtClean="0">
                <a:solidFill>
                  <a:prstClr val="white">
                    <a:lumMod val="95000"/>
                  </a:prstClr>
                </a:solidFill>
              </a:rPr>
              <a:t>!</a:t>
            </a:r>
            <a:r>
              <a:rPr kumimoji="0" lang="ru-RU" sz="2000" b="0" i="0" u="none" strike="noStrike" kern="0" cap="none" spc="20" normalizeH="0" baseline="0" noProof="0" dirty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endParaRPr kumimoji="0" lang="ru-RU" sz="2000" b="0" i="0" u="none" strike="noStrike" kern="0" cap="none" spc="2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43193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91">
            <a:extLst>
              <a:ext uri="{FF2B5EF4-FFF2-40B4-BE49-F238E27FC236}">
                <a16:creationId xmlns:a16="http://schemas.microsoft.com/office/drawing/2014/main" id="{C0E384C4-1E5B-4613-B98F-C7ECBC31536B}"/>
              </a:ext>
            </a:extLst>
          </p:cNvPr>
          <p:cNvSpPr>
            <a:spLocks noChangeShapeType="1"/>
          </p:cNvSpPr>
          <p:nvPr/>
        </p:nvSpPr>
        <p:spPr bwMode="auto">
          <a:xfrm>
            <a:off x="4609978" y="1520510"/>
            <a:ext cx="7560000" cy="1588"/>
          </a:xfrm>
          <a:prstGeom prst="line">
            <a:avLst/>
          </a:prstGeom>
          <a:noFill/>
          <a:ln w="25400">
            <a:solidFill>
              <a:srgbClr val="0070C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2965" y="64012"/>
            <a:ext cx="1188414" cy="1264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05C436C-0792-4FA8-BFE2-56DC67455621}"/>
              </a:ext>
            </a:extLst>
          </p:cNvPr>
          <p:cNvSpPr txBox="1"/>
          <p:nvPr/>
        </p:nvSpPr>
        <p:spPr>
          <a:xfrm>
            <a:off x="2238103" y="850836"/>
            <a:ext cx="3431178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Этажи Успеха</a:t>
            </a:r>
            <a:endParaRPr lang="ru-RU" sz="2000" b="1" dirty="0">
              <a:solidFill>
                <a:srgbClr val="005BA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88" y="1328113"/>
            <a:ext cx="4187160" cy="31403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23" y="1328113"/>
            <a:ext cx="4876800" cy="36576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670" y="3653069"/>
            <a:ext cx="4097192" cy="305008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7172" y="2084503"/>
            <a:ext cx="2352848" cy="31371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9143" y="3983319"/>
            <a:ext cx="1928899" cy="257186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24" y="2820927"/>
            <a:ext cx="2630393" cy="350719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267" y="5178110"/>
            <a:ext cx="1825786" cy="1369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9811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91">
            <a:extLst>
              <a:ext uri="{FF2B5EF4-FFF2-40B4-BE49-F238E27FC236}">
                <a16:creationId xmlns:a16="http://schemas.microsoft.com/office/drawing/2014/main" id="{C0E384C4-1E5B-4613-B98F-C7ECBC31536B}"/>
              </a:ext>
            </a:extLst>
          </p:cNvPr>
          <p:cNvSpPr>
            <a:spLocks noChangeShapeType="1"/>
          </p:cNvSpPr>
          <p:nvPr/>
        </p:nvSpPr>
        <p:spPr bwMode="auto">
          <a:xfrm>
            <a:off x="4609978" y="1520510"/>
            <a:ext cx="7560000" cy="1588"/>
          </a:xfrm>
          <a:prstGeom prst="line">
            <a:avLst/>
          </a:prstGeom>
          <a:noFill/>
          <a:ln w="25400">
            <a:solidFill>
              <a:srgbClr val="0070C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2965" y="64012"/>
            <a:ext cx="1188414" cy="1264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05C436C-0792-4FA8-BFE2-56DC67455621}"/>
              </a:ext>
            </a:extLst>
          </p:cNvPr>
          <p:cNvSpPr txBox="1"/>
          <p:nvPr/>
        </p:nvSpPr>
        <p:spPr>
          <a:xfrm>
            <a:off x="2238103" y="850836"/>
            <a:ext cx="3431178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Обновление пространств</a:t>
            </a:r>
            <a:endParaRPr lang="ru-RU" sz="2000" b="1" dirty="0">
              <a:solidFill>
                <a:srgbClr val="005BA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89A0904-C3F6-4979-A851-47822C83A331}"/>
              </a:ext>
            </a:extLst>
          </p:cNvPr>
          <p:cNvSpPr txBox="1"/>
          <p:nvPr/>
        </p:nvSpPr>
        <p:spPr>
          <a:xfrm>
            <a:off x="489947" y="6479791"/>
            <a:ext cx="1135371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>
              <a:defRPr/>
            </a:pPr>
            <a:r>
              <a:rPr kumimoji="0" lang="ru-RU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20" normalizeH="0" baseline="0" noProof="0" dirty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#</a:t>
            </a:r>
            <a:r>
              <a:rPr lang="ru-RU" sz="2000" kern="0" spc="20" dirty="0" smtClean="0">
                <a:solidFill>
                  <a:prstClr val="white">
                    <a:lumMod val="95000"/>
                  </a:prstClr>
                </a:solidFill>
              </a:rPr>
              <a:t>Новому времени – новые идеи и открытия! </a:t>
            </a:r>
            <a:endParaRPr kumimoji="0" lang="ru-RU" sz="2000" b="0" i="0" u="none" strike="noStrike" kern="0" cap="none" spc="2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63" y="1328112"/>
            <a:ext cx="2795641" cy="209673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476" y="1613558"/>
            <a:ext cx="3801033" cy="285077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451" y="3826271"/>
            <a:ext cx="4667453" cy="210035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5878" y="1308743"/>
            <a:ext cx="2856807" cy="214260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281" y="3843940"/>
            <a:ext cx="3704353" cy="2082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9071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91">
            <a:extLst>
              <a:ext uri="{FF2B5EF4-FFF2-40B4-BE49-F238E27FC236}">
                <a16:creationId xmlns:a16="http://schemas.microsoft.com/office/drawing/2014/main" id="{C0E384C4-1E5B-4613-B98F-C7ECBC31536B}"/>
              </a:ext>
            </a:extLst>
          </p:cNvPr>
          <p:cNvSpPr>
            <a:spLocks noChangeShapeType="1"/>
          </p:cNvSpPr>
          <p:nvPr/>
        </p:nvSpPr>
        <p:spPr bwMode="auto">
          <a:xfrm>
            <a:off x="4981484" y="1520510"/>
            <a:ext cx="5670000" cy="1588"/>
          </a:xfrm>
          <a:prstGeom prst="line">
            <a:avLst/>
          </a:prstGeom>
          <a:noFill/>
          <a:ln w="25400">
            <a:solidFill>
              <a:srgbClr val="0070C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478" y="50591"/>
            <a:ext cx="1307139" cy="1367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05556" y="1434141"/>
            <a:ext cx="57840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chemeClr val="accent3">
                    <a:lumMod val="75000"/>
                  </a:schemeClr>
                </a:solidFill>
              </a:rPr>
              <a:t>Заполнение своей матрицы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41114" y="2542136"/>
            <a:ext cx="8885766" cy="32316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400" dirty="0"/>
          </a:p>
          <a:p>
            <a:r>
              <a:rPr lang="ru-RU" sz="2000" b="1" dirty="0"/>
              <a:t>Система </a:t>
            </a:r>
            <a:r>
              <a:rPr lang="ru-RU" sz="2000" dirty="0"/>
              <a:t>- в чем? </a:t>
            </a:r>
          </a:p>
          <a:p>
            <a:r>
              <a:rPr lang="ru-RU" sz="2000" b="1" dirty="0"/>
              <a:t>Событие</a:t>
            </a:r>
            <a:r>
              <a:rPr lang="ru-RU" sz="2000" dirty="0"/>
              <a:t> - </a:t>
            </a:r>
            <a:r>
              <a:rPr lang="ru-RU" dirty="0"/>
              <a:t>где принимал(а) участие? Какое мероприятие провел(а), организовал(а)?</a:t>
            </a:r>
          </a:p>
          <a:p>
            <a:r>
              <a:rPr lang="ru-RU" sz="2000" b="1" dirty="0"/>
              <a:t>Семья</a:t>
            </a:r>
            <a:r>
              <a:rPr lang="ru-RU" sz="2000" dirty="0"/>
              <a:t>  (в понимании лицея) - какой мой вклад в развитие лицея и коллектива?</a:t>
            </a:r>
          </a:p>
          <a:p>
            <a:endParaRPr lang="ru-RU" sz="2000" dirty="0"/>
          </a:p>
          <a:p>
            <a:r>
              <a:rPr lang="ru-RU" sz="2000" dirty="0"/>
              <a:t>Чего я достиг(ла) в своем профессиональном развитии, </a:t>
            </a:r>
          </a:p>
          <a:p>
            <a:r>
              <a:rPr lang="ru-RU" sz="2000" dirty="0"/>
              <a:t>что нового узнал(а) , </a:t>
            </a:r>
          </a:p>
          <a:p>
            <a:r>
              <a:rPr lang="ru-RU" sz="2000" dirty="0"/>
              <a:t>освоил(а), </a:t>
            </a:r>
          </a:p>
          <a:p>
            <a:r>
              <a:rPr lang="ru-RU" sz="2000" dirty="0"/>
              <a:t>принял(а) участие </a:t>
            </a:r>
          </a:p>
          <a:p>
            <a:r>
              <a:rPr lang="ru-RU" sz="2000" dirty="0"/>
              <a:t>и другое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91110" y="2080472"/>
            <a:ext cx="14619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Результат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1"/>
          <p:cNvSpPr>
            <a:spLocks noChangeArrowheads="1"/>
          </p:cNvSpPr>
          <p:nvPr/>
        </p:nvSpPr>
        <p:spPr bwMode="auto">
          <a:xfrm>
            <a:off x="182880" y="1831281"/>
            <a:ext cx="383311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Рефлексия</a:t>
            </a:r>
            <a:endParaRPr lang="ru-RU" altLang="ru-RU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89A0904-C3F6-4979-A851-47822C83A331}"/>
              </a:ext>
            </a:extLst>
          </p:cNvPr>
          <p:cNvSpPr txBox="1"/>
          <p:nvPr/>
        </p:nvSpPr>
        <p:spPr>
          <a:xfrm>
            <a:off x="489947" y="6479791"/>
            <a:ext cx="1135371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>
              <a:defRPr/>
            </a:pPr>
            <a:r>
              <a:rPr kumimoji="0" lang="ru-RU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20" normalizeH="0" baseline="0" noProof="0" dirty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#</a:t>
            </a:r>
            <a:r>
              <a:rPr lang="ru-RU" sz="2000" kern="0" spc="20" dirty="0" smtClean="0">
                <a:solidFill>
                  <a:prstClr val="white">
                    <a:lumMod val="95000"/>
                  </a:prstClr>
                </a:solidFill>
              </a:rPr>
              <a:t>Новому времени – новые идеи и открытия</a:t>
            </a:r>
            <a:r>
              <a:rPr lang="ru-RU" sz="2000" kern="0" spc="20" dirty="0" smtClean="0">
                <a:solidFill>
                  <a:prstClr val="white">
                    <a:lumMod val="95000"/>
                  </a:prstClr>
                </a:solidFill>
              </a:rPr>
              <a:t>!</a:t>
            </a:r>
            <a:endParaRPr kumimoji="0" lang="ru-RU" sz="2000" b="0" i="0" u="none" strike="noStrike" kern="0" cap="none" spc="2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</a:endParaRPr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4CA10993-417C-43A0-96B2-30042A214D1C}"/>
              </a:ext>
            </a:extLst>
          </p:cNvPr>
          <p:cNvSpPr txBox="1">
            <a:spLocks/>
          </p:cNvSpPr>
          <p:nvPr/>
        </p:nvSpPr>
        <p:spPr>
          <a:xfrm>
            <a:off x="1196502" y="763144"/>
            <a:ext cx="8559122" cy="67371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4900" b="1" spc="0" smtClean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«9С: СЕЙЧАС»</a:t>
            </a:r>
            <a:endParaRPr lang="ru-RU" sz="3100" dirty="0">
              <a:solidFill>
                <a:srgbClr val="A2007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05C436C-0792-4FA8-BFE2-56DC67455621}"/>
              </a:ext>
            </a:extLst>
          </p:cNvPr>
          <p:cNvSpPr txBox="1"/>
          <p:nvPr/>
        </p:nvSpPr>
        <p:spPr>
          <a:xfrm>
            <a:off x="723316" y="227477"/>
            <a:ext cx="5364480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2000" b="1" dirty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универсальная матрица управления</a:t>
            </a:r>
            <a:endParaRPr lang="ru-RU" sz="2000" b="1" dirty="0">
              <a:solidFill>
                <a:srgbClr val="005BA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56377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A10993-417C-43A0-96B2-30042A214D1C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166641" y="876408"/>
            <a:ext cx="8151223" cy="673714"/>
          </a:xfrm>
        </p:spPr>
        <p:txBody>
          <a:bodyPr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lang="ru-RU" sz="4900" b="1" spc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</a:t>
            </a:r>
            <a:br>
              <a:rPr lang="ru-RU" sz="4900" b="1" spc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</a:br>
            <a:r>
              <a:rPr lang="ru-RU" sz="4900" b="1" spc="0" dirty="0" smtClean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«Моя матрица развития»</a:t>
            </a:r>
            <a:endParaRPr lang="ru-RU" sz="3100" dirty="0">
              <a:solidFill>
                <a:srgbClr val="A20070"/>
              </a:solidFill>
            </a:endParaRPr>
          </a:p>
        </p:txBody>
      </p:sp>
      <p:sp>
        <p:nvSpPr>
          <p:cNvPr id="6" name="Line 91">
            <a:extLst>
              <a:ext uri="{FF2B5EF4-FFF2-40B4-BE49-F238E27FC236}">
                <a16:creationId xmlns:a16="http://schemas.microsoft.com/office/drawing/2014/main" id="{C0E384C4-1E5B-4613-B98F-C7ECBC31536B}"/>
              </a:ext>
            </a:extLst>
          </p:cNvPr>
          <p:cNvSpPr>
            <a:spLocks noChangeShapeType="1"/>
          </p:cNvSpPr>
          <p:nvPr/>
        </p:nvSpPr>
        <p:spPr bwMode="auto">
          <a:xfrm>
            <a:off x="4609978" y="1520510"/>
            <a:ext cx="7560000" cy="1588"/>
          </a:xfrm>
          <a:prstGeom prst="line">
            <a:avLst/>
          </a:prstGeom>
          <a:noFill/>
          <a:ln w="25400">
            <a:solidFill>
              <a:srgbClr val="0070C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" name="Picture 4" descr="https://adonius.club/uploads/posts/2022-02/1644032243_11-adonius-club-p-galochka-na-prozrachnom-fone-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233" y="1505356"/>
            <a:ext cx="543103" cy="543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3281162" y="1616608"/>
            <a:ext cx="6048554" cy="3206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ts val="2500"/>
              </a:lnSpc>
            </a:pPr>
            <a:r>
              <a:rPr lang="ru-RU" sz="2000" b="1" dirty="0" smtClean="0"/>
              <a:t>Стратегический менеджмент. Универсальная модель</a:t>
            </a:r>
          </a:p>
        </p:txBody>
      </p:sp>
      <p:sp>
        <p:nvSpPr>
          <p:cNvPr id="19" name="Rectangle 36"/>
          <p:cNvSpPr>
            <a:spLocks noChangeArrowheads="1"/>
          </p:cNvSpPr>
          <p:nvPr/>
        </p:nvSpPr>
        <p:spPr bwMode="auto">
          <a:xfrm>
            <a:off x="2887630" y="2263449"/>
            <a:ext cx="2111375" cy="1152525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20" name="Text Box 37"/>
          <p:cNvSpPr txBox="1">
            <a:spLocks noChangeArrowheads="1"/>
          </p:cNvSpPr>
          <p:nvPr/>
        </p:nvSpPr>
        <p:spPr bwMode="auto">
          <a:xfrm>
            <a:off x="3050367" y="2590246"/>
            <a:ext cx="1763712" cy="43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Смыслы</a:t>
            </a:r>
            <a:endParaRPr lang="ru-RU" altLang="ru-RU" sz="2400" b="1" dirty="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21" name="Rectangle 39"/>
          <p:cNvSpPr>
            <a:spLocks noChangeArrowheads="1"/>
          </p:cNvSpPr>
          <p:nvPr/>
        </p:nvSpPr>
        <p:spPr bwMode="auto">
          <a:xfrm>
            <a:off x="4986339" y="2279300"/>
            <a:ext cx="2135187" cy="1152525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22" name="Rectangle 38"/>
          <p:cNvSpPr>
            <a:spLocks noChangeArrowheads="1"/>
          </p:cNvSpPr>
          <p:nvPr/>
        </p:nvSpPr>
        <p:spPr bwMode="auto">
          <a:xfrm>
            <a:off x="7107238" y="2288006"/>
            <a:ext cx="2139950" cy="11525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23" name="Rectangle 40"/>
          <p:cNvSpPr>
            <a:spLocks noChangeArrowheads="1"/>
          </p:cNvSpPr>
          <p:nvPr/>
        </p:nvSpPr>
        <p:spPr bwMode="auto">
          <a:xfrm>
            <a:off x="2874963" y="3433370"/>
            <a:ext cx="2106612" cy="1152525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24" name="Rectangle 38"/>
          <p:cNvSpPr>
            <a:spLocks noChangeArrowheads="1"/>
          </p:cNvSpPr>
          <p:nvPr/>
        </p:nvSpPr>
        <p:spPr bwMode="auto">
          <a:xfrm>
            <a:off x="4979989" y="3449229"/>
            <a:ext cx="2141537" cy="1152525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25" name="Rectangle 38"/>
          <p:cNvSpPr>
            <a:spLocks noChangeArrowheads="1"/>
          </p:cNvSpPr>
          <p:nvPr/>
        </p:nvSpPr>
        <p:spPr bwMode="auto">
          <a:xfrm>
            <a:off x="7142164" y="3453276"/>
            <a:ext cx="2105025" cy="1122362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26" name="Rectangle 38"/>
          <p:cNvSpPr>
            <a:spLocks noChangeArrowheads="1"/>
          </p:cNvSpPr>
          <p:nvPr/>
        </p:nvSpPr>
        <p:spPr bwMode="auto">
          <a:xfrm>
            <a:off x="4967288" y="4608864"/>
            <a:ext cx="2139950" cy="11525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27" name="Rectangle 38"/>
          <p:cNvSpPr>
            <a:spLocks noChangeArrowheads="1"/>
          </p:cNvSpPr>
          <p:nvPr/>
        </p:nvSpPr>
        <p:spPr bwMode="auto">
          <a:xfrm>
            <a:off x="2860647" y="4608864"/>
            <a:ext cx="2105025" cy="1152525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28" name="Rectangle 40"/>
          <p:cNvSpPr>
            <a:spLocks noChangeArrowheads="1"/>
          </p:cNvSpPr>
          <p:nvPr/>
        </p:nvSpPr>
        <p:spPr bwMode="auto">
          <a:xfrm>
            <a:off x="7123907" y="4587814"/>
            <a:ext cx="2106612" cy="1152525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29" name="Text Box 37"/>
          <p:cNvSpPr txBox="1">
            <a:spLocks noChangeArrowheads="1"/>
          </p:cNvSpPr>
          <p:nvPr/>
        </p:nvSpPr>
        <p:spPr bwMode="auto">
          <a:xfrm>
            <a:off x="5083818" y="2613820"/>
            <a:ext cx="1763712" cy="43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Стратегия</a:t>
            </a:r>
            <a:endParaRPr lang="ru-RU" altLang="ru-RU" sz="2400" b="1" dirty="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31" name="Text Box 37"/>
          <p:cNvSpPr txBox="1">
            <a:spLocks noChangeArrowheads="1"/>
          </p:cNvSpPr>
          <p:nvPr/>
        </p:nvSpPr>
        <p:spPr bwMode="auto">
          <a:xfrm>
            <a:off x="7229082" y="2602340"/>
            <a:ext cx="1763712" cy="43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Система</a:t>
            </a:r>
            <a:endParaRPr lang="ru-RU" altLang="ru-RU" sz="2400" b="1" dirty="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32" name="Text Box 37"/>
          <p:cNvSpPr txBox="1">
            <a:spLocks noChangeArrowheads="1"/>
          </p:cNvSpPr>
          <p:nvPr/>
        </p:nvSpPr>
        <p:spPr bwMode="auto">
          <a:xfrm>
            <a:off x="3061461" y="3728582"/>
            <a:ext cx="1763712" cy="43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Событие</a:t>
            </a:r>
            <a:endParaRPr lang="ru-RU" altLang="ru-RU" sz="2400" b="1" dirty="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33" name="Text Box 37"/>
          <p:cNvSpPr txBox="1">
            <a:spLocks noChangeArrowheads="1"/>
          </p:cNvSpPr>
          <p:nvPr/>
        </p:nvSpPr>
        <p:spPr bwMode="auto">
          <a:xfrm>
            <a:off x="5083818" y="3753334"/>
            <a:ext cx="1763712" cy="43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Свой мир</a:t>
            </a:r>
            <a:endParaRPr lang="ru-RU" altLang="ru-RU" sz="2400" b="1" dirty="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34" name="Text Box 37"/>
          <p:cNvSpPr txBox="1">
            <a:spLocks noChangeArrowheads="1"/>
          </p:cNvSpPr>
          <p:nvPr/>
        </p:nvSpPr>
        <p:spPr bwMode="auto">
          <a:xfrm>
            <a:off x="7312820" y="3742783"/>
            <a:ext cx="1763712" cy="43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Счастье</a:t>
            </a:r>
            <a:endParaRPr lang="ru-RU" altLang="ru-RU" sz="2400" b="1" dirty="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35" name="Text Box 37"/>
          <p:cNvSpPr txBox="1">
            <a:spLocks noChangeArrowheads="1"/>
          </p:cNvSpPr>
          <p:nvPr/>
        </p:nvSpPr>
        <p:spPr bwMode="auto">
          <a:xfrm>
            <a:off x="5205707" y="4982261"/>
            <a:ext cx="1763712" cy="43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Сейчас</a:t>
            </a:r>
            <a:endParaRPr lang="ru-RU" altLang="ru-RU" sz="2400" b="1" dirty="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704167" y="3867650"/>
            <a:ext cx="1994262" cy="1304283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398759" y="3026071"/>
            <a:ext cx="3855491" cy="5027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 flipV="1">
            <a:off x="8318962" y="3009962"/>
            <a:ext cx="33385" cy="1295302"/>
          </a:xfrm>
          <a:prstGeom prst="line">
            <a:avLst/>
          </a:prstGeom>
          <a:ln w="38100">
            <a:solidFill>
              <a:srgbClr val="A2007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6076600" y="4283540"/>
            <a:ext cx="2285139" cy="20727"/>
          </a:xfrm>
          <a:prstGeom prst="line">
            <a:avLst/>
          </a:prstGeom>
          <a:ln w="38100">
            <a:solidFill>
              <a:srgbClr val="A2007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3637127" y="2977960"/>
            <a:ext cx="2499202" cy="1314042"/>
          </a:xfrm>
          <a:prstGeom prst="line">
            <a:avLst/>
          </a:prstGeom>
          <a:ln w="38100">
            <a:solidFill>
              <a:srgbClr val="A2007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 flipV="1">
            <a:off x="3631282" y="2996066"/>
            <a:ext cx="11158" cy="804926"/>
          </a:xfrm>
          <a:prstGeom prst="line">
            <a:avLst/>
          </a:prstGeom>
          <a:ln w="38100">
            <a:solidFill>
              <a:srgbClr val="A2007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4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1417" y="89105"/>
            <a:ext cx="1188414" cy="1264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C89A0904-C3F6-4979-A851-47822C83A331}"/>
              </a:ext>
            </a:extLst>
          </p:cNvPr>
          <p:cNvSpPr txBox="1"/>
          <p:nvPr/>
        </p:nvSpPr>
        <p:spPr>
          <a:xfrm>
            <a:off x="498656" y="6479791"/>
            <a:ext cx="1135371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>
              <a:defRPr/>
            </a:pPr>
            <a:r>
              <a:rPr kumimoji="0" lang="ru-RU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20" normalizeH="0" baseline="0" noProof="0" dirty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#</a:t>
            </a:r>
            <a:r>
              <a:rPr lang="ru-RU" sz="2000" kern="0" spc="20" dirty="0" smtClean="0">
                <a:solidFill>
                  <a:prstClr val="white">
                    <a:lumMod val="95000"/>
                  </a:prstClr>
                </a:solidFill>
              </a:rPr>
              <a:t>Новому времени – новые идеи и открытия</a:t>
            </a:r>
            <a:r>
              <a:rPr lang="ru-RU" sz="2000" kern="0" spc="20" dirty="0" smtClean="0">
                <a:solidFill>
                  <a:prstClr val="white">
                    <a:lumMod val="95000"/>
                  </a:prstClr>
                </a:solidFill>
              </a:rPr>
              <a:t>!</a:t>
            </a:r>
            <a:r>
              <a:rPr kumimoji="0" lang="ru-RU" sz="2000" b="0" i="0" u="none" strike="noStrike" kern="0" cap="none" spc="20" normalizeH="0" baseline="0" noProof="0" dirty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endParaRPr kumimoji="0" lang="ru-RU" sz="2000" b="0" i="0" u="none" strike="noStrike" kern="0" cap="none" spc="2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</a:endParaRPr>
          </a:p>
        </p:txBody>
      </p:sp>
      <p:sp>
        <p:nvSpPr>
          <p:cNvPr id="41" name="Text Box 37"/>
          <p:cNvSpPr txBox="1">
            <a:spLocks noChangeArrowheads="1"/>
          </p:cNvSpPr>
          <p:nvPr/>
        </p:nvSpPr>
        <p:spPr bwMode="auto">
          <a:xfrm>
            <a:off x="3084367" y="5004316"/>
            <a:ext cx="1763712" cy="43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Семья</a:t>
            </a:r>
            <a:endParaRPr lang="ru-RU" altLang="ru-RU" sz="2400" b="1" dirty="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43" name="Text Box 37"/>
          <p:cNvSpPr txBox="1">
            <a:spLocks noChangeArrowheads="1"/>
          </p:cNvSpPr>
          <p:nvPr/>
        </p:nvSpPr>
        <p:spPr bwMode="auto">
          <a:xfrm>
            <a:off x="7295357" y="4953011"/>
            <a:ext cx="1763712" cy="43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Салют</a:t>
            </a:r>
            <a:endParaRPr lang="ru-RU" altLang="ru-RU" sz="2400" b="1" dirty="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flipV="1">
            <a:off x="3631282" y="5164076"/>
            <a:ext cx="1970093" cy="6847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E05C436C-0792-4FA8-BFE2-56DC67455621}"/>
              </a:ext>
            </a:extLst>
          </p:cNvPr>
          <p:cNvSpPr txBox="1"/>
          <p:nvPr/>
        </p:nvSpPr>
        <p:spPr>
          <a:xfrm>
            <a:off x="1105988" y="531195"/>
            <a:ext cx="5364480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2000" b="1" dirty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универсальная матрица управления</a:t>
            </a:r>
            <a:endParaRPr lang="ru-RU" sz="2000" b="1" dirty="0">
              <a:solidFill>
                <a:srgbClr val="005BA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97149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63552" y="1628800"/>
            <a:ext cx="82089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tx2">
                    <a:lumMod val="75000"/>
                  </a:schemeClr>
                </a:solidFill>
              </a:rPr>
              <a:t>МАОУ лицей №7 г. Томска</a:t>
            </a:r>
          </a:p>
          <a:p>
            <a:pPr algn="ctr"/>
            <a:r>
              <a:rPr lang="ru-RU" sz="3600" b="1" dirty="0">
                <a:solidFill>
                  <a:schemeClr val="tx2">
                    <a:lumMod val="75000"/>
                  </a:schemeClr>
                </a:solidFill>
              </a:rPr>
              <a:t>ПРЕЗЕНТ-ФЕСТ</a:t>
            </a:r>
          </a:p>
          <a:p>
            <a:pPr algn="ctr"/>
            <a:r>
              <a:rPr lang="ru-RU" sz="3600" b="1" dirty="0">
                <a:solidFill>
                  <a:schemeClr val="tx2">
                    <a:lumMod val="75000"/>
                  </a:schemeClr>
                </a:solidFill>
              </a:rPr>
              <a:t> «Первые среди лучших: </a:t>
            </a:r>
            <a:endParaRPr lang="ru-RU" sz="3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проектный </a:t>
            </a:r>
            <a:r>
              <a:rPr lang="ru-RU" sz="3600" b="1" dirty="0">
                <a:solidFill>
                  <a:schemeClr val="tx2">
                    <a:lumMod val="75000"/>
                  </a:schemeClr>
                </a:solidFill>
              </a:rPr>
              <a:t>альбом</a:t>
            </a: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»</a:t>
            </a:r>
            <a:endParaRPr lang="ru-RU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4050" y="103957"/>
            <a:ext cx="1188414" cy="1264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89A0904-C3F6-4979-A851-47822C83A331}"/>
              </a:ext>
            </a:extLst>
          </p:cNvPr>
          <p:cNvSpPr txBox="1"/>
          <p:nvPr/>
        </p:nvSpPr>
        <p:spPr>
          <a:xfrm>
            <a:off x="489947" y="6479791"/>
            <a:ext cx="1135371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>
              <a:defRPr/>
            </a:pPr>
            <a:r>
              <a:rPr kumimoji="0" lang="ru-RU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20" normalizeH="0" baseline="0" noProof="0" dirty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#</a:t>
            </a:r>
            <a:r>
              <a:rPr lang="ru-RU" sz="2000" kern="0" spc="20" dirty="0" smtClean="0">
                <a:solidFill>
                  <a:prstClr val="white">
                    <a:lumMod val="95000"/>
                  </a:prstClr>
                </a:solidFill>
              </a:rPr>
              <a:t>Новому времени – новые идеи и открытия</a:t>
            </a:r>
            <a:r>
              <a:rPr lang="ru-RU" sz="2000" kern="0" spc="20" dirty="0" smtClean="0">
                <a:solidFill>
                  <a:prstClr val="white">
                    <a:lumMod val="95000"/>
                  </a:prstClr>
                </a:solidFill>
              </a:rPr>
              <a:t>!</a:t>
            </a:r>
            <a:r>
              <a:rPr kumimoji="0" lang="ru-RU" sz="2000" b="0" i="0" u="none" strike="noStrike" kern="0" cap="none" spc="20" normalizeH="0" baseline="0" noProof="0" dirty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endParaRPr kumimoji="0" lang="ru-RU" sz="2000" b="0" i="0" u="none" strike="noStrike" kern="0" cap="none" spc="2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5C436C-0792-4FA8-BFE2-56DC67455621}"/>
              </a:ext>
            </a:extLst>
          </p:cNvPr>
          <p:cNvSpPr txBox="1"/>
          <p:nvPr/>
        </p:nvSpPr>
        <p:spPr>
          <a:xfrm>
            <a:off x="1105988" y="531195"/>
            <a:ext cx="5364480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2000" b="1" dirty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универсальная матрица управления</a:t>
            </a:r>
            <a:endParaRPr lang="ru-RU" sz="2000" b="1" dirty="0">
              <a:solidFill>
                <a:srgbClr val="005BA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0530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A10993-417C-43A0-96B2-30042A214D1C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635727" y="1598436"/>
            <a:ext cx="10946674" cy="673714"/>
          </a:xfrm>
        </p:spPr>
        <p:txBody>
          <a:bodyPr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lang="ru-RU" sz="4900" b="1" spc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</a:t>
            </a:r>
            <a:br>
              <a:rPr lang="ru-RU" sz="4900" b="1" spc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</a:br>
            <a:r>
              <a:rPr lang="ru-RU" sz="4900" b="1" spc="0" dirty="0" smtClean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«9С</a:t>
            </a:r>
            <a:r>
              <a:rPr lang="ru-RU" sz="4900" b="1" spc="0" dirty="0" smtClean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: </a:t>
            </a:r>
            <a:r>
              <a:rPr lang="ru-RU" sz="4900" b="1" spc="0" dirty="0" smtClean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универсальная матрица управления»</a:t>
            </a:r>
            <a:endParaRPr lang="ru-RU" sz="3100" dirty="0">
              <a:solidFill>
                <a:srgbClr val="A20070"/>
              </a:solidFill>
            </a:endParaRPr>
          </a:p>
        </p:txBody>
      </p:sp>
      <p:sp>
        <p:nvSpPr>
          <p:cNvPr id="6" name="Line 91">
            <a:extLst>
              <a:ext uri="{FF2B5EF4-FFF2-40B4-BE49-F238E27FC236}">
                <a16:creationId xmlns:a16="http://schemas.microsoft.com/office/drawing/2014/main" id="{C0E384C4-1E5B-4613-B98F-C7ECBC31536B}"/>
              </a:ext>
            </a:extLst>
          </p:cNvPr>
          <p:cNvSpPr>
            <a:spLocks noChangeShapeType="1"/>
          </p:cNvSpPr>
          <p:nvPr/>
        </p:nvSpPr>
        <p:spPr bwMode="auto">
          <a:xfrm>
            <a:off x="4609978" y="1520510"/>
            <a:ext cx="7560000" cy="1588"/>
          </a:xfrm>
          <a:prstGeom prst="line">
            <a:avLst/>
          </a:prstGeom>
          <a:noFill/>
          <a:ln w="25400">
            <a:solidFill>
              <a:srgbClr val="0070C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132115" y="2332911"/>
            <a:ext cx="10737668" cy="6412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ts val="2500"/>
              </a:lnSpc>
            </a:pPr>
            <a:r>
              <a:rPr lang="ru-RU" sz="2000" b="1" dirty="0" smtClean="0"/>
              <a:t>Инструмент для определения наиболее подходящей стратегии для личностного и профессионального роста, для развития команды и организации</a:t>
            </a:r>
          </a:p>
        </p:txBody>
      </p:sp>
      <p:pic>
        <p:nvPicPr>
          <p:cNvPr id="10" name="Picture 4" descr="https://adonius.club/uploads/posts/2022-02/1644032243_11-adonius-club-p-galochka-na-prozrachnom-fone-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63" y="2358597"/>
            <a:ext cx="543103" cy="543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132115" y="3219220"/>
            <a:ext cx="10737668" cy="3206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ts val="2500"/>
              </a:lnSpc>
            </a:pPr>
            <a:r>
              <a:rPr lang="ru-RU" sz="2000" b="1" dirty="0" smtClean="0"/>
              <a:t>Инструмент для раскрытия внутренних и внешних возможностей (ресурсов)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2115" y="3919714"/>
            <a:ext cx="10737668" cy="3081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ts val="2500"/>
              </a:lnSpc>
            </a:pPr>
            <a:r>
              <a:rPr lang="ru-RU" sz="2000" b="1" dirty="0" smtClean="0"/>
              <a:t>Инструмент для плана самообразования</a:t>
            </a:r>
          </a:p>
        </p:txBody>
      </p:sp>
      <p:pic>
        <p:nvPicPr>
          <p:cNvPr id="14" name="Picture 4" descr="https://adonius.club/uploads/posts/2022-02/1644032243_11-adonius-club-p-galochka-na-prozrachnom-fone-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319" y="3168873"/>
            <a:ext cx="543103" cy="543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s://adonius.club/uploads/posts/2022-02/1644032243_11-adonius-club-p-galochka-na-prozrachnom-fone-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319" y="3841380"/>
            <a:ext cx="543103" cy="543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https://adonius.club/uploads/posts/2022-02/1644032243_11-adonius-club-p-galochka-na-prozrachnom-fone-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319" y="4384483"/>
            <a:ext cx="543103" cy="543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https://adonius.club/uploads/posts/2022-02/1644032243_11-adonius-club-p-galochka-na-prozrachnom-fone-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28" y="5065174"/>
            <a:ext cx="543103" cy="543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1206930" y="4537553"/>
            <a:ext cx="10035836" cy="6412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ts val="2500"/>
              </a:lnSpc>
            </a:pPr>
            <a:r>
              <a:rPr lang="ru-RU" sz="2000" b="1" dirty="0" smtClean="0"/>
              <a:t>Инструмент для проведения событий – родительские собрания, педагогические интенсивы</a:t>
            </a:r>
            <a:r>
              <a:rPr lang="ru-RU" sz="2000" b="1" smtClean="0"/>
              <a:t>,  августовская </a:t>
            </a:r>
            <a:r>
              <a:rPr lang="ru-RU" sz="2000" b="1" dirty="0" smtClean="0"/>
              <a:t>методическая сессия</a:t>
            </a:r>
          </a:p>
        </p:txBody>
      </p:sp>
      <p:pic>
        <p:nvPicPr>
          <p:cNvPr id="24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0669" y="129774"/>
            <a:ext cx="1188414" cy="1264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C89A0904-C3F6-4979-A851-47822C83A331}"/>
              </a:ext>
            </a:extLst>
          </p:cNvPr>
          <p:cNvSpPr txBox="1"/>
          <p:nvPr/>
        </p:nvSpPr>
        <p:spPr>
          <a:xfrm>
            <a:off x="489947" y="6479791"/>
            <a:ext cx="1135371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>
              <a:defRPr/>
            </a:pPr>
            <a:r>
              <a:rPr kumimoji="0" lang="ru-RU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20" normalizeH="0" baseline="0" noProof="0" dirty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#</a:t>
            </a:r>
            <a:r>
              <a:rPr lang="ru-RU" sz="2000" kern="0" spc="20" dirty="0" smtClean="0">
                <a:solidFill>
                  <a:prstClr val="white">
                    <a:lumMod val="95000"/>
                  </a:prstClr>
                </a:solidFill>
              </a:rPr>
              <a:t>Новому времени – новые идеи и открытия</a:t>
            </a:r>
            <a:r>
              <a:rPr lang="ru-RU" sz="2000" kern="0" spc="20" dirty="0" smtClean="0">
                <a:solidFill>
                  <a:prstClr val="white">
                    <a:lumMod val="95000"/>
                  </a:prstClr>
                </a:solidFill>
              </a:rPr>
              <a:t>!</a:t>
            </a:r>
            <a:r>
              <a:rPr kumimoji="0" lang="ru-RU" sz="2000" b="0" i="0" u="none" strike="noStrike" kern="0" cap="none" spc="20" normalizeH="0" baseline="0" noProof="0" dirty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endParaRPr kumimoji="0" lang="ru-RU" sz="2000" b="0" i="0" u="none" strike="noStrike" kern="0" cap="none" spc="2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05C436C-0792-4FA8-BFE2-56DC67455621}"/>
              </a:ext>
            </a:extLst>
          </p:cNvPr>
          <p:cNvSpPr txBox="1"/>
          <p:nvPr/>
        </p:nvSpPr>
        <p:spPr>
          <a:xfrm>
            <a:off x="1105988" y="531195"/>
            <a:ext cx="5364480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2000" b="1" dirty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универсальная матрица управления</a:t>
            </a:r>
            <a:endParaRPr lang="ru-RU" sz="2000" b="1" dirty="0">
              <a:solidFill>
                <a:srgbClr val="005BA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24752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A10993-417C-43A0-96B2-30042A214D1C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151413" y="107946"/>
            <a:ext cx="10049999" cy="673714"/>
          </a:xfrm>
        </p:spPr>
        <p:txBody>
          <a:bodyPr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lang="ru-RU" sz="4900" b="1" spc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 </a:t>
            </a:r>
            <a:br>
              <a:rPr lang="ru-RU" sz="4900" b="1" spc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</a:br>
            <a:r>
              <a:rPr lang="ru-RU" sz="2700" b="1" spc="0" dirty="0" smtClean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«9С: </a:t>
            </a:r>
            <a:r>
              <a:rPr lang="ru-RU" sz="2700" b="1" spc="0" dirty="0" smtClean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универсальная матрица управления» </a:t>
            </a:r>
            <a:r>
              <a:rPr lang="ru-RU" sz="2700" b="1" spc="0" dirty="0" smtClean="0">
                <a:solidFill>
                  <a:srgbClr val="A20070"/>
                </a:solidFill>
                <a:latin typeface="Calibri"/>
                <a:ea typeface="+mn-ea"/>
                <a:cs typeface="+mn-cs"/>
              </a:rPr>
              <a:t>Продолжение следует…</a:t>
            </a:r>
            <a:endParaRPr lang="ru-RU" sz="2700" dirty="0">
              <a:solidFill>
                <a:srgbClr val="A20070"/>
              </a:solidFill>
            </a:endParaRPr>
          </a:p>
        </p:txBody>
      </p:sp>
      <p:sp>
        <p:nvSpPr>
          <p:cNvPr id="19" name="Rectangle 36"/>
          <p:cNvSpPr>
            <a:spLocks noChangeArrowheads="1"/>
          </p:cNvSpPr>
          <p:nvPr/>
        </p:nvSpPr>
        <p:spPr bwMode="auto">
          <a:xfrm>
            <a:off x="933698" y="883000"/>
            <a:ext cx="3333501" cy="176798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20" name="Text Box 37"/>
          <p:cNvSpPr txBox="1">
            <a:spLocks noChangeArrowheads="1"/>
          </p:cNvSpPr>
          <p:nvPr/>
        </p:nvSpPr>
        <p:spPr bwMode="auto">
          <a:xfrm>
            <a:off x="1295203" y="1342241"/>
            <a:ext cx="2725783" cy="1089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Смыслы</a:t>
            </a:r>
          </a:p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18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Миссия лицея, эволюционная цель</a:t>
            </a:r>
            <a:endParaRPr lang="ru-RU" altLang="ru-RU" sz="1800" b="1" dirty="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21" name="Rectangle 39"/>
          <p:cNvSpPr>
            <a:spLocks noChangeArrowheads="1"/>
          </p:cNvSpPr>
          <p:nvPr/>
        </p:nvSpPr>
        <p:spPr bwMode="auto">
          <a:xfrm>
            <a:off x="4267199" y="883001"/>
            <a:ext cx="3213464" cy="1757722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22" name="Rectangle 38"/>
          <p:cNvSpPr>
            <a:spLocks noChangeArrowheads="1"/>
          </p:cNvSpPr>
          <p:nvPr/>
        </p:nvSpPr>
        <p:spPr bwMode="auto">
          <a:xfrm>
            <a:off x="7480662" y="883000"/>
            <a:ext cx="3333502" cy="1766136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23" name="Rectangle 40"/>
          <p:cNvSpPr>
            <a:spLocks noChangeArrowheads="1"/>
          </p:cNvSpPr>
          <p:nvPr/>
        </p:nvSpPr>
        <p:spPr bwMode="auto">
          <a:xfrm>
            <a:off x="952467" y="2657848"/>
            <a:ext cx="3314731" cy="1836335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24" name="Rectangle 38"/>
          <p:cNvSpPr>
            <a:spLocks noChangeArrowheads="1"/>
          </p:cNvSpPr>
          <p:nvPr/>
        </p:nvSpPr>
        <p:spPr bwMode="auto">
          <a:xfrm>
            <a:off x="4252930" y="2647634"/>
            <a:ext cx="3209209" cy="1861910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25" name="Rectangle 38"/>
          <p:cNvSpPr>
            <a:spLocks noChangeArrowheads="1"/>
          </p:cNvSpPr>
          <p:nvPr/>
        </p:nvSpPr>
        <p:spPr bwMode="auto">
          <a:xfrm>
            <a:off x="7490672" y="2649135"/>
            <a:ext cx="3323491" cy="1841525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26" name="Rectangle 38"/>
          <p:cNvSpPr>
            <a:spLocks noChangeArrowheads="1"/>
          </p:cNvSpPr>
          <p:nvPr/>
        </p:nvSpPr>
        <p:spPr bwMode="auto">
          <a:xfrm>
            <a:off x="4267197" y="4512527"/>
            <a:ext cx="3209209" cy="1821336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27" name="Rectangle 38"/>
          <p:cNvSpPr>
            <a:spLocks noChangeArrowheads="1"/>
          </p:cNvSpPr>
          <p:nvPr/>
        </p:nvSpPr>
        <p:spPr bwMode="auto">
          <a:xfrm>
            <a:off x="950086" y="4490660"/>
            <a:ext cx="3317112" cy="1846726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28" name="Rectangle 40"/>
          <p:cNvSpPr>
            <a:spLocks noChangeArrowheads="1"/>
          </p:cNvSpPr>
          <p:nvPr/>
        </p:nvSpPr>
        <p:spPr bwMode="auto">
          <a:xfrm>
            <a:off x="7490673" y="4512527"/>
            <a:ext cx="3323490" cy="1821336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29" name="Text Box 37"/>
          <p:cNvSpPr txBox="1">
            <a:spLocks noChangeArrowheads="1"/>
          </p:cNvSpPr>
          <p:nvPr/>
        </p:nvSpPr>
        <p:spPr bwMode="auto">
          <a:xfrm>
            <a:off x="4835094" y="1349417"/>
            <a:ext cx="2272143" cy="1347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Стратегия</a:t>
            </a:r>
          </a:p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18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Школа Минпросвещения РФ</a:t>
            </a:r>
            <a:endParaRPr lang="ru-RU" altLang="ru-RU" sz="1800" b="1" dirty="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31" name="Text Box 37"/>
          <p:cNvSpPr txBox="1">
            <a:spLocks noChangeArrowheads="1"/>
          </p:cNvSpPr>
          <p:nvPr/>
        </p:nvSpPr>
        <p:spPr bwMode="auto">
          <a:xfrm>
            <a:off x="7476407" y="1004092"/>
            <a:ext cx="3200302" cy="1139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Система</a:t>
            </a:r>
          </a:p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16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Уроки по ФГОС, технологии</a:t>
            </a:r>
          </a:p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16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Непрерывное образование</a:t>
            </a:r>
            <a:endParaRPr lang="ru-RU" altLang="ru-RU" sz="1600" b="1" dirty="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32" name="Text Box 37"/>
          <p:cNvSpPr txBox="1">
            <a:spLocks noChangeArrowheads="1"/>
          </p:cNvSpPr>
          <p:nvPr/>
        </p:nvSpPr>
        <p:spPr bwMode="auto">
          <a:xfrm>
            <a:off x="1151413" y="2820809"/>
            <a:ext cx="2988098" cy="1347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Событие</a:t>
            </a:r>
          </a:p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18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Яркие события, которые мотивируют и вдохновляют</a:t>
            </a:r>
            <a:endParaRPr lang="ru-RU" altLang="ru-RU" sz="1800" b="1" dirty="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33" name="Text Box 37"/>
          <p:cNvSpPr txBox="1">
            <a:spLocks noChangeArrowheads="1"/>
          </p:cNvSpPr>
          <p:nvPr/>
        </p:nvSpPr>
        <p:spPr bwMode="auto">
          <a:xfrm>
            <a:off x="4380411" y="2898282"/>
            <a:ext cx="2840828" cy="1347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Свой мир</a:t>
            </a:r>
          </a:p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18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Восстановление, </a:t>
            </a:r>
            <a:r>
              <a:rPr lang="ru-RU" altLang="ru-RU" sz="1800" b="1" dirty="0" err="1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ресурсность</a:t>
            </a:r>
            <a:r>
              <a:rPr lang="ru-RU" altLang="ru-RU" sz="1800" b="1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, жизнестойкость</a:t>
            </a:r>
            <a:endParaRPr lang="ru-RU" altLang="ru-RU" sz="1800" b="1" dirty="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34" name="Text Box 37"/>
          <p:cNvSpPr txBox="1">
            <a:spLocks noChangeArrowheads="1"/>
          </p:cNvSpPr>
          <p:nvPr/>
        </p:nvSpPr>
        <p:spPr bwMode="auto">
          <a:xfrm>
            <a:off x="7586430" y="2843932"/>
            <a:ext cx="3090279" cy="1347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Счастье</a:t>
            </a:r>
          </a:p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18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Счастье в деятельности, источники радости и энергии</a:t>
            </a:r>
            <a:endParaRPr lang="ru-RU" altLang="ru-RU" sz="1800" b="1" dirty="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35" name="Text Box 37"/>
          <p:cNvSpPr txBox="1">
            <a:spLocks noChangeArrowheads="1"/>
          </p:cNvSpPr>
          <p:nvPr/>
        </p:nvSpPr>
        <p:spPr bwMode="auto">
          <a:xfrm>
            <a:off x="4350081" y="4711181"/>
            <a:ext cx="2871158" cy="16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Сейчас</a:t>
            </a:r>
          </a:p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18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Рефлексия, самоанализ, новые, активные формы взаимодействия</a:t>
            </a:r>
            <a:endParaRPr lang="ru-RU" altLang="ru-RU" sz="1800" b="1" dirty="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89A0904-C3F6-4979-A851-47822C83A331}"/>
              </a:ext>
            </a:extLst>
          </p:cNvPr>
          <p:cNvSpPr txBox="1"/>
          <p:nvPr/>
        </p:nvSpPr>
        <p:spPr>
          <a:xfrm>
            <a:off x="489947" y="6479791"/>
            <a:ext cx="1135371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>
              <a:defRPr/>
            </a:pPr>
            <a:r>
              <a:rPr kumimoji="0" lang="ru-RU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20" normalizeH="0" baseline="0" noProof="0" dirty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#</a:t>
            </a:r>
            <a:r>
              <a:rPr lang="ru-RU" sz="2000" kern="0" spc="20" dirty="0" smtClean="0">
                <a:solidFill>
                  <a:prstClr val="white">
                    <a:lumMod val="95000"/>
                  </a:prstClr>
                </a:solidFill>
              </a:rPr>
              <a:t>Новому времени – новые идеи и открытия!</a:t>
            </a:r>
            <a:r>
              <a:rPr kumimoji="0" lang="ru-RU" sz="2000" b="0" i="0" u="none" strike="noStrike" kern="0" cap="none" spc="20" normalizeH="0" baseline="0" noProof="0" dirty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endParaRPr kumimoji="0" lang="ru-RU" sz="2000" b="0" i="0" u="none" strike="noStrike" kern="0" cap="none" spc="2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</a:endParaRPr>
          </a:p>
        </p:txBody>
      </p:sp>
      <p:sp>
        <p:nvSpPr>
          <p:cNvPr id="30" name="Text Box 37"/>
          <p:cNvSpPr txBox="1">
            <a:spLocks noChangeArrowheads="1"/>
          </p:cNvSpPr>
          <p:nvPr/>
        </p:nvSpPr>
        <p:spPr bwMode="auto">
          <a:xfrm>
            <a:off x="1164045" y="4811612"/>
            <a:ext cx="2988098" cy="1089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Семья</a:t>
            </a:r>
          </a:p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18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Корпоративная культура, </a:t>
            </a:r>
            <a:r>
              <a:rPr lang="ru-RU" altLang="ru-RU" sz="1800" b="1" dirty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е</a:t>
            </a:r>
            <a:r>
              <a:rPr lang="ru-RU" altLang="ru-RU" sz="18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динство</a:t>
            </a:r>
            <a:endParaRPr lang="ru-RU" altLang="ru-RU" sz="1800" b="1" dirty="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37" name="Text Box 37"/>
          <p:cNvSpPr txBox="1">
            <a:spLocks noChangeArrowheads="1"/>
          </p:cNvSpPr>
          <p:nvPr/>
        </p:nvSpPr>
        <p:spPr bwMode="auto">
          <a:xfrm>
            <a:off x="7688611" y="4740409"/>
            <a:ext cx="2988098" cy="1485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Салют</a:t>
            </a:r>
            <a:endParaRPr lang="ru-RU" altLang="ru-RU" sz="2400" b="1" dirty="0" smtClean="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18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Совместные </a:t>
            </a:r>
            <a:r>
              <a:rPr lang="ru-RU" altLang="ru-RU" sz="18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«празднования» успеха,</a:t>
            </a:r>
          </a:p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1800" b="1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rPr>
              <a:t>«Музей Успеха»</a:t>
            </a:r>
            <a:endParaRPr lang="ru-RU" altLang="ru-RU" sz="1800" b="1" dirty="0">
              <a:solidFill>
                <a:schemeClr val="tx1"/>
              </a:solidFill>
              <a:latin typeface="Arial" panose="020B0604020202020204" pitchFamily="34" charset="0"/>
              <a:ea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7788381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91">
            <a:extLst>
              <a:ext uri="{FF2B5EF4-FFF2-40B4-BE49-F238E27FC236}">
                <a16:creationId xmlns:a16="http://schemas.microsoft.com/office/drawing/2014/main" id="{C0E384C4-1E5B-4613-B98F-C7ECBC31536B}"/>
              </a:ext>
            </a:extLst>
          </p:cNvPr>
          <p:cNvSpPr>
            <a:spLocks noChangeShapeType="1"/>
          </p:cNvSpPr>
          <p:nvPr/>
        </p:nvSpPr>
        <p:spPr bwMode="auto">
          <a:xfrm>
            <a:off x="4609978" y="1520510"/>
            <a:ext cx="7560000" cy="1588"/>
          </a:xfrm>
          <a:prstGeom prst="line">
            <a:avLst/>
          </a:prstGeom>
          <a:noFill/>
          <a:ln w="25400">
            <a:solidFill>
              <a:srgbClr val="0070C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7443" y="-3743"/>
            <a:ext cx="1346318" cy="1432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4" descr="blob:https://web.whatsapp.com/8c26d139-6f1f-4d9a-b566-f12e2ae59a7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blob:https://web.whatsapp.com/8c26d139-6f1f-4d9a-b566-f12e2ae59a72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Заголовок 1"/>
          <p:cNvSpPr>
            <a:spLocks/>
          </p:cNvSpPr>
          <p:nvPr/>
        </p:nvSpPr>
        <p:spPr bwMode="auto">
          <a:xfrm>
            <a:off x="9056087" y="5399500"/>
            <a:ext cx="1869030" cy="399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Вконтакте</a:t>
            </a:r>
            <a:endParaRPr lang="ru-RU" altLang="ru-RU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Заголовок 1"/>
          <p:cNvSpPr>
            <a:spLocks/>
          </p:cNvSpPr>
          <p:nvPr/>
        </p:nvSpPr>
        <p:spPr bwMode="auto">
          <a:xfrm>
            <a:off x="4884468" y="5476123"/>
            <a:ext cx="1869030" cy="399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Телеграм</a:t>
            </a:r>
            <a:endParaRPr lang="ru-RU" altLang="ru-RU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119" y="2495215"/>
            <a:ext cx="2457905" cy="2773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793" y="2642338"/>
            <a:ext cx="2682400" cy="26824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3302" y="2916728"/>
            <a:ext cx="2408010" cy="2408010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4CA10993-417C-43A0-96B2-30042A214D1C}"/>
              </a:ext>
            </a:extLst>
          </p:cNvPr>
          <p:cNvSpPr txBox="1">
            <a:spLocks/>
          </p:cNvSpPr>
          <p:nvPr/>
        </p:nvSpPr>
        <p:spPr>
          <a:xfrm>
            <a:off x="2443268" y="694552"/>
            <a:ext cx="6529450" cy="64664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3200" b="1" smtClean="0">
                <a:solidFill>
                  <a:schemeClr val="tx1"/>
                </a:solidFill>
              </a:rPr>
              <a:t>Смолякова Диана Викторовна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098BC10-DCE1-4DAB-B10F-AC6A34A18F0D}"/>
              </a:ext>
            </a:extLst>
          </p:cNvPr>
          <p:cNvSpPr txBox="1"/>
          <p:nvPr/>
        </p:nvSpPr>
        <p:spPr>
          <a:xfrm>
            <a:off x="4062763" y="1811753"/>
            <a:ext cx="4802563" cy="3206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500"/>
              </a:lnSpc>
            </a:pPr>
            <a:r>
              <a:rPr lang="ru-RU" sz="36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Будем на связи!</a:t>
            </a:r>
            <a:endParaRPr lang="ru-RU" sz="3600" b="1" dirty="0">
              <a:solidFill>
                <a:srgbClr val="005BA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89A0904-C3F6-4979-A851-47822C83A331}"/>
              </a:ext>
            </a:extLst>
          </p:cNvPr>
          <p:cNvSpPr txBox="1"/>
          <p:nvPr/>
        </p:nvSpPr>
        <p:spPr>
          <a:xfrm>
            <a:off x="489947" y="6479791"/>
            <a:ext cx="1135371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>
              <a:defRPr/>
            </a:pPr>
            <a:r>
              <a:rPr kumimoji="0" lang="ru-RU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20" normalizeH="0" baseline="0" noProof="0" dirty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#</a:t>
            </a:r>
            <a:r>
              <a:rPr lang="ru-RU" sz="2000" kern="0" spc="20" dirty="0" smtClean="0">
                <a:solidFill>
                  <a:prstClr val="white">
                    <a:lumMod val="95000"/>
                  </a:prstClr>
                </a:solidFill>
              </a:rPr>
              <a:t>Новому времени – новые идеи и открытия</a:t>
            </a:r>
            <a:r>
              <a:rPr lang="ru-RU" sz="2000" kern="0" spc="20" dirty="0" smtClean="0">
                <a:solidFill>
                  <a:prstClr val="white">
                    <a:lumMod val="95000"/>
                  </a:prstClr>
                </a:solidFill>
              </a:rPr>
              <a:t>!</a:t>
            </a:r>
            <a:r>
              <a:rPr kumimoji="0" lang="ru-RU" sz="2000" b="0" i="0" u="none" strike="noStrike" kern="0" cap="none" spc="20" normalizeH="0" baseline="0" noProof="0" dirty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endParaRPr kumimoji="0" lang="ru-RU" sz="2000" b="0" i="0" u="none" strike="noStrike" kern="0" cap="none" spc="2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05C436C-0792-4FA8-BFE2-56DC67455621}"/>
              </a:ext>
            </a:extLst>
          </p:cNvPr>
          <p:cNvSpPr txBox="1"/>
          <p:nvPr/>
        </p:nvSpPr>
        <p:spPr>
          <a:xfrm>
            <a:off x="1105988" y="531195"/>
            <a:ext cx="5364480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2000" b="1" dirty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универсальная матрица управления</a:t>
            </a:r>
            <a:endParaRPr lang="ru-RU" sz="2000" b="1" dirty="0">
              <a:solidFill>
                <a:srgbClr val="005BA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017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Прямоугольник 120"/>
          <p:cNvSpPr/>
          <p:nvPr/>
        </p:nvSpPr>
        <p:spPr>
          <a:xfrm>
            <a:off x="0" y="6303917"/>
            <a:ext cx="12192000" cy="5715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6" name="Line 91"/>
          <p:cNvSpPr>
            <a:spLocks noChangeShapeType="1"/>
          </p:cNvSpPr>
          <p:nvPr/>
        </p:nvSpPr>
        <p:spPr bwMode="auto">
          <a:xfrm>
            <a:off x="4632000" y="1546225"/>
            <a:ext cx="7560000" cy="1588"/>
          </a:xfrm>
          <a:prstGeom prst="line">
            <a:avLst/>
          </a:prstGeom>
          <a:noFill/>
          <a:ln w="25400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Oval 17"/>
          <p:cNvSpPr>
            <a:spLocks noChangeArrowheads="1"/>
          </p:cNvSpPr>
          <p:nvPr/>
        </p:nvSpPr>
        <p:spPr bwMode="auto">
          <a:xfrm>
            <a:off x="5375276" y="1844676"/>
            <a:ext cx="1584325" cy="1509713"/>
          </a:xfrm>
          <a:prstGeom prst="ellipse">
            <a:avLst/>
          </a:prstGeom>
          <a:solidFill>
            <a:srgbClr val="99FF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5303839" y="1989139"/>
            <a:ext cx="1584325" cy="106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1"/>
                </a:solidFill>
                <a:latin typeface="Times New Roman" panose="02020603050405020304" pitchFamily="18" charset="0"/>
              </a:rPr>
              <a:t>Я</a:t>
            </a: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1"/>
                </a:solidFill>
                <a:latin typeface="Times New Roman" panose="02020603050405020304" pitchFamily="18" charset="0"/>
              </a:rPr>
              <a:t>Лидер</a:t>
            </a: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1"/>
                </a:solidFill>
                <a:latin typeface="Times New Roman" panose="02020603050405020304" pitchFamily="18" charset="0"/>
              </a:rPr>
              <a:t>Личность </a:t>
            </a:r>
          </a:p>
        </p:txBody>
      </p:sp>
      <p:sp>
        <p:nvSpPr>
          <p:cNvPr id="12" name="Oval 17"/>
          <p:cNvSpPr>
            <a:spLocks noChangeArrowheads="1"/>
          </p:cNvSpPr>
          <p:nvPr/>
        </p:nvSpPr>
        <p:spPr bwMode="auto">
          <a:xfrm>
            <a:off x="7464426" y="4292601"/>
            <a:ext cx="1584325" cy="1509713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7535864" y="4724400"/>
            <a:ext cx="158432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Система управления </a:t>
            </a:r>
          </a:p>
        </p:txBody>
      </p:sp>
      <p:sp>
        <p:nvSpPr>
          <p:cNvPr id="15" name="Oval 17"/>
          <p:cNvSpPr>
            <a:spLocks noChangeArrowheads="1"/>
          </p:cNvSpPr>
          <p:nvPr/>
        </p:nvSpPr>
        <p:spPr bwMode="auto">
          <a:xfrm>
            <a:off x="3000376" y="4221163"/>
            <a:ext cx="1584325" cy="1509712"/>
          </a:xfrm>
          <a:prstGeom prst="ellipse">
            <a:avLst/>
          </a:pr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6" name="Text Box 12"/>
          <p:cNvSpPr txBox="1">
            <a:spLocks noChangeArrowheads="1"/>
          </p:cNvSpPr>
          <p:nvPr/>
        </p:nvSpPr>
        <p:spPr bwMode="auto">
          <a:xfrm>
            <a:off x="3000376" y="4581525"/>
            <a:ext cx="158432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Культура управления </a:t>
            </a:r>
          </a:p>
        </p:txBody>
      </p:sp>
      <p:sp>
        <p:nvSpPr>
          <p:cNvPr id="17" name="Прямоугольник 1"/>
          <p:cNvSpPr>
            <a:spLocks noChangeArrowheads="1"/>
          </p:cNvSpPr>
          <p:nvPr/>
        </p:nvSpPr>
        <p:spPr bwMode="auto">
          <a:xfrm>
            <a:off x="1946275" y="3092450"/>
            <a:ext cx="21907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ДНК-организации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Функции управления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Виды управления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Энергия команды</a:t>
            </a:r>
          </a:p>
        </p:txBody>
      </p:sp>
      <p:sp>
        <p:nvSpPr>
          <p:cNvPr id="18" name="Прямоугольник 1"/>
          <p:cNvSpPr>
            <a:spLocks noChangeArrowheads="1"/>
          </p:cNvSpPr>
          <p:nvPr/>
        </p:nvSpPr>
        <p:spPr bwMode="auto">
          <a:xfrm>
            <a:off x="6888164" y="1586731"/>
            <a:ext cx="244475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Личностный рост</a:t>
            </a:r>
          </a:p>
          <a:p>
            <a:pPr algn="ctr">
              <a:spcBef>
                <a:spcPct val="0"/>
              </a:spcBef>
              <a:buClrTx/>
              <a:buSzTx/>
              <a:buFont typeface="Wingdings 2" panose="05020102010507070707" pitchFamily="18" charset="2"/>
              <a:buNone/>
            </a:pPr>
            <a:r>
              <a:rPr lang="ru-RU" altLang="ru-RU" sz="1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Проактивность</a:t>
            </a:r>
            <a:endParaRPr lang="ru-RU" altLang="ru-RU" sz="1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Самоуправление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Состояние</a:t>
            </a:r>
          </a:p>
        </p:txBody>
      </p:sp>
      <p:sp>
        <p:nvSpPr>
          <p:cNvPr id="19" name="Прямоугольник 1"/>
          <p:cNvSpPr>
            <a:spLocks noChangeArrowheads="1"/>
          </p:cNvSpPr>
          <p:nvPr/>
        </p:nvSpPr>
        <p:spPr bwMode="auto">
          <a:xfrm>
            <a:off x="7710489" y="2709863"/>
            <a:ext cx="267652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Энергия смысла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Энергия цели (Целеполагание)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Подходы, методы, способы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Менеджмент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ru-RU" altLang="ru-RU" sz="1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МетодКайдзен</a:t>
            </a:r>
            <a:endParaRPr lang="ru-RU" altLang="ru-RU" sz="1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Управление с Умом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1"/>
          <p:cNvSpPr>
            <a:spLocks noChangeArrowheads="1"/>
          </p:cNvSpPr>
          <p:nvPr/>
        </p:nvSpPr>
        <p:spPr bwMode="auto">
          <a:xfrm>
            <a:off x="5000625" y="3906838"/>
            <a:ext cx="21907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Треугольник эффективного управления</a:t>
            </a:r>
          </a:p>
        </p:txBody>
      </p:sp>
      <p:sp>
        <p:nvSpPr>
          <p:cNvPr id="22" name="Line 8"/>
          <p:cNvSpPr>
            <a:spLocks noChangeShapeType="1"/>
          </p:cNvSpPr>
          <p:nvPr/>
        </p:nvSpPr>
        <p:spPr bwMode="auto">
          <a:xfrm flipH="1">
            <a:off x="4295775" y="3068639"/>
            <a:ext cx="1295400" cy="12969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3" name="Line 9"/>
          <p:cNvSpPr>
            <a:spLocks noChangeShapeType="1"/>
          </p:cNvSpPr>
          <p:nvPr/>
        </p:nvSpPr>
        <p:spPr bwMode="auto">
          <a:xfrm>
            <a:off x="6816725" y="3068639"/>
            <a:ext cx="1079500" cy="12969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" name="Line 10"/>
          <p:cNvSpPr>
            <a:spLocks noChangeShapeType="1"/>
          </p:cNvSpPr>
          <p:nvPr/>
        </p:nvSpPr>
        <p:spPr bwMode="auto">
          <a:xfrm>
            <a:off x="4583113" y="5157788"/>
            <a:ext cx="288131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" name="Прямоугольник 1"/>
          <p:cNvSpPr>
            <a:spLocks noChangeArrowheads="1"/>
          </p:cNvSpPr>
          <p:nvPr/>
        </p:nvSpPr>
        <p:spPr bwMode="auto">
          <a:xfrm>
            <a:off x="254636" y="1650390"/>
            <a:ext cx="512064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Системность.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Только система дает результат!</a:t>
            </a:r>
            <a:endParaRPr lang="ru-RU" altLang="ru-RU" sz="20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0594" y="155625"/>
            <a:ext cx="1188414" cy="1264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E05C436C-0792-4FA8-BFE2-56DC67455621}"/>
              </a:ext>
            </a:extLst>
          </p:cNvPr>
          <p:cNvSpPr txBox="1"/>
          <p:nvPr/>
        </p:nvSpPr>
        <p:spPr>
          <a:xfrm>
            <a:off x="1105988" y="531195"/>
            <a:ext cx="5364480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2000" b="1" dirty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универсальная матрица управления</a:t>
            </a:r>
            <a:endParaRPr lang="ru-RU" sz="2000" b="1" dirty="0">
              <a:solidFill>
                <a:srgbClr val="005BA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89A0904-C3F6-4979-A851-47822C83A331}"/>
              </a:ext>
            </a:extLst>
          </p:cNvPr>
          <p:cNvSpPr txBox="1"/>
          <p:nvPr/>
        </p:nvSpPr>
        <p:spPr>
          <a:xfrm>
            <a:off x="489947" y="6479791"/>
            <a:ext cx="1135371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>
              <a:defRPr/>
            </a:pPr>
            <a:r>
              <a:rPr kumimoji="0" lang="ru-RU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20" normalizeH="0" baseline="0" noProof="0" dirty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#</a:t>
            </a:r>
            <a:r>
              <a:rPr lang="ru-RU" sz="2000" kern="0" spc="20" dirty="0" smtClean="0">
                <a:solidFill>
                  <a:prstClr val="white">
                    <a:lumMod val="95000"/>
                  </a:prstClr>
                </a:solidFill>
              </a:rPr>
              <a:t>Новому времени – новые идеи и открытия</a:t>
            </a:r>
            <a:r>
              <a:rPr lang="ru-RU" sz="2000" kern="0" spc="20" dirty="0" smtClean="0">
                <a:solidFill>
                  <a:prstClr val="white">
                    <a:lumMod val="95000"/>
                  </a:prstClr>
                </a:solidFill>
              </a:rPr>
              <a:t>!</a:t>
            </a:r>
            <a:r>
              <a:rPr kumimoji="0" lang="ru-RU" sz="2000" b="0" i="0" u="none" strike="noStrike" kern="0" cap="none" spc="20" normalizeH="0" baseline="0" noProof="0" dirty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endParaRPr kumimoji="0" lang="ru-RU" sz="2000" b="0" i="0" u="none" strike="noStrike" kern="0" cap="none" spc="2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22540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Прямоугольник 120"/>
          <p:cNvSpPr/>
          <p:nvPr/>
        </p:nvSpPr>
        <p:spPr>
          <a:xfrm>
            <a:off x="0" y="6303917"/>
            <a:ext cx="12192000" cy="5715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6" name="Line 91"/>
          <p:cNvSpPr>
            <a:spLocks noChangeShapeType="1"/>
          </p:cNvSpPr>
          <p:nvPr/>
        </p:nvSpPr>
        <p:spPr bwMode="auto">
          <a:xfrm>
            <a:off x="4632000" y="1546225"/>
            <a:ext cx="7560000" cy="1588"/>
          </a:xfrm>
          <a:prstGeom prst="line">
            <a:avLst/>
          </a:prstGeom>
          <a:noFill/>
          <a:ln w="25400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Oval 17"/>
          <p:cNvSpPr>
            <a:spLocks noChangeArrowheads="1"/>
          </p:cNvSpPr>
          <p:nvPr/>
        </p:nvSpPr>
        <p:spPr bwMode="auto">
          <a:xfrm>
            <a:off x="5375276" y="1844676"/>
            <a:ext cx="1584325" cy="1509713"/>
          </a:xfrm>
          <a:prstGeom prst="ellipse">
            <a:avLst/>
          </a:prstGeom>
          <a:solidFill>
            <a:srgbClr val="99FF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5375276" y="2309985"/>
            <a:ext cx="15843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Результат</a:t>
            </a:r>
            <a:endParaRPr lang="ru-RU" altLang="ru-RU" sz="2400" b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" name="Oval 17"/>
          <p:cNvSpPr>
            <a:spLocks noChangeArrowheads="1"/>
          </p:cNvSpPr>
          <p:nvPr/>
        </p:nvSpPr>
        <p:spPr bwMode="auto">
          <a:xfrm>
            <a:off x="7464426" y="4292601"/>
            <a:ext cx="1584325" cy="1509713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7462837" y="4802611"/>
            <a:ext cx="15843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Развитие </a:t>
            </a:r>
            <a:endParaRPr lang="ru-RU" altLang="ru-RU" sz="2400" b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" name="Oval 17"/>
          <p:cNvSpPr>
            <a:spLocks noChangeArrowheads="1"/>
          </p:cNvSpPr>
          <p:nvPr/>
        </p:nvSpPr>
        <p:spPr bwMode="auto">
          <a:xfrm>
            <a:off x="3000376" y="4221163"/>
            <a:ext cx="1584325" cy="1509712"/>
          </a:xfrm>
          <a:prstGeom prst="ellipse">
            <a:avLst/>
          </a:pr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6" name="Text Box 12"/>
          <p:cNvSpPr txBox="1">
            <a:spLocks noChangeArrowheads="1"/>
          </p:cNvSpPr>
          <p:nvPr/>
        </p:nvSpPr>
        <p:spPr bwMode="auto">
          <a:xfrm>
            <a:off x="3000376" y="4676154"/>
            <a:ext cx="15843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Радость</a:t>
            </a:r>
            <a:r>
              <a:rPr lang="ru-RU" alt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endParaRPr lang="ru-RU" altLang="ru-RU" sz="1600" b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" name="Прямоугольник 1"/>
          <p:cNvSpPr>
            <a:spLocks noChangeArrowheads="1"/>
          </p:cNvSpPr>
          <p:nvPr/>
        </p:nvSpPr>
        <p:spPr bwMode="auto">
          <a:xfrm>
            <a:off x="5000625" y="3906838"/>
            <a:ext cx="2190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Управление результатами</a:t>
            </a:r>
            <a:endParaRPr lang="ru-RU" altLang="ru-RU" sz="1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ine 8"/>
          <p:cNvSpPr>
            <a:spLocks noChangeShapeType="1"/>
          </p:cNvSpPr>
          <p:nvPr/>
        </p:nvSpPr>
        <p:spPr bwMode="auto">
          <a:xfrm flipH="1">
            <a:off x="4295775" y="3068639"/>
            <a:ext cx="1295400" cy="12969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3" name="Line 9"/>
          <p:cNvSpPr>
            <a:spLocks noChangeShapeType="1"/>
          </p:cNvSpPr>
          <p:nvPr/>
        </p:nvSpPr>
        <p:spPr bwMode="auto">
          <a:xfrm>
            <a:off x="6816725" y="3068639"/>
            <a:ext cx="1079500" cy="12969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" name="Line 10"/>
          <p:cNvSpPr>
            <a:spLocks noChangeShapeType="1"/>
          </p:cNvSpPr>
          <p:nvPr/>
        </p:nvSpPr>
        <p:spPr bwMode="auto">
          <a:xfrm>
            <a:off x="4583113" y="5157788"/>
            <a:ext cx="288131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" name="Прямоугольник 1"/>
          <p:cNvSpPr>
            <a:spLocks noChangeArrowheads="1"/>
          </p:cNvSpPr>
          <p:nvPr/>
        </p:nvSpPr>
        <p:spPr bwMode="auto">
          <a:xfrm>
            <a:off x="254636" y="1650390"/>
            <a:ext cx="512064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Универсальная модель «3Р»</a:t>
            </a:r>
            <a:endParaRPr lang="ru-RU" altLang="ru-RU" sz="20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0594" y="155625"/>
            <a:ext cx="1188414" cy="1264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Стрелка вниз 4"/>
          <p:cNvSpPr/>
          <p:nvPr/>
        </p:nvSpPr>
        <p:spPr>
          <a:xfrm>
            <a:off x="1053737" y="2540817"/>
            <a:ext cx="853440" cy="27234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низ 29"/>
          <p:cNvSpPr/>
          <p:nvPr/>
        </p:nvSpPr>
        <p:spPr>
          <a:xfrm flipV="1">
            <a:off x="10347641" y="2309985"/>
            <a:ext cx="853440" cy="27716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05C436C-0792-4FA8-BFE2-56DC67455621}"/>
              </a:ext>
            </a:extLst>
          </p:cNvPr>
          <p:cNvSpPr txBox="1"/>
          <p:nvPr/>
        </p:nvSpPr>
        <p:spPr>
          <a:xfrm>
            <a:off x="1105988" y="531195"/>
            <a:ext cx="5364480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2000" b="1" dirty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универсальная матрица управления</a:t>
            </a:r>
            <a:endParaRPr lang="ru-RU" sz="2000" b="1" dirty="0">
              <a:solidFill>
                <a:srgbClr val="005BA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89A0904-C3F6-4979-A851-47822C83A331}"/>
              </a:ext>
            </a:extLst>
          </p:cNvPr>
          <p:cNvSpPr txBox="1"/>
          <p:nvPr/>
        </p:nvSpPr>
        <p:spPr>
          <a:xfrm>
            <a:off x="489947" y="6479791"/>
            <a:ext cx="1135371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>
              <a:defRPr/>
            </a:pPr>
            <a:r>
              <a:rPr kumimoji="0" lang="ru-RU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20" normalizeH="0" baseline="0" noProof="0" dirty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#</a:t>
            </a:r>
            <a:r>
              <a:rPr lang="ru-RU" sz="2000" kern="0" spc="20" dirty="0" smtClean="0">
                <a:solidFill>
                  <a:prstClr val="white">
                    <a:lumMod val="95000"/>
                  </a:prstClr>
                </a:solidFill>
              </a:rPr>
              <a:t>Новому времени – новые идеи и открытия</a:t>
            </a:r>
            <a:r>
              <a:rPr lang="ru-RU" sz="2000" kern="0" spc="20" dirty="0" smtClean="0">
                <a:solidFill>
                  <a:prstClr val="white">
                    <a:lumMod val="95000"/>
                  </a:prstClr>
                </a:solidFill>
              </a:rPr>
              <a:t>!</a:t>
            </a:r>
            <a:r>
              <a:rPr kumimoji="0" lang="ru-RU" sz="2000" b="0" i="0" u="none" strike="noStrike" kern="0" cap="none" spc="20" normalizeH="0" baseline="0" noProof="0" dirty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endParaRPr kumimoji="0" lang="ru-RU" sz="2000" b="0" i="0" u="none" strike="noStrike" kern="0" cap="none" spc="2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558993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Прямоугольник 120"/>
          <p:cNvSpPr/>
          <p:nvPr/>
        </p:nvSpPr>
        <p:spPr>
          <a:xfrm>
            <a:off x="0" y="6303917"/>
            <a:ext cx="12192000" cy="5715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6" name="Line 91"/>
          <p:cNvSpPr>
            <a:spLocks noChangeShapeType="1"/>
          </p:cNvSpPr>
          <p:nvPr/>
        </p:nvSpPr>
        <p:spPr bwMode="auto">
          <a:xfrm>
            <a:off x="4632000" y="1546225"/>
            <a:ext cx="7560000" cy="1588"/>
          </a:xfrm>
          <a:prstGeom prst="line">
            <a:avLst/>
          </a:prstGeom>
          <a:noFill/>
          <a:ln w="25400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279236" y="1722978"/>
            <a:ext cx="3439887" cy="3758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ts val="2500"/>
              </a:lnSpc>
            </a:pPr>
            <a:r>
              <a:rPr lang="ru-RU" sz="4000" b="1" dirty="0" smtClean="0">
                <a:solidFill>
                  <a:srgbClr val="0000FF"/>
                </a:solidFill>
              </a:rPr>
              <a:t>Новая скорость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0091" y="2139381"/>
            <a:ext cx="7282951" cy="3987783"/>
          </a:xfrm>
          <a:prstGeom prst="rect">
            <a:avLst/>
          </a:prstGeom>
        </p:spPr>
      </p:pic>
      <p:pic>
        <p:nvPicPr>
          <p:cNvPr id="1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8310" y="222964"/>
            <a:ext cx="1188414" cy="1264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89A0904-C3F6-4979-A851-47822C83A331}"/>
              </a:ext>
            </a:extLst>
          </p:cNvPr>
          <p:cNvSpPr txBox="1"/>
          <p:nvPr/>
        </p:nvSpPr>
        <p:spPr>
          <a:xfrm>
            <a:off x="489947" y="6479791"/>
            <a:ext cx="1135371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>
              <a:defRPr/>
            </a:pPr>
            <a:r>
              <a:rPr kumimoji="0" lang="ru-RU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20" normalizeH="0" baseline="0" noProof="0" dirty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#</a:t>
            </a:r>
            <a:r>
              <a:rPr lang="ru-RU" sz="2000" kern="0" spc="20" dirty="0" smtClean="0">
                <a:solidFill>
                  <a:prstClr val="white">
                    <a:lumMod val="95000"/>
                  </a:prstClr>
                </a:solidFill>
              </a:rPr>
              <a:t>Новому времени – новые идеи и открытия</a:t>
            </a:r>
            <a:r>
              <a:rPr lang="ru-RU" sz="2000" kern="0" spc="20" dirty="0" smtClean="0">
                <a:solidFill>
                  <a:prstClr val="white">
                    <a:lumMod val="95000"/>
                  </a:prstClr>
                </a:solidFill>
              </a:rPr>
              <a:t>!</a:t>
            </a:r>
            <a:r>
              <a:rPr kumimoji="0" lang="ru-RU" sz="2000" b="0" i="0" u="none" strike="noStrike" kern="0" cap="none" spc="20" normalizeH="0" baseline="0" noProof="0" dirty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endParaRPr kumimoji="0" lang="ru-RU" sz="2000" b="0" i="0" u="none" strike="noStrike" kern="0" cap="none" spc="2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5C436C-0792-4FA8-BFE2-56DC67455621}"/>
              </a:ext>
            </a:extLst>
          </p:cNvPr>
          <p:cNvSpPr txBox="1"/>
          <p:nvPr/>
        </p:nvSpPr>
        <p:spPr>
          <a:xfrm>
            <a:off x="1105988" y="531195"/>
            <a:ext cx="5364480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2000" b="1" dirty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универсальная матрица управления</a:t>
            </a:r>
            <a:endParaRPr lang="ru-RU" sz="2000" b="1" dirty="0">
              <a:solidFill>
                <a:srgbClr val="005BA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8353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Прямоугольник 120"/>
          <p:cNvSpPr/>
          <p:nvPr/>
        </p:nvSpPr>
        <p:spPr>
          <a:xfrm>
            <a:off x="0" y="6303917"/>
            <a:ext cx="12192000" cy="5715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6" name="Line 91"/>
          <p:cNvSpPr>
            <a:spLocks noChangeShapeType="1"/>
          </p:cNvSpPr>
          <p:nvPr/>
        </p:nvSpPr>
        <p:spPr bwMode="auto">
          <a:xfrm>
            <a:off x="4632000" y="1546225"/>
            <a:ext cx="7560000" cy="1588"/>
          </a:xfrm>
          <a:prstGeom prst="line">
            <a:avLst/>
          </a:prstGeom>
          <a:noFill/>
          <a:ln w="25400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192113" y="1667428"/>
            <a:ext cx="3439887" cy="3758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ts val="2500"/>
              </a:lnSpc>
            </a:pPr>
            <a:r>
              <a:rPr lang="ru-RU" sz="4000" b="1" dirty="0" smtClean="0">
                <a:solidFill>
                  <a:srgbClr val="0000FF"/>
                </a:solidFill>
              </a:rPr>
              <a:t>Новая скорость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62" y="2339668"/>
            <a:ext cx="4870676" cy="266694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834" y="3244170"/>
            <a:ext cx="4971881" cy="2702868"/>
          </a:xfrm>
          <a:prstGeom prst="rect">
            <a:avLst/>
          </a:prstGeom>
        </p:spPr>
      </p:pic>
      <p:pic>
        <p:nvPicPr>
          <p:cNvPr id="16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8310" y="169305"/>
            <a:ext cx="1188414" cy="1264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89A0904-C3F6-4979-A851-47822C83A331}"/>
              </a:ext>
            </a:extLst>
          </p:cNvPr>
          <p:cNvSpPr txBox="1"/>
          <p:nvPr/>
        </p:nvSpPr>
        <p:spPr>
          <a:xfrm>
            <a:off x="489947" y="6479791"/>
            <a:ext cx="1135371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>
              <a:defRPr/>
            </a:pPr>
            <a:r>
              <a:rPr kumimoji="0" lang="ru-RU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20" normalizeH="0" baseline="0" noProof="0" dirty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#</a:t>
            </a:r>
            <a:r>
              <a:rPr lang="ru-RU" sz="2000" kern="0" spc="20" dirty="0" smtClean="0">
                <a:solidFill>
                  <a:prstClr val="white">
                    <a:lumMod val="95000"/>
                  </a:prstClr>
                </a:solidFill>
              </a:rPr>
              <a:t>Новому времени – новые идеи и открытия</a:t>
            </a:r>
            <a:r>
              <a:rPr lang="ru-RU" sz="2000" kern="0" spc="20" dirty="0" smtClean="0">
                <a:solidFill>
                  <a:prstClr val="white">
                    <a:lumMod val="95000"/>
                  </a:prstClr>
                </a:solidFill>
              </a:rPr>
              <a:t>!</a:t>
            </a:r>
            <a:r>
              <a:rPr kumimoji="0" lang="ru-RU" sz="2000" b="0" i="0" u="none" strike="noStrike" kern="0" cap="none" spc="20" normalizeH="0" baseline="0" noProof="0" dirty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endParaRPr kumimoji="0" lang="ru-RU" sz="2000" b="0" i="0" u="none" strike="noStrike" kern="0" cap="none" spc="2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05C436C-0792-4FA8-BFE2-56DC67455621}"/>
              </a:ext>
            </a:extLst>
          </p:cNvPr>
          <p:cNvSpPr txBox="1"/>
          <p:nvPr/>
        </p:nvSpPr>
        <p:spPr>
          <a:xfrm>
            <a:off x="1105988" y="531195"/>
            <a:ext cx="5364480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2000" b="1" dirty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универсальная матрица управления</a:t>
            </a:r>
            <a:endParaRPr lang="ru-RU" sz="2000" b="1" dirty="0">
              <a:solidFill>
                <a:srgbClr val="005BA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99081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Прямоугольник 120"/>
          <p:cNvSpPr/>
          <p:nvPr/>
        </p:nvSpPr>
        <p:spPr>
          <a:xfrm>
            <a:off x="0" y="6303917"/>
            <a:ext cx="12192000" cy="5715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6" name="Line 91"/>
          <p:cNvSpPr>
            <a:spLocks noChangeShapeType="1"/>
          </p:cNvSpPr>
          <p:nvPr/>
        </p:nvSpPr>
        <p:spPr bwMode="auto">
          <a:xfrm>
            <a:off x="4632000" y="1546225"/>
            <a:ext cx="7560000" cy="1588"/>
          </a:xfrm>
          <a:prstGeom prst="line">
            <a:avLst/>
          </a:prstGeom>
          <a:noFill/>
          <a:ln w="25400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502031" y="1667428"/>
            <a:ext cx="3439887" cy="3758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ts val="2500"/>
              </a:lnSpc>
            </a:pPr>
            <a:r>
              <a:rPr lang="ru-RU" sz="4000" b="1" dirty="0" smtClean="0">
                <a:solidFill>
                  <a:srgbClr val="0000FF"/>
                </a:solidFill>
              </a:rPr>
              <a:t>Новая скорость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92" y="2183531"/>
            <a:ext cx="5356708" cy="293306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800" y="1685700"/>
            <a:ext cx="5610497" cy="3525687"/>
          </a:xfrm>
          <a:prstGeom prst="rect">
            <a:avLst/>
          </a:prstGeom>
        </p:spPr>
      </p:pic>
      <p:pic>
        <p:nvPicPr>
          <p:cNvPr id="16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8310" y="218785"/>
            <a:ext cx="1188414" cy="1264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89A0904-C3F6-4979-A851-47822C83A331}"/>
              </a:ext>
            </a:extLst>
          </p:cNvPr>
          <p:cNvSpPr txBox="1"/>
          <p:nvPr/>
        </p:nvSpPr>
        <p:spPr>
          <a:xfrm>
            <a:off x="489947" y="6479791"/>
            <a:ext cx="1135371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>
              <a:defRPr/>
            </a:pPr>
            <a:r>
              <a:rPr kumimoji="0" lang="ru-RU" sz="2000" b="0" i="0" u="none" strike="noStrike" kern="0" cap="none" spc="2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20" normalizeH="0" baseline="0" noProof="0" dirty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#</a:t>
            </a:r>
            <a:r>
              <a:rPr lang="ru-RU" sz="2000" kern="0" spc="20" dirty="0" smtClean="0">
                <a:solidFill>
                  <a:prstClr val="white">
                    <a:lumMod val="95000"/>
                  </a:prstClr>
                </a:solidFill>
              </a:rPr>
              <a:t>Новому времени – новые идеи и открытия</a:t>
            </a:r>
            <a:r>
              <a:rPr lang="ru-RU" sz="2000" kern="0" spc="20" dirty="0" smtClean="0">
                <a:solidFill>
                  <a:prstClr val="white">
                    <a:lumMod val="95000"/>
                  </a:prstClr>
                </a:solidFill>
              </a:rPr>
              <a:t>!</a:t>
            </a:r>
            <a:r>
              <a:rPr kumimoji="0" lang="ru-RU" sz="2000" b="0" i="0" u="none" strike="noStrike" kern="0" cap="none" spc="20" normalizeH="0" baseline="0" noProof="0" dirty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</a:rPr>
              <a:t> </a:t>
            </a:r>
            <a:endParaRPr kumimoji="0" lang="ru-RU" sz="2000" b="0" i="0" u="none" strike="noStrike" kern="0" cap="none" spc="2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10248" y="5614430"/>
            <a:ext cx="4807329" cy="3206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ts val="2500"/>
              </a:lnSpc>
            </a:pPr>
            <a:r>
              <a:rPr lang="ru-RU" sz="4000" b="1" dirty="0" smtClean="0">
                <a:solidFill>
                  <a:srgbClr val="0000FF"/>
                </a:solidFill>
              </a:rPr>
              <a:t>Выйти за рамки!</a:t>
            </a:r>
            <a:endParaRPr lang="ru-RU" sz="4000" b="1" dirty="0" smtClean="0">
              <a:solidFill>
                <a:srgbClr val="0000FF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05C436C-0792-4FA8-BFE2-56DC67455621}"/>
              </a:ext>
            </a:extLst>
          </p:cNvPr>
          <p:cNvSpPr txBox="1"/>
          <p:nvPr/>
        </p:nvSpPr>
        <p:spPr>
          <a:xfrm>
            <a:off x="1105988" y="531195"/>
            <a:ext cx="5364480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2000" b="1" dirty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dirty="0" smtClean="0">
                <a:solidFill>
                  <a:srgbClr val="005B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универсальная матрица управления</a:t>
            </a:r>
            <a:endParaRPr lang="ru-RU" sz="2000" b="1" dirty="0">
              <a:solidFill>
                <a:srgbClr val="005BA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185095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1283</TotalTime>
  <Words>1911</Words>
  <Application>Microsoft Office PowerPoint</Application>
  <PresentationFormat>Широкоэкранный</PresentationFormat>
  <Paragraphs>469</Paragraphs>
  <Slides>47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59" baseType="lpstr">
      <vt:lpstr>-apple-system</vt:lpstr>
      <vt:lpstr>Arial</vt:lpstr>
      <vt:lpstr>Arial Black</vt:lpstr>
      <vt:lpstr>Arial Unicode MS</vt:lpstr>
      <vt:lpstr>Book Antiqua</vt:lpstr>
      <vt:lpstr>Calibri</vt:lpstr>
      <vt:lpstr>Calibri Light</vt:lpstr>
      <vt:lpstr>Microsoft Sans Serif</vt:lpstr>
      <vt:lpstr>Times New Roman</vt:lpstr>
      <vt:lpstr>Wingdings</vt:lpstr>
      <vt:lpstr>Wingdings 2</vt:lpstr>
      <vt:lpstr>Ретро</vt:lpstr>
      <vt:lpstr>Эффективное управление 9С: универсальная матрица управления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«9С: универсальная матрица управления»</vt:lpstr>
      <vt:lpstr>   «9С: матрица управления»</vt:lpstr>
      <vt:lpstr>   «9С: универсальная матрица управления»</vt:lpstr>
      <vt:lpstr>«9С: СМЫСЛЫ»</vt:lpstr>
      <vt:lpstr>«9С: СТРАТЕГИЯ»</vt:lpstr>
      <vt:lpstr>ПРОЕКТ «ШКОЛА МИНПРОСВЕЩЕНИЯ РОССИИ»</vt:lpstr>
      <vt:lpstr>«9С: СИСТЕМА»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«9С: СИСТЕМА»</vt:lpstr>
      <vt:lpstr>«9С: СИСТЕМА»</vt:lpstr>
      <vt:lpstr>Презентация PowerPoint</vt:lpstr>
      <vt:lpstr>Презентация PowerPoint</vt:lpstr>
      <vt:lpstr>Презентация PowerPoint</vt:lpstr>
      <vt:lpstr>«9С: СИСТЕМА»</vt:lpstr>
      <vt:lpstr>Презентация PowerPoint</vt:lpstr>
      <vt:lpstr>«9С: СОБЫТИЕ»</vt:lpstr>
      <vt:lpstr>«9С: СОБЫТИЕ»</vt:lpstr>
      <vt:lpstr>Презентация PowerPoint</vt:lpstr>
      <vt:lpstr>Презентация PowerPoint</vt:lpstr>
      <vt:lpstr>Презентация PowerPoint</vt:lpstr>
      <vt:lpstr>«9С: СЕМЬЯ»</vt:lpstr>
      <vt:lpstr>Презентация PowerPoint</vt:lpstr>
      <vt:lpstr>«9С: СЕЙЧАС»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«Моя матрица развития»</vt:lpstr>
      <vt:lpstr>Презентация PowerPoint</vt:lpstr>
      <vt:lpstr>   «9С: универсальная матрица управления»</vt:lpstr>
      <vt:lpstr>   «9С: универсальная матрица управления» Продолжение следует…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efimov artem</dc:creator>
  <cp:lastModifiedBy>МАОУ Лицей 7 г.Томск</cp:lastModifiedBy>
  <cp:revision>234</cp:revision>
  <dcterms:created xsi:type="dcterms:W3CDTF">2023-05-28T23:26:27Z</dcterms:created>
  <dcterms:modified xsi:type="dcterms:W3CDTF">2025-05-21T21:03:47Z</dcterms:modified>
</cp:coreProperties>
</file>