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3"/>
  </p:notesMasterIdLst>
  <p:sldIdLst>
    <p:sldId id="263" r:id="rId2"/>
    <p:sldId id="268" r:id="rId3"/>
    <p:sldId id="270" r:id="rId4"/>
    <p:sldId id="277" r:id="rId5"/>
    <p:sldId id="287" r:id="rId6"/>
    <p:sldId id="288" r:id="rId7"/>
    <p:sldId id="289" r:id="rId8"/>
    <p:sldId id="290" r:id="rId9"/>
    <p:sldId id="258" r:id="rId10"/>
    <p:sldId id="272" r:id="rId11"/>
    <p:sldId id="285" r:id="rId12"/>
    <p:sldId id="278" r:id="rId13"/>
    <p:sldId id="283" r:id="rId14"/>
    <p:sldId id="280" r:id="rId15"/>
    <p:sldId id="266" r:id="rId16"/>
    <p:sldId id="282" r:id="rId17"/>
    <p:sldId id="284" r:id="rId18"/>
    <p:sldId id="279" r:id="rId19"/>
    <p:sldId id="261" r:id="rId20"/>
    <p:sldId id="286" r:id="rId21"/>
    <p:sldId id="275" r:id="rId22"/>
  </p:sldIdLst>
  <p:sldSz cx="9144000" cy="5143500" type="screen16x9"/>
  <p:notesSz cx="6858000" cy="9144000"/>
  <p:embeddedFontLst>
    <p:embeddedFont>
      <p:font typeface="Arial Black" panose="020B0A04020102020204" pitchFamily="34" charset="0"/>
      <p:bold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ambria" panose="02040503050406030204" pitchFamily="18" charset="0"/>
      <p:regular r:id="rId29"/>
      <p:bold r:id="rId30"/>
      <p:italic r:id="rId31"/>
      <p:boldItalic r:id="rId32"/>
    </p:embeddedFont>
    <p:embeddedFont>
      <p:font typeface="Montserrat" panose="020B0604020202020204" charset="-52"/>
      <p:regular r:id="rId33"/>
      <p:bold r:id="rId34"/>
    </p:embeddedFont>
    <p:embeddedFont>
      <p:font typeface="Montserrat SemiBold" panose="020B0604020202020204" charset="-52"/>
      <p:bold r:id="rId3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906C952-D776-4A1F-B4A1-AB03FEAFD1D5}">
          <p14:sldIdLst>
            <p14:sldId id="263"/>
            <p14:sldId id="268"/>
            <p14:sldId id="270"/>
            <p14:sldId id="277"/>
            <p14:sldId id="287"/>
            <p14:sldId id="288"/>
            <p14:sldId id="289"/>
            <p14:sldId id="290"/>
            <p14:sldId id="258"/>
            <p14:sldId id="272"/>
            <p14:sldId id="285"/>
            <p14:sldId id="278"/>
            <p14:sldId id="283"/>
            <p14:sldId id="280"/>
            <p14:sldId id="266"/>
            <p14:sldId id="282"/>
            <p14:sldId id="284"/>
            <p14:sldId id="279"/>
            <p14:sldId id="261"/>
            <p14:sldId id="286"/>
            <p14:sldId id="2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A5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730" y="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70336-243D-49F2-B053-F2A51A63DE16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132C47-F631-44CC-8654-D07D3BF7F6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079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32C47-F631-44CC-8654-D07D3BF7F62F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872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43159-1254-496D-846A-30B946DF94A5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04D2-DA95-4AC6-958E-BE7D83170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509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43159-1254-496D-846A-30B946DF94A5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04D2-DA95-4AC6-958E-BE7D83170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335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43159-1254-496D-846A-30B946DF94A5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04D2-DA95-4AC6-958E-BE7D83170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077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43159-1254-496D-846A-30B946DF94A5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04D2-DA95-4AC6-958E-BE7D83170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244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43159-1254-496D-846A-30B946DF94A5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04D2-DA95-4AC6-958E-BE7D83170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093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43159-1254-496D-846A-30B946DF94A5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04D2-DA95-4AC6-958E-BE7D83170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469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43159-1254-496D-846A-30B946DF94A5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04D2-DA95-4AC6-958E-BE7D83170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393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43159-1254-496D-846A-30B946DF94A5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04D2-DA95-4AC6-958E-BE7D83170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052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43159-1254-496D-846A-30B946DF94A5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04D2-DA95-4AC6-958E-BE7D83170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052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43159-1254-496D-846A-30B946DF94A5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04D2-DA95-4AC6-958E-BE7D83170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000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43159-1254-496D-846A-30B946DF94A5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04D2-DA95-4AC6-958E-BE7D83170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388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43159-1254-496D-846A-30B946DF94A5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F04D2-DA95-4AC6-958E-BE7D831704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581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0" t="16779"/>
          <a:stretch/>
        </p:blipFill>
        <p:spPr>
          <a:xfrm>
            <a:off x="0" y="1"/>
            <a:ext cx="1038041" cy="5143499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762" y="157526"/>
            <a:ext cx="984645" cy="68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4A88033-A2FF-4BA1-8A91-D7CB68F89F5D}"/>
              </a:ext>
            </a:extLst>
          </p:cNvPr>
          <p:cNvSpPr/>
          <p:nvPr/>
        </p:nvSpPr>
        <p:spPr>
          <a:xfrm>
            <a:off x="1187624" y="123478"/>
            <a:ext cx="72161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Всероссийская конференция </a:t>
            </a:r>
            <a:b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«Эффективные управленческие команды </a:t>
            </a:r>
            <a:b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фактор  повышения качества образования»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250DA7F-8632-44BC-ABE1-80EE8F0B3BF3}"/>
              </a:ext>
            </a:extLst>
          </p:cNvPr>
          <p:cNvSpPr/>
          <p:nvPr/>
        </p:nvSpPr>
        <p:spPr>
          <a:xfrm>
            <a:off x="1835696" y="1563638"/>
            <a:ext cx="61206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«Партнерство как ресурс развития воспитательной среды учреждения»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5DB8EFF-A78E-4BEF-BFDB-B10C37C4D629}"/>
              </a:ext>
            </a:extLst>
          </p:cNvPr>
          <p:cNvSpPr/>
          <p:nvPr/>
        </p:nvSpPr>
        <p:spPr>
          <a:xfrm>
            <a:off x="4560155" y="3075806"/>
            <a:ext cx="4260317" cy="1260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Цупенко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Оксана Владимировна, </a:t>
            </a:r>
            <a:b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заместитель директора </a:t>
            </a:r>
            <a:b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МАОУ ДО Дворец творчества детей и молодежи г. Томска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1B29F4B-B07D-4D3A-9D1D-E886B31CC66D}"/>
              </a:ext>
            </a:extLst>
          </p:cNvPr>
          <p:cNvSpPr/>
          <p:nvPr/>
        </p:nvSpPr>
        <p:spPr>
          <a:xfrm>
            <a:off x="4342477" y="4689423"/>
            <a:ext cx="1253869" cy="3366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Томск 2025</a:t>
            </a:r>
          </a:p>
        </p:txBody>
      </p:sp>
    </p:spTree>
    <p:extLst>
      <p:ext uri="{BB962C8B-B14F-4D97-AF65-F5344CB8AC3E}">
        <p14:creationId xmlns:p14="http://schemas.microsoft.com/office/powerpoint/2010/main" val="455074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0" t="16779"/>
          <a:stretch/>
        </p:blipFill>
        <p:spPr>
          <a:xfrm>
            <a:off x="0" y="1"/>
            <a:ext cx="1038041" cy="5143499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95486"/>
            <a:ext cx="984645" cy="68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04EAC99-DFA7-48AE-BFA5-7FC10860B8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1966" y="171790"/>
            <a:ext cx="3920068" cy="74377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8B8E579-5FD2-4599-BD23-2EECF2C83E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7624" y="983988"/>
            <a:ext cx="7704856" cy="401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397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0" t="16779"/>
          <a:stretch/>
        </p:blipFill>
        <p:spPr>
          <a:xfrm>
            <a:off x="0" y="1"/>
            <a:ext cx="1038041" cy="5143499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95486"/>
            <a:ext cx="984645" cy="68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04EAC99-DFA7-48AE-BFA5-7FC10860B8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1966" y="171790"/>
            <a:ext cx="3920068" cy="743776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29C2821-5195-4C9A-9162-04B421919B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1640" y="1539201"/>
            <a:ext cx="7560839" cy="340881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547F435-272A-4B36-8853-5F21013DBA10}"/>
              </a:ext>
            </a:extLst>
          </p:cNvPr>
          <p:cNvSpPr/>
          <p:nvPr/>
        </p:nvSpPr>
        <p:spPr>
          <a:xfrm>
            <a:off x="2406427" y="1080356"/>
            <a:ext cx="61260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b="1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Специальные события Форума</a:t>
            </a:r>
          </a:p>
        </p:txBody>
      </p:sp>
    </p:spTree>
    <p:extLst>
      <p:ext uri="{BB962C8B-B14F-4D97-AF65-F5344CB8AC3E}">
        <p14:creationId xmlns:p14="http://schemas.microsoft.com/office/powerpoint/2010/main" val="515445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0" t="16779"/>
          <a:stretch/>
        </p:blipFill>
        <p:spPr>
          <a:xfrm>
            <a:off x="0" y="1"/>
            <a:ext cx="1038041" cy="5143499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762" y="157526"/>
            <a:ext cx="984645" cy="68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DF50A79-AA46-4941-B8A0-CA22374B37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640" y="843559"/>
            <a:ext cx="7312767" cy="411311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4016515-CD4A-4FE4-976B-A36AC86E69E3}"/>
              </a:ext>
            </a:extLst>
          </p:cNvPr>
          <p:cNvSpPr/>
          <p:nvPr/>
        </p:nvSpPr>
        <p:spPr>
          <a:xfrm>
            <a:off x="1281432" y="123478"/>
            <a:ext cx="6098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b="1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Универсальная модель доступности дополнительного образования /2022-2024/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5D42774-3251-4C77-8E5F-66667AD830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3648" y="3723878"/>
            <a:ext cx="2016224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198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0" t="16779"/>
          <a:stretch/>
        </p:blipFill>
        <p:spPr>
          <a:xfrm>
            <a:off x="0" y="1"/>
            <a:ext cx="1038041" cy="5143499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762" y="157526"/>
            <a:ext cx="984645" cy="68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4016515-CD4A-4FE4-976B-A36AC86E69E3}"/>
              </a:ext>
            </a:extLst>
          </p:cNvPr>
          <p:cNvSpPr/>
          <p:nvPr/>
        </p:nvSpPr>
        <p:spPr>
          <a:xfrm>
            <a:off x="1281432" y="123478"/>
            <a:ext cx="6098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b="1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Универсальная модель доступности дополнительного образования /2022-2024/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146834-6AFD-437F-8799-90B7D0F821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657" y="920174"/>
            <a:ext cx="7816823" cy="355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541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0" t="16779"/>
          <a:stretch/>
        </p:blipFill>
        <p:spPr>
          <a:xfrm>
            <a:off x="0" y="1"/>
            <a:ext cx="1038041" cy="5143499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762" y="157526"/>
            <a:ext cx="984645" cy="68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4016515-CD4A-4FE4-976B-A36AC86E69E3}"/>
              </a:ext>
            </a:extLst>
          </p:cNvPr>
          <p:cNvSpPr/>
          <p:nvPr/>
        </p:nvSpPr>
        <p:spPr>
          <a:xfrm>
            <a:off x="1281432" y="123478"/>
            <a:ext cx="6098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b="1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Универсальная модель доступности дополнительного образования /2022-2024/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66DE6CB-3812-4A0D-B18A-4904F8281A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041" y="844232"/>
            <a:ext cx="7926447" cy="429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2438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6AEAAE-57E6-15BC-A186-29A94EEB2041}"/>
              </a:ext>
            </a:extLst>
          </p:cNvPr>
          <p:cNvSpPr txBox="1"/>
          <p:nvPr/>
        </p:nvSpPr>
        <p:spPr>
          <a:xfrm>
            <a:off x="1232487" y="381893"/>
            <a:ext cx="6579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ru-RU" sz="2400" cap="all" dirty="0">
                <a:solidFill>
                  <a:prstClr val="black"/>
                </a:solidFill>
                <a:latin typeface="Arial Black" panose="020B0A04020102020204" pitchFamily="34" charset="0"/>
              </a:rPr>
              <a:t> </a:t>
            </a:r>
            <a:r>
              <a:rPr lang="ru-RU" sz="2000" b="1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приоритетные направления воспитания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C669C2-8E15-4B18-C56F-C8CC4AC727BB}"/>
              </a:ext>
            </a:extLst>
          </p:cNvPr>
          <p:cNvSpPr txBox="1"/>
          <p:nvPr/>
        </p:nvSpPr>
        <p:spPr>
          <a:xfrm>
            <a:off x="2013895" y="791850"/>
            <a:ext cx="6950593" cy="3926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spcBef>
                <a:spcPts val="450"/>
              </a:spcBef>
              <a:buClr>
                <a:srgbClr val="E21729"/>
              </a:buClr>
              <a:defRPr/>
            </a:pPr>
            <a:endParaRPr lang="ru-RU" sz="135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spcBef>
                <a:spcPts val="450"/>
              </a:spcBef>
              <a:buClr>
                <a:srgbClr val="E21729"/>
              </a:buClr>
              <a:defRPr/>
            </a:pPr>
            <a:endParaRPr lang="ru-RU" sz="135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spcBef>
                <a:spcPts val="450"/>
              </a:spcBef>
              <a:buClr>
                <a:srgbClr val="E21729"/>
              </a:buClr>
              <a:defRPr/>
            </a:pP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гражданского образования </a:t>
            </a:r>
          </a:p>
          <a:p>
            <a:pPr marL="214313" indent="-214313" defTabSz="685800">
              <a:spcBef>
                <a:spcPts val="450"/>
              </a:spcBef>
              <a:buClr>
                <a:srgbClr val="E21729"/>
              </a:buClr>
              <a:buFont typeface="Arial" panose="020B0604020202020204" pitchFamily="34" charset="0"/>
              <a:buChar char="•"/>
              <a:defRPr/>
            </a:pPr>
            <a:r>
              <a:rPr lang="ru-RU" sz="13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«Детско-юношеский парламент г. Томска»/14 ОУ</a:t>
            </a:r>
          </a:p>
          <a:p>
            <a:pPr defTabSz="685800">
              <a:spcBef>
                <a:spcPts val="450"/>
              </a:spcBef>
              <a:buClr>
                <a:srgbClr val="E21729"/>
              </a:buClr>
              <a:defRPr/>
            </a:pP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экологического образования</a:t>
            </a:r>
          </a:p>
          <a:p>
            <a:pPr marL="214313" indent="-214313" defTabSz="685800">
              <a:spcBef>
                <a:spcPts val="450"/>
              </a:spcBef>
              <a:buClr>
                <a:srgbClr val="E21729"/>
              </a:buClr>
              <a:buFont typeface="Arial" panose="020B0604020202020204" pitchFamily="34" charset="0"/>
              <a:buChar char="•"/>
              <a:defRPr/>
            </a:pPr>
            <a:r>
              <a:rPr lang="ru-RU" sz="13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3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Экополюс</a:t>
            </a:r>
            <a:r>
              <a:rPr lang="ru-RU" sz="13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/22 ОУ</a:t>
            </a:r>
          </a:p>
          <a:p>
            <a:pPr defTabSz="685800">
              <a:spcBef>
                <a:spcPts val="450"/>
              </a:spcBef>
              <a:buClr>
                <a:srgbClr val="E21729"/>
              </a:buClr>
              <a:defRPr/>
            </a:pP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Городские программы воспитания и дополнительного образования</a:t>
            </a:r>
          </a:p>
          <a:p>
            <a:pPr marL="214313" indent="-214313" defTabSz="685800">
              <a:spcBef>
                <a:spcPts val="450"/>
              </a:spcBef>
              <a:buClr>
                <a:srgbClr val="E21729"/>
              </a:buClr>
              <a:buFont typeface="Arial" panose="020B0604020202020204" pitchFamily="34" charset="0"/>
              <a:buChar char="•"/>
              <a:defRPr/>
            </a:pPr>
            <a:r>
              <a:rPr lang="ru-RU" sz="13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«Память» /34 ОУ</a:t>
            </a:r>
          </a:p>
          <a:p>
            <a:pPr marL="214313" indent="-214313" defTabSz="685800">
              <a:spcBef>
                <a:spcPts val="450"/>
              </a:spcBef>
              <a:buClr>
                <a:srgbClr val="E21729"/>
              </a:buClr>
              <a:buFont typeface="Arial" panose="020B0604020202020204" pitchFamily="34" charset="0"/>
              <a:buChar char="•"/>
              <a:defRPr/>
            </a:pPr>
            <a:r>
              <a:rPr lang="ru-RU" sz="13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«Школа светофорных наук» /40 ОУ</a:t>
            </a:r>
          </a:p>
          <a:p>
            <a:pPr marL="214313" indent="-214313" defTabSz="685800">
              <a:spcBef>
                <a:spcPts val="450"/>
              </a:spcBef>
              <a:buClr>
                <a:srgbClr val="E21729"/>
              </a:buClr>
              <a:buFont typeface="Arial" panose="020B0604020202020204" pitchFamily="34" charset="0"/>
              <a:buChar char="•"/>
              <a:defRPr/>
            </a:pPr>
            <a:r>
              <a:rPr lang="ru-RU" sz="13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«Диалог» /14 ОУ</a:t>
            </a:r>
          </a:p>
          <a:p>
            <a:pPr marL="214313" indent="-214313" defTabSz="685800">
              <a:spcBef>
                <a:spcPts val="450"/>
              </a:spcBef>
              <a:buClr>
                <a:srgbClr val="E21729"/>
              </a:buClr>
              <a:buFont typeface="Arial" panose="020B0604020202020204" pitchFamily="34" charset="0"/>
              <a:buChar char="•"/>
              <a:defRPr/>
            </a:pPr>
            <a:r>
              <a:rPr lang="ru-RU" sz="13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«Люби и знай свой город и край» /30 ОУ</a:t>
            </a:r>
          </a:p>
          <a:p>
            <a:pPr marL="214313" indent="-214313" defTabSz="685800">
              <a:spcBef>
                <a:spcPts val="450"/>
              </a:spcBef>
              <a:buClr>
                <a:srgbClr val="E21729"/>
              </a:buClr>
              <a:buFont typeface="Arial" panose="020B0604020202020204" pitchFamily="34" charset="0"/>
              <a:buChar char="•"/>
              <a:defRPr/>
            </a:pPr>
            <a:r>
              <a:rPr lang="ru-RU" sz="13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«Мы – актив» /15 ОУ</a:t>
            </a:r>
          </a:p>
          <a:p>
            <a:pPr defTabSz="685800">
              <a:spcBef>
                <a:spcPts val="450"/>
              </a:spcBef>
              <a:buClr>
                <a:srgbClr val="E21729"/>
              </a:buClr>
              <a:defRPr/>
            </a:pP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Профильные смены в ДООЛ «Энергетик» и  «Пост№1»</a:t>
            </a:r>
          </a:p>
          <a:p>
            <a:pPr defTabSz="685800">
              <a:spcBef>
                <a:spcPts val="450"/>
              </a:spcBef>
              <a:buClr>
                <a:srgbClr val="E21729"/>
              </a:buClr>
              <a:defRPr/>
            </a:pPr>
            <a:endParaRPr lang="ru-RU" sz="13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74128B-8C69-4593-9DAE-B7754B87F110}"/>
              </a:ext>
            </a:extLst>
          </p:cNvPr>
          <p:cNvSpPr txBox="1"/>
          <p:nvPr/>
        </p:nvSpPr>
        <p:spPr>
          <a:xfrm>
            <a:off x="1043608" y="843558"/>
            <a:ext cx="74888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Воспитание гармонично развитой, патриотичной  и социально ответственной личности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36EEF87-3E80-4206-8979-68F3BDE131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552" y="1275606"/>
            <a:ext cx="715144" cy="7467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D7B02DC-020C-4471-84EB-FA288B7BC4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796" y="2067694"/>
            <a:ext cx="694900" cy="69993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E215F46-7B1E-4AAB-98C8-0363A6ECDD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748" y="2867914"/>
            <a:ext cx="783956" cy="78395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5AC02ED-DB7D-4BFF-95E9-8282581E89D1}"/>
              </a:ext>
            </a:extLst>
          </p:cNvPr>
          <p:cNvSpPr txBox="1"/>
          <p:nvPr/>
        </p:nvSpPr>
        <p:spPr>
          <a:xfrm>
            <a:off x="1368326" y="4466024"/>
            <a:ext cx="68760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450"/>
              </a:spcBef>
              <a:buClr>
                <a:srgbClr val="E21729"/>
              </a:buClr>
              <a:defRPr/>
            </a:pPr>
            <a:r>
              <a:rPr lang="ru-RU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креативных индустрий 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500" dirty="0">
                <a:solidFill>
                  <a:srgbClr val="002060"/>
                </a:solidFill>
              </a:rPr>
              <a:t>«Детская киностудия», «</a:t>
            </a:r>
            <a:r>
              <a:rPr lang="ru-RU" sz="1500" dirty="0" err="1">
                <a:solidFill>
                  <a:srgbClr val="002060"/>
                </a:solidFill>
              </a:rPr>
              <a:t>Кинодворец</a:t>
            </a:r>
            <a:r>
              <a:rPr lang="ru-RU" sz="1500" dirty="0">
                <a:solidFill>
                  <a:srgbClr val="002060"/>
                </a:solidFill>
              </a:rPr>
              <a:t>»</a:t>
            </a:r>
            <a:br>
              <a:rPr lang="ru-RU" sz="1500" dirty="0">
                <a:solidFill>
                  <a:srgbClr val="002060"/>
                </a:solidFill>
              </a:rPr>
            </a:br>
            <a:r>
              <a:rPr lang="ru-RU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и воспитание кадров для технологического суверенитета 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122C8A22-2168-49CB-B187-9B6804090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3295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CF6421D-C6D2-4F73-895F-3787396E58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4368" y="123478"/>
            <a:ext cx="1008112" cy="60442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F32193C-28CC-4147-B09D-F5991DB886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6512" y="0"/>
            <a:ext cx="1036013" cy="51435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0675001-770F-4BBE-8140-9F458DF4FC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V="1">
            <a:off x="1140796" y="3829722"/>
            <a:ext cx="921354" cy="61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9545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0" t="16779"/>
          <a:stretch/>
        </p:blipFill>
        <p:spPr>
          <a:xfrm>
            <a:off x="0" y="1"/>
            <a:ext cx="1038041" cy="5143499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762" y="157526"/>
            <a:ext cx="984645" cy="68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4016515-CD4A-4FE4-976B-A36AC86E69E3}"/>
              </a:ext>
            </a:extLst>
          </p:cNvPr>
          <p:cNvSpPr/>
          <p:nvPr/>
        </p:nvSpPr>
        <p:spPr>
          <a:xfrm>
            <a:off x="1403648" y="330210"/>
            <a:ext cx="59766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b="1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Привлечение грантовых средств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A71E69-406C-4F5F-BEA2-5AA56D09BF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0526" y="915566"/>
            <a:ext cx="7479703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05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0" t="16779"/>
          <a:stretch/>
        </p:blipFill>
        <p:spPr>
          <a:xfrm>
            <a:off x="0" y="1"/>
            <a:ext cx="1038041" cy="5143499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762" y="157526"/>
            <a:ext cx="984645" cy="68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4016515-CD4A-4FE4-976B-A36AC86E69E3}"/>
              </a:ext>
            </a:extLst>
          </p:cNvPr>
          <p:cNvSpPr/>
          <p:nvPr/>
        </p:nvSpPr>
        <p:spPr>
          <a:xfrm>
            <a:off x="1403648" y="123478"/>
            <a:ext cx="59766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b="1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Привлечение грантовых средств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E29CEB3-80EE-40FC-8D0A-E0DD0DF00E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648" y="977438"/>
            <a:ext cx="7200801" cy="404258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56E5945-96A1-448F-9637-19D7C71E381C}"/>
              </a:ext>
            </a:extLst>
          </p:cNvPr>
          <p:cNvSpPr/>
          <p:nvPr/>
        </p:nvSpPr>
        <p:spPr>
          <a:xfrm>
            <a:off x="1547664" y="485259"/>
            <a:ext cx="56166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Форум-фестиваль инновационных практик «Дети как Дети»</a:t>
            </a:r>
          </a:p>
        </p:txBody>
      </p:sp>
    </p:spTree>
    <p:extLst>
      <p:ext uri="{BB962C8B-B14F-4D97-AF65-F5344CB8AC3E}">
        <p14:creationId xmlns:p14="http://schemas.microsoft.com/office/powerpoint/2010/main" val="2558153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0" t="16779"/>
          <a:stretch/>
        </p:blipFill>
        <p:spPr>
          <a:xfrm>
            <a:off x="0" y="1"/>
            <a:ext cx="1038041" cy="5143499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762" y="157526"/>
            <a:ext cx="984645" cy="68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C38E532-EF2B-4BFC-9F74-8BBAA9E9F2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0222" y="987573"/>
            <a:ext cx="7602258" cy="397435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88D6DCA-1901-41C3-9229-D20409462AD9}"/>
              </a:ext>
            </a:extLst>
          </p:cNvPr>
          <p:cNvSpPr/>
          <p:nvPr/>
        </p:nvSpPr>
        <p:spPr>
          <a:xfrm>
            <a:off x="1835696" y="195486"/>
            <a:ext cx="56166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Montserrat SemiBold" pitchFamily="2" charset="-52"/>
              </a:rPr>
              <a:t>«Фестиваль творческих возможностей «Дети как Дети»</a:t>
            </a:r>
          </a:p>
        </p:txBody>
      </p:sp>
    </p:spTree>
    <p:extLst>
      <p:ext uri="{BB962C8B-B14F-4D97-AF65-F5344CB8AC3E}">
        <p14:creationId xmlns:p14="http://schemas.microsoft.com/office/powerpoint/2010/main" val="38055561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0" t="16779"/>
          <a:stretch/>
        </p:blipFill>
        <p:spPr>
          <a:xfrm>
            <a:off x="0" y="1"/>
            <a:ext cx="1038041" cy="5143499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762" y="157526"/>
            <a:ext cx="984645" cy="68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1029F63-943C-4083-AB0B-D4F3EA9013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608" y="216024"/>
            <a:ext cx="4371950" cy="444395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583D05-9081-431E-9A69-5AC05CC7EC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1520" y="1131590"/>
            <a:ext cx="3806984" cy="3802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100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0" t="16779"/>
          <a:stretch/>
        </p:blipFill>
        <p:spPr>
          <a:xfrm>
            <a:off x="0" y="1"/>
            <a:ext cx="1038041" cy="5143499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762" y="157526"/>
            <a:ext cx="984645" cy="68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178F355-1875-4C67-BF9C-0E9AEC301D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601" y="502147"/>
            <a:ext cx="7920880" cy="259228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9895FBE-0E9B-42BB-B0B8-A445A880A7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608" y="3651870"/>
            <a:ext cx="2024334" cy="112176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5C5E4BD-B696-4E20-BF13-25834EE23A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608" y="2211710"/>
            <a:ext cx="2024334" cy="151966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8CEEE79-251F-491B-908E-84EDCC9594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03380" y="2363144"/>
            <a:ext cx="2116692" cy="126077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35D970F-4F80-4A22-A94D-FF3B3E51F8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23685" y="3731378"/>
            <a:ext cx="1952371" cy="1316597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5915785-DFF2-4266-8813-CB0737F7A2F1}"/>
              </a:ext>
            </a:extLst>
          </p:cNvPr>
          <p:cNvSpPr/>
          <p:nvPr/>
        </p:nvSpPr>
        <p:spPr>
          <a:xfrm>
            <a:off x="5292080" y="3705875"/>
            <a:ext cx="3600400" cy="954107"/>
          </a:xfrm>
          <a:prstGeom prst="rect">
            <a:avLst/>
          </a:prstGeom>
          <a:solidFill>
            <a:srgbClr val="D7D7D7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 Президента РФ от 08.05.2024 №314 </a:t>
            </a:r>
          </a:p>
          <a:p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основ государственной политики в области исторического просвещения»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9CE91C-07E1-4C1A-991B-10AB4712C276}"/>
              </a:ext>
            </a:extLst>
          </p:cNvPr>
          <p:cNvSpPr txBox="1"/>
          <p:nvPr/>
        </p:nvSpPr>
        <p:spPr>
          <a:xfrm>
            <a:off x="5320387" y="2553747"/>
            <a:ext cx="3500085" cy="954107"/>
          </a:xfrm>
          <a:prstGeom prst="rect">
            <a:avLst/>
          </a:prstGeom>
          <a:solidFill>
            <a:srgbClr val="D7D7D7">
              <a:alpha val="46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 Президента РФ  от 07.05.2024 №309 </a:t>
            </a:r>
          </a:p>
          <a:p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национальных целях развития Российской Федерации на период до 2030 года и на перспективу до 2036 года»</a:t>
            </a:r>
          </a:p>
        </p:txBody>
      </p:sp>
    </p:spTree>
    <p:extLst>
      <p:ext uri="{BB962C8B-B14F-4D97-AF65-F5344CB8AC3E}">
        <p14:creationId xmlns:p14="http://schemas.microsoft.com/office/powerpoint/2010/main" val="6243090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0" t="16779"/>
          <a:stretch/>
        </p:blipFill>
        <p:spPr>
          <a:xfrm>
            <a:off x="0" y="1"/>
            <a:ext cx="1038041" cy="5143499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762" y="157526"/>
            <a:ext cx="984645" cy="68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CFD9BA-2A03-4C42-ABB4-00D31EB4D6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616" y="908507"/>
            <a:ext cx="3711308" cy="383054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0010B59-AD0B-49F6-83F1-584085F2B642}"/>
              </a:ext>
            </a:extLst>
          </p:cNvPr>
          <p:cNvSpPr/>
          <p:nvPr/>
        </p:nvSpPr>
        <p:spPr>
          <a:xfrm>
            <a:off x="1403648" y="330210"/>
            <a:ext cx="59766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b="1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Привлечение грантовых средств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8E0F6A9-77A8-4C20-87BA-DAC7F3D04A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7808" y="908507"/>
            <a:ext cx="3842664" cy="375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6547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0" t="16779"/>
          <a:stretch/>
        </p:blipFill>
        <p:spPr>
          <a:xfrm>
            <a:off x="0" y="1"/>
            <a:ext cx="1038041" cy="5143499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95486"/>
            <a:ext cx="984645" cy="68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F6BF4B9-45EA-4398-B99F-57F84F49D54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0931"/>
          <a:stretch/>
        </p:blipFill>
        <p:spPr>
          <a:xfrm>
            <a:off x="2339752" y="2355726"/>
            <a:ext cx="4752528" cy="239008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71AF1FE-B3BA-4486-9171-724DB749AD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9632" y="843558"/>
            <a:ext cx="7182168" cy="127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255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0" t="16779"/>
          <a:stretch/>
        </p:blipFill>
        <p:spPr>
          <a:xfrm>
            <a:off x="0" y="1"/>
            <a:ext cx="1038041" cy="5143499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729" y="157526"/>
            <a:ext cx="1517735" cy="945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07DF5D3-35D9-49D6-A283-FCB1C54FA112}"/>
              </a:ext>
            </a:extLst>
          </p:cNvPr>
          <p:cNvSpPr/>
          <p:nvPr/>
        </p:nvSpPr>
        <p:spPr>
          <a:xfrm>
            <a:off x="1281432" y="411510"/>
            <a:ext cx="60988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b="1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Дворец – центр детского творчества</a:t>
            </a:r>
          </a:p>
        </p:txBody>
      </p:sp>
      <p:pic>
        <p:nvPicPr>
          <p:cNvPr id="11" name="Picture 15">
            <a:extLst>
              <a:ext uri="{FF2B5EF4-FFF2-40B4-BE49-F238E27FC236}">
                <a16:creationId xmlns:a16="http://schemas.microsoft.com/office/drawing/2014/main" id="{47FC1BB1-A500-4CB3-BEA2-1769FFFFE363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259632" y="987574"/>
            <a:ext cx="3600400" cy="208823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70FA288-D04F-4121-A060-7AE5E859F0BE}"/>
              </a:ext>
            </a:extLst>
          </p:cNvPr>
          <p:cNvSpPr/>
          <p:nvPr/>
        </p:nvSpPr>
        <p:spPr>
          <a:xfrm>
            <a:off x="1913271" y="1131590"/>
            <a:ext cx="6336704" cy="3524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ts val="600"/>
              </a:spcBef>
              <a:buClr>
                <a:srgbClr val="E21729"/>
              </a:buClr>
              <a:defRPr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 основания</a:t>
            </a:r>
          </a:p>
          <a:p>
            <a:pPr algn="r">
              <a:spcBef>
                <a:spcPts val="600"/>
              </a:spcBef>
              <a:buClr>
                <a:srgbClr val="E21729"/>
              </a:buClr>
              <a:defRPr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</a:t>
            </a:r>
          </a:p>
          <a:p>
            <a:pPr lvl="0" algn="r">
              <a:spcBef>
                <a:spcPts val="600"/>
              </a:spcBef>
              <a:buClr>
                <a:srgbClr val="E21729"/>
              </a:buClr>
              <a:defRPr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образовательные программы</a:t>
            </a:r>
          </a:p>
          <a:p>
            <a:pPr lvl="0" algn="r">
              <a:spcBef>
                <a:spcPts val="600"/>
              </a:spcBef>
              <a:buClr>
                <a:srgbClr val="E21729"/>
              </a:buClr>
              <a:defRPr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городских программ воспитания</a:t>
            </a:r>
          </a:p>
          <a:p>
            <a:pPr lvl="0" algn="r">
              <a:spcBef>
                <a:spcPts val="600"/>
              </a:spcBef>
              <a:buClr>
                <a:srgbClr val="E21729"/>
              </a:buClr>
              <a:defRPr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направленностей</a:t>
            </a:r>
          </a:p>
          <a:p>
            <a:pPr lvl="0" algn="r">
              <a:spcBef>
                <a:spcPts val="600"/>
              </a:spcBef>
              <a:buClr>
                <a:srgbClr val="E21729"/>
              </a:buClr>
              <a:defRPr/>
            </a:pP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структурных подразделения</a:t>
            </a:r>
          </a:p>
          <a:p>
            <a:pPr lvl="0" algn="r">
              <a:spcBef>
                <a:spcPts val="600"/>
              </a:spcBef>
              <a:buClr>
                <a:srgbClr val="E21729"/>
              </a:buClr>
              <a:defRPr/>
            </a:pPr>
            <a:endParaRPr lang="ru-RU" sz="1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600"/>
              </a:spcBef>
              <a:buClr>
                <a:srgbClr val="E21729"/>
              </a:buClr>
              <a:defRPr/>
            </a:pP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Отличительные черты системы воспитания Дворца </a:t>
            </a:r>
          </a:p>
          <a:p>
            <a:pPr marL="342900" lvl="0" indent="-342900">
              <a:spcBef>
                <a:spcPts val="600"/>
              </a:spcBef>
              <a:buClr>
                <a:srgbClr val="E21729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Преемственность традиций</a:t>
            </a:r>
          </a:p>
          <a:p>
            <a:pPr marL="285750" lvl="0" indent="-285750">
              <a:spcBef>
                <a:spcPts val="600"/>
              </a:spcBef>
              <a:buClr>
                <a:srgbClr val="E21729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Участие в социально значимой деятельности</a:t>
            </a:r>
          </a:p>
          <a:p>
            <a:pPr marL="285750" lvl="0" indent="-285750">
              <a:spcBef>
                <a:spcPts val="600"/>
              </a:spcBef>
              <a:buClr>
                <a:srgbClr val="E21729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Создание ситуации успеха каждого ребенка</a:t>
            </a:r>
          </a:p>
          <a:p>
            <a:pPr marL="285750" lvl="0" indent="-285750">
              <a:spcBef>
                <a:spcPts val="600"/>
              </a:spcBef>
              <a:buClr>
                <a:srgbClr val="E21729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Поддержка детских инициатив и детского самоуправления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F63B65-4BEB-44DC-9066-44D62F491121}"/>
              </a:ext>
            </a:extLst>
          </p:cNvPr>
          <p:cNvSpPr txBox="1"/>
          <p:nvPr/>
        </p:nvSpPr>
        <p:spPr>
          <a:xfrm>
            <a:off x="6073729" y="987574"/>
            <a:ext cx="1234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1925</a:t>
            </a:r>
            <a:endParaRPr lang="ru-RU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7E0B88-56F9-4EE2-84B5-AA0337CDAFB6}"/>
              </a:ext>
            </a:extLst>
          </p:cNvPr>
          <p:cNvSpPr txBox="1"/>
          <p:nvPr/>
        </p:nvSpPr>
        <p:spPr>
          <a:xfrm>
            <a:off x="5148064" y="1635646"/>
            <a:ext cx="862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93</a:t>
            </a:r>
            <a:endParaRPr lang="ru-RU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104D817-083E-449C-9818-09DBFE63269F}"/>
              </a:ext>
            </a:extLst>
          </p:cNvPr>
          <p:cNvSpPr txBox="1"/>
          <p:nvPr/>
        </p:nvSpPr>
        <p:spPr>
          <a:xfrm>
            <a:off x="4932040" y="1923678"/>
            <a:ext cx="8039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sz="2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DC99E6-84C2-4935-B74E-2CC406EE37CE}"/>
              </a:ext>
            </a:extLst>
          </p:cNvPr>
          <p:cNvSpPr txBox="1"/>
          <p:nvPr/>
        </p:nvSpPr>
        <p:spPr>
          <a:xfrm>
            <a:off x="6372200" y="2211710"/>
            <a:ext cx="395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B1191A-EEF3-4A10-84A1-6C30359CF3ED}"/>
              </a:ext>
            </a:extLst>
          </p:cNvPr>
          <p:cNvSpPr txBox="1"/>
          <p:nvPr/>
        </p:nvSpPr>
        <p:spPr>
          <a:xfrm>
            <a:off x="5436096" y="2499742"/>
            <a:ext cx="575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03FFB14-719A-4A5B-A9D9-892DBCB938CD}"/>
              </a:ext>
            </a:extLst>
          </p:cNvPr>
          <p:cNvSpPr txBox="1"/>
          <p:nvPr/>
        </p:nvSpPr>
        <p:spPr>
          <a:xfrm>
            <a:off x="6110177" y="1347614"/>
            <a:ext cx="1630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9764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09043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0" t="16779"/>
          <a:stretch/>
        </p:blipFill>
        <p:spPr>
          <a:xfrm>
            <a:off x="0" y="1"/>
            <a:ext cx="1038041" cy="51434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36178C-29DD-476F-810E-3FE1D294B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6919" y="602632"/>
            <a:ext cx="7347431" cy="3430655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67C4DF4-FF4A-4C0B-B901-13042EDD4E6A}"/>
              </a:ext>
            </a:extLst>
          </p:cNvPr>
          <p:cNvSpPr/>
          <p:nvPr/>
        </p:nvSpPr>
        <p:spPr>
          <a:xfrm>
            <a:off x="1979712" y="228479"/>
            <a:ext cx="5954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b="1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Дворец – центр детского творчества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EAB6C81-DEEA-4E2E-B4CF-11A1B69E653F}"/>
              </a:ext>
            </a:extLst>
          </p:cNvPr>
          <p:cNvSpPr/>
          <p:nvPr/>
        </p:nvSpPr>
        <p:spPr>
          <a:xfrm>
            <a:off x="7731388" y="5744577"/>
            <a:ext cx="156898" cy="67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b="1" i="0" dirty="0">
              <a:solidFill>
                <a:srgbClr val="3A414D"/>
              </a:solidFill>
              <a:effectLst/>
              <a:latin typeface="Roboto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91FFF8EA-1C54-4AE5-9874-5B336A3286F3}"/>
              </a:ext>
            </a:extLst>
          </p:cNvPr>
          <p:cNvSpPr/>
          <p:nvPr/>
        </p:nvSpPr>
        <p:spPr>
          <a:xfrm>
            <a:off x="2195736" y="4155926"/>
            <a:ext cx="5867345" cy="914400"/>
          </a:xfrm>
          <a:prstGeom prst="roundRect">
            <a:avLst/>
          </a:prstGeom>
          <a:ln>
            <a:solidFill>
              <a:srgbClr val="27A55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Инновационная площадка федерального государственного бюджетного</a:t>
            </a:r>
            <a:br>
              <a:rPr lang="ru-RU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научного учреждения «Институт изучения детства, семьи и воспитания»</a:t>
            </a:r>
            <a:br>
              <a:rPr lang="ru-RU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/Приказ о присвоении статуса от 21.02.2025 №4</a:t>
            </a:r>
            <a:endParaRPr lang="ru-RU" sz="1200" b="1" dirty="0">
              <a:solidFill>
                <a:srgbClr val="3A41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A9C92F1E-070E-48A5-B8C0-4CD17195A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792" y="123478"/>
            <a:ext cx="984645" cy="68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CF7846F7-A76C-4E45-9407-DCCC63F8C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7" y="3910649"/>
            <a:ext cx="1080120" cy="461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551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0" t="16779"/>
          <a:stretch/>
        </p:blipFill>
        <p:spPr>
          <a:xfrm>
            <a:off x="0" y="1"/>
            <a:ext cx="1038041" cy="5143499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67C4DF4-FF4A-4C0B-B901-13042EDD4E6A}"/>
              </a:ext>
            </a:extLst>
          </p:cNvPr>
          <p:cNvSpPr/>
          <p:nvPr/>
        </p:nvSpPr>
        <p:spPr>
          <a:xfrm>
            <a:off x="2433560" y="228479"/>
            <a:ext cx="5954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b="1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воспитания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EAB6C81-DEEA-4E2E-B4CF-11A1B69E653F}"/>
              </a:ext>
            </a:extLst>
          </p:cNvPr>
          <p:cNvSpPr/>
          <p:nvPr/>
        </p:nvSpPr>
        <p:spPr>
          <a:xfrm>
            <a:off x="7731388" y="5744577"/>
            <a:ext cx="156898" cy="67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b="1" i="0" dirty="0">
              <a:solidFill>
                <a:srgbClr val="3A414D"/>
              </a:solidFill>
              <a:effectLst/>
              <a:latin typeface="Roboto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A9C92F1E-070E-48A5-B8C0-4CD17195A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792" y="51470"/>
            <a:ext cx="984645" cy="68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A26EC8-9E71-4117-B654-B47152ED6291}"/>
              </a:ext>
            </a:extLst>
          </p:cNvPr>
          <p:cNvSpPr txBox="1"/>
          <p:nvPr/>
        </p:nvSpPr>
        <p:spPr>
          <a:xfrm>
            <a:off x="1259632" y="555526"/>
            <a:ext cx="7272808" cy="487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Цель Программы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создание единой образовательно-воспитательной среды для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формирования у обучающихся ценностных установок, готовности к саморазвитию, мотивации к познанию</a:t>
            </a:r>
          </a:p>
          <a:p>
            <a:pPr algn="just">
              <a:spcAft>
                <a:spcPts val="0"/>
              </a:spcAft>
            </a:pP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Целевые ориентиры воспитания: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развитие личности, самоопределение и социализация детей на основе социокультурных, духовно-нравственных ценностей и принятых в российском обществе правил и норм поведения  в интересах человека, семьи, общества и государства, формирование чувства патриотизма, гражданственности </a:t>
            </a:r>
          </a:p>
          <a:p>
            <a:pPr algn="just">
              <a:spcAft>
                <a:spcPts val="0"/>
              </a:spcAft>
            </a:pP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модули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реализации программы воспитания: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Дворец – территория сохранения традиций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Ключевые дела Дворца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Учебное занятие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Воспитание в детском объединении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 с родителями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 с выпускниками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Профессиональное самоопределение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21729"/>
              </a:buClr>
              <a:buSzTx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073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0" t="16779"/>
          <a:stretch/>
        </p:blipFill>
        <p:spPr>
          <a:xfrm>
            <a:off x="0" y="1"/>
            <a:ext cx="1038041" cy="5143499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67C4DF4-FF4A-4C0B-B901-13042EDD4E6A}"/>
              </a:ext>
            </a:extLst>
          </p:cNvPr>
          <p:cNvSpPr/>
          <p:nvPr/>
        </p:nvSpPr>
        <p:spPr>
          <a:xfrm>
            <a:off x="2433560" y="228479"/>
            <a:ext cx="5954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b="1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воспитания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EAB6C81-DEEA-4E2E-B4CF-11A1B69E653F}"/>
              </a:ext>
            </a:extLst>
          </p:cNvPr>
          <p:cNvSpPr/>
          <p:nvPr/>
        </p:nvSpPr>
        <p:spPr>
          <a:xfrm>
            <a:off x="7731388" y="5744577"/>
            <a:ext cx="156898" cy="67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b="1" i="0" dirty="0">
              <a:solidFill>
                <a:srgbClr val="3A414D"/>
              </a:solidFill>
              <a:effectLst/>
              <a:latin typeface="Roboto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A9C92F1E-070E-48A5-B8C0-4CD17195A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792" y="123478"/>
            <a:ext cx="984645" cy="68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522EE9C-6485-451F-A8D3-E2AC88DC62A8}"/>
              </a:ext>
            </a:extLst>
          </p:cNvPr>
          <p:cNvSpPr txBox="1"/>
          <p:nvPr/>
        </p:nvSpPr>
        <p:spPr>
          <a:xfrm>
            <a:off x="1763688" y="627534"/>
            <a:ext cx="5413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Воспитательное пространство дворца</a:t>
            </a:r>
            <a:endParaRPr kumimoji="0" lang="ru-RU" b="1" i="0" u="none" strike="noStrike" kern="1200" cap="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CFD629F-5F5B-4211-ACDD-316499E19DA4}"/>
              </a:ext>
            </a:extLst>
          </p:cNvPr>
          <p:cNvSpPr/>
          <p:nvPr/>
        </p:nvSpPr>
        <p:spPr>
          <a:xfrm>
            <a:off x="2843808" y="702444"/>
            <a:ext cx="58590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  <a:tabLst>
                <a:tab pos="450215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ru-RU" b="1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>
              <a:spcAft>
                <a:spcPts val="0"/>
              </a:spcAft>
              <a:tabLst>
                <a:tab pos="450215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Диагностический инструментарий</a:t>
            </a:r>
          </a:p>
          <a:p>
            <a:pPr algn="r">
              <a:tabLst>
                <a:tab pos="450215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«Воспитательное пространство Дворца. Пути совершенствования»</a:t>
            </a:r>
          </a:p>
          <a:p>
            <a:pPr algn="r">
              <a:spcAft>
                <a:spcPts val="0"/>
              </a:spcAft>
              <a:tabLst>
                <a:tab pos="450215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ru-RU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EA8516-4338-46D9-AF07-2FBD5011E1DB}"/>
              </a:ext>
            </a:extLst>
          </p:cNvPr>
          <p:cNvSpPr txBox="1"/>
          <p:nvPr/>
        </p:nvSpPr>
        <p:spPr>
          <a:xfrm>
            <a:off x="1187624" y="1419622"/>
            <a:ext cx="7560840" cy="1587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21729"/>
              </a:buClr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Анкета «ЦЕННОСТНЫЕ ОРИЕНТИРЫ»</a:t>
            </a:r>
          </a:p>
          <a:p>
            <a:pPr lvl="0">
              <a:spcBef>
                <a:spcPts val="600"/>
              </a:spcBef>
              <a:buClr>
                <a:srgbClr val="E21729"/>
              </a:buClr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Ценности: </a:t>
            </a: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дружная семья,  общение,  воспитанность, самореализация, творчество</a:t>
            </a:r>
            <a:endParaRPr kumimoji="0" lang="ru-RU" sz="140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21729"/>
              </a:buClr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21729"/>
              </a:buClr>
              <a:buSzTx/>
              <a:tabLst/>
              <a:defRPr/>
            </a:pP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spcBef>
                <a:spcPts val="600"/>
              </a:spcBef>
              <a:buClr>
                <a:srgbClr val="E21729"/>
              </a:buClr>
              <a:buFont typeface="Arial" panose="020B0604020202020204" pitchFamily="34" charset="0"/>
              <a:buChar char="•"/>
              <a:defRPr/>
            </a:pPr>
            <a:endParaRPr kumimoji="0" lang="ru-RU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D50C39-7F0C-42B3-A2A5-1C893BD577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064" y="2185136"/>
            <a:ext cx="3995937" cy="295836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1EF3C97-B1BF-4A19-AA82-CE0FC3D024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252" y="2185136"/>
            <a:ext cx="4474852" cy="283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866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0" t="16779"/>
          <a:stretch/>
        </p:blipFill>
        <p:spPr>
          <a:xfrm>
            <a:off x="0" y="1"/>
            <a:ext cx="1038041" cy="5143499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67C4DF4-FF4A-4C0B-B901-13042EDD4E6A}"/>
              </a:ext>
            </a:extLst>
          </p:cNvPr>
          <p:cNvSpPr/>
          <p:nvPr/>
        </p:nvSpPr>
        <p:spPr>
          <a:xfrm>
            <a:off x="1691680" y="371440"/>
            <a:ext cx="6696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b="1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Воспитательный потенциал дворца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EAB6C81-DEEA-4E2E-B4CF-11A1B69E653F}"/>
              </a:ext>
            </a:extLst>
          </p:cNvPr>
          <p:cNvSpPr/>
          <p:nvPr/>
        </p:nvSpPr>
        <p:spPr>
          <a:xfrm>
            <a:off x="7731388" y="5744577"/>
            <a:ext cx="156898" cy="67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b="1" i="0" dirty="0">
              <a:solidFill>
                <a:srgbClr val="3A414D"/>
              </a:solidFill>
              <a:effectLst/>
              <a:latin typeface="Roboto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A9C92F1E-070E-48A5-B8C0-4CD17195A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792" y="123478"/>
            <a:ext cx="984645" cy="68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E564CC0-6EA6-481B-8E20-3A9A90CBA86A}"/>
              </a:ext>
            </a:extLst>
          </p:cNvPr>
          <p:cNvSpPr txBox="1"/>
          <p:nvPr/>
        </p:nvSpPr>
        <p:spPr>
          <a:xfrm>
            <a:off x="1115616" y="1112420"/>
            <a:ext cx="770485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Проблема -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ограниченность использования воспитательного потенциала </a:t>
            </a:r>
            <a:b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среды учреждения </a:t>
            </a:r>
          </a:p>
          <a:p>
            <a:pPr algn="just"/>
            <a:b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Гипотеза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 преобразующий принцип воспитательной среды -  в развитии субъектности личности и способности осознанно управлять своими действиями                                                     </a:t>
            </a:r>
          </a:p>
          <a:p>
            <a:pPr algn="just"/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Высший уровень развития субъектности 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совместная   творческая деятельность,                              в которой ребенок, становясь субъектом своего развития, переходит от овладения изменениями внешнего мира к овладению изменениями собой </a:t>
            </a:r>
          </a:p>
          <a:p>
            <a:pPr algn="just"/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  опытно-экспериментальной   работы 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«Реализация   воспитательного потенциала учреждения дополнительного образования в развитии субъектности личности» реализуется при поддержке ФГБУК «Всероссийский центр развития художественного творчества и гуманитарных технологий» (ФГБУК «ВЦХТ»)</a:t>
            </a:r>
          </a:p>
          <a:p>
            <a:pPr algn="just"/>
            <a:endParaRPr lang="ru-RU" sz="1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Научный руководитель </a:t>
            </a:r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Михаил Иосифович Рожков,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д.п.н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 профессор</a:t>
            </a:r>
          </a:p>
          <a:p>
            <a:pPr algn="just"/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79873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0" t="16779"/>
          <a:stretch/>
        </p:blipFill>
        <p:spPr>
          <a:xfrm>
            <a:off x="0" y="1"/>
            <a:ext cx="1038041" cy="5143499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67C4DF4-FF4A-4C0B-B901-13042EDD4E6A}"/>
              </a:ext>
            </a:extLst>
          </p:cNvPr>
          <p:cNvSpPr/>
          <p:nvPr/>
        </p:nvSpPr>
        <p:spPr>
          <a:xfrm>
            <a:off x="1691680" y="228479"/>
            <a:ext cx="6696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b="1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Воспитательное пространство дворца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EAB6C81-DEEA-4E2E-B4CF-11A1B69E653F}"/>
              </a:ext>
            </a:extLst>
          </p:cNvPr>
          <p:cNvSpPr/>
          <p:nvPr/>
        </p:nvSpPr>
        <p:spPr>
          <a:xfrm>
            <a:off x="7731388" y="5744577"/>
            <a:ext cx="156898" cy="67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b="1" i="0" dirty="0">
              <a:solidFill>
                <a:srgbClr val="3A414D"/>
              </a:solidFill>
              <a:effectLst/>
              <a:latin typeface="Roboto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A9C92F1E-070E-48A5-B8C0-4CD17195A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792" y="123478"/>
            <a:ext cx="984645" cy="68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522EE9C-6485-451F-A8D3-E2AC88DC62A8}"/>
              </a:ext>
            </a:extLst>
          </p:cNvPr>
          <p:cNvSpPr txBox="1"/>
          <p:nvPr/>
        </p:nvSpPr>
        <p:spPr>
          <a:xfrm>
            <a:off x="1115616" y="771550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Открытое продуктивное взаимодействие с родителями</a:t>
            </a:r>
            <a:endParaRPr kumimoji="0" lang="ru-RU" b="1" i="0" u="none" strike="noStrike" kern="1200" cap="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D69E8D-C541-42AA-B39B-4A9779A89B8C}"/>
              </a:ext>
            </a:extLst>
          </p:cNvPr>
          <p:cNvSpPr txBox="1"/>
          <p:nvPr/>
        </p:nvSpPr>
        <p:spPr>
          <a:xfrm>
            <a:off x="1259632" y="1275606"/>
            <a:ext cx="7690837" cy="1113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общность ценностей и смыслов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выстраивание конструктивных взаимоотношений на основе доверия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согласованность взаимодействия всех субъектов воспитания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максимальная включенность родителей в воспитательную среду  Дворца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57274A-E1EA-4D90-8C0E-30175E056A20}"/>
              </a:ext>
            </a:extLst>
          </p:cNvPr>
          <p:cNvSpPr txBox="1"/>
          <p:nvPr/>
        </p:nvSpPr>
        <p:spPr>
          <a:xfrm>
            <a:off x="1425355" y="2501771"/>
            <a:ext cx="4082749" cy="2662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21729"/>
              </a:buClr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Регламентированные формы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21729"/>
              </a:buClr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2172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Родительские собрания </a:t>
            </a:r>
          </a:p>
          <a:p>
            <a:pPr marL="285750" indent="-285750">
              <a:spcBef>
                <a:spcPts val="600"/>
              </a:spcBef>
              <a:buClr>
                <a:srgbClr val="E21729"/>
              </a:buClr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Родительский комитет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2172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Попечительский совет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2172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Управляющий совет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21729"/>
              </a:buClr>
              <a:buSzTx/>
              <a:tabLst/>
              <a:defRPr/>
            </a:pP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spcBef>
                <a:spcPts val="600"/>
              </a:spcBef>
              <a:buClr>
                <a:srgbClr val="E21729"/>
              </a:buClr>
              <a:buFont typeface="Arial" panose="020B0604020202020204" pitchFamily="34" charset="0"/>
              <a:buChar char="•"/>
              <a:defRPr/>
            </a:pPr>
            <a:endParaRPr kumimoji="0" lang="ru-RU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8CF3EF-01D2-4E9A-9883-006340529750}"/>
              </a:ext>
            </a:extLst>
          </p:cNvPr>
          <p:cNvSpPr txBox="1"/>
          <p:nvPr/>
        </p:nvSpPr>
        <p:spPr>
          <a:xfrm>
            <a:off x="4727916" y="2499742"/>
            <a:ext cx="3804524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buClr>
                <a:srgbClr val="E21729"/>
              </a:buClr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Нерегламентированные формы</a:t>
            </a:r>
          </a:p>
          <a:p>
            <a:pPr lvl="0">
              <a:spcBef>
                <a:spcPts val="600"/>
              </a:spcBef>
              <a:buClr>
                <a:srgbClr val="E21729"/>
              </a:buClr>
              <a:defRPr/>
            </a:pP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spcBef>
                <a:spcPts val="600"/>
              </a:spcBef>
              <a:buClr>
                <a:srgbClr val="E21729"/>
              </a:buClr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Детско-родительские форумы </a:t>
            </a:r>
          </a:p>
          <a:p>
            <a:pPr marL="285750" lvl="0" indent="-285750">
              <a:spcBef>
                <a:spcPts val="600"/>
              </a:spcBef>
              <a:buClr>
                <a:srgbClr val="E21729"/>
              </a:buClr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Фестивали детского творчества</a:t>
            </a:r>
          </a:p>
          <a:p>
            <a:pPr marL="285750" lvl="0" indent="-285750">
              <a:spcBef>
                <a:spcPts val="600"/>
              </a:spcBef>
              <a:buClr>
                <a:srgbClr val="E21729"/>
              </a:buClr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Образовательные события</a:t>
            </a:r>
          </a:p>
          <a:p>
            <a:pPr marL="285750" indent="-285750">
              <a:spcBef>
                <a:spcPts val="600"/>
              </a:spcBef>
              <a:buClr>
                <a:srgbClr val="E21729"/>
              </a:buClr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Галактика Дворец</a:t>
            </a:r>
          </a:p>
        </p:txBody>
      </p:sp>
    </p:spTree>
    <p:extLst>
      <p:ext uri="{BB962C8B-B14F-4D97-AF65-F5344CB8AC3E}">
        <p14:creationId xmlns:p14="http://schemas.microsoft.com/office/powerpoint/2010/main" val="7006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79"/>
          <a:stretch/>
        </p:blipFill>
        <p:spPr>
          <a:xfrm>
            <a:off x="0" y="0"/>
            <a:ext cx="2915816" cy="51434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836" y="185949"/>
            <a:ext cx="391953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91194" y="185949"/>
            <a:ext cx="2611593" cy="4824536"/>
          </a:xfrm>
          <a:prstGeom prst="roundRect">
            <a:avLst/>
          </a:prstGeom>
          <a:solidFill>
            <a:schemeClr val="bg1">
              <a:lumMod val="9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609670"/>
            <a:ext cx="2448272" cy="4059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effectLst/>
                <a:latin typeface="Montserrat"/>
                <a:ea typeface="Times New Roman"/>
                <a:cs typeface="Times New Roman"/>
              </a:rPr>
              <a:t>Всероссийский педагогический форум</a:t>
            </a:r>
            <a:endParaRPr lang="ru-RU" sz="1400" dirty="0">
              <a:solidFill>
                <a:schemeClr val="tx2">
                  <a:lumMod val="75000"/>
                </a:schemeClr>
              </a:solidFill>
              <a:ea typeface="Times New Roman"/>
              <a:cs typeface="Times New Roman"/>
            </a:endParaRPr>
          </a:p>
          <a:p>
            <a:pPr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2400" b="1" kern="0" dirty="0">
                <a:solidFill>
                  <a:schemeClr val="tx2">
                    <a:lumMod val="75000"/>
                  </a:schemeClr>
                </a:solidFill>
                <a:effectLst/>
                <a:latin typeface="Montserrat"/>
                <a:ea typeface="Times New Roman"/>
                <a:cs typeface="Times New Roman"/>
              </a:rPr>
              <a:t>Нескучное воспитание </a:t>
            </a:r>
            <a:endParaRPr lang="ru-RU" sz="1600" b="1" kern="0" dirty="0">
              <a:solidFill>
                <a:schemeClr val="tx2">
                  <a:lumMod val="75000"/>
                </a:schemeClr>
              </a:solidFill>
              <a:effectLst/>
              <a:latin typeface="Cambria"/>
              <a:ea typeface="Times New Roman"/>
              <a:cs typeface="Times New Roman"/>
            </a:endParaRPr>
          </a:p>
          <a:p>
            <a:pPr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Montserrat"/>
                <a:ea typeface="Times New Roman"/>
                <a:cs typeface="Times New Roman"/>
              </a:rPr>
              <a:t>Потенциал</a:t>
            </a:r>
          </a:p>
          <a:p>
            <a:pPr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Montserrat"/>
                <a:ea typeface="Times New Roman"/>
                <a:cs typeface="Times New Roman"/>
              </a:rPr>
              <a:t>дополнительного образования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Montserrat"/>
                <a:ea typeface="Times New Roman"/>
                <a:cs typeface="Times New Roman"/>
              </a:rPr>
              <a:t>в развитии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  <a:latin typeface="Montserrat"/>
                <a:ea typeface="Times New Roman"/>
                <a:cs typeface="Times New Roman"/>
              </a:rPr>
              <a:t>субъектности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Montserrat"/>
                <a:ea typeface="Times New Roman"/>
                <a:cs typeface="Times New Roman"/>
              </a:rPr>
              <a:t> личности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600" dirty="0">
              <a:solidFill>
                <a:schemeClr val="tx2">
                  <a:lumMod val="75000"/>
                </a:schemeClr>
              </a:solidFill>
              <a:latin typeface="Montserrat"/>
              <a:ea typeface="Times New Roman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Montserrat"/>
                <a:ea typeface="Times New Roman"/>
                <a:cs typeface="Times New Roman"/>
              </a:rPr>
              <a:t>19 мая 2025 года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762" y="157526"/>
            <a:ext cx="984645" cy="68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2F918D9-40FF-4557-9321-1E9E1220BF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0176" y="1131590"/>
            <a:ext cx="6084750" cy="382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5026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633</Words>
  <Application>Microsoft Office PowerPoint</Application>
  <PresentationFormat>Экран (16:9)</PresentationFormat>
  <Paragraphs>113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 Black</vt:lpstr>
      <vt:lpstr>Arial</vt:lpstr>
      <vt:lpstr>Montserrat SemiBold</vt:lpstr>
      <vt:lpstr>Cambria</vt:lpstr>
      <vt:lpstr>Times New Roman</vt:lpstr>
      <vt:lpstr>Montserrat</vt:lpstr>
      <vt:lpstr>Roboto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Людмила Леонидовна</cp:lastModifiedBy>
  <cp:revision>20</cp:revision>
  <dcterms:created xsi:type="dcterms:W3CDTF">2025-05-13T15:19:31Z</dcterms:created>
  <dcterms:modified xsi:type="dcterms:W3CDTF">2025-05-22T02:03:43Z</dcterms:modified>
</cp:coreProperties>
</file>