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429" r:id="rId2"/>
    <p:sldId id="431" r:id="rId3"/>
    <p:sldId id="441" r:id="rId4"/>
    <p:sldId id="442" r:id="rId5"/>
    <p:sldId id="443" r:id="rId6"/>
    <p:sldId id="432" r:id="rId7"/>
    <p:sldId id="434" r:id="rId8"/>
    <p:sldId id="435" r:id="rId9"/>
    <p:sldId id="436" r:id="rId10"/>
    <p:sldId id="437" r:id="rId11"/>
    <p:sldId id="438" r:id="rId12"/>
    <p:sldId id="439" r:id="rId13"/>
    <p:sldId id="446" r:id="rId14"/>
    <p:sldId id="445" r:id="rId15"/>
    <p:sldId id="44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8F59F-4936-4BD3-A835-48E9FCF2693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1C824-3DB5-400C-805B-B0FB86D78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228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47112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22596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isk.yandex.ru/i/EVP9wjZOJKdX7Q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microsoft.com/office/2007/relationships/hdphoto" Target="../media/hdphoto4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lben2007@yandex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ousosh1alexsandrovskoe.gosuslugi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</a:t>
            </a:fld>
            <a:endParaRPr lang="en"/>
          </a:p>
        </p:txBody>
      </p:sp>
      <p:sp>
        <p:nvSpPr>
          <p:cNvPr id="6" name="Shape 160"/>
          <p:cNvSpPr txBox="1">
            <a:spLocks/>
          </p:cNvSpPr>
          <p:nvPr/>
        </p:nvSpPr>
        <p:spPr>
          <a:xfrm>
            <a:off x="737260" y="2087102"/>
            <a:ext cx="10727030" cy="212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ru-RU" sz="3200" kern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 как площадка для кооперации</a:t>
            </a:r>
          </a:p>
          <a:p>
            <a:pPr algn="ctr">
              <a:lnSpc>
                <a:spcPct val="85000"/>
              </a:lnSpc>
            </a:pPr>
            <a:r>
              <a:rPr lang="ru-RU" sz="3200" kern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и интеграции приемов развития</a:t>
            </a:r>
            <a:r>
              <a:rPr lang="en-US" sz="3200" kern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3200" kern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личностного потенциала в образовательном процессе школы</a:t>
            </a:r>
            <a:endParaRPr lang="ru-RU" sz="3200" kern="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2" t="366" r="10972" b="32297"/>
          <a:stretch/>
        </p:blipFill>
        <p:spPr>
          <a:xfrm>
            <a:off x="6863339" y="4015212"/>
            <a:ext cx="2405351" cy="2431783"/>
          </a:xfrm>
          <a:prstGeom prst="ellipse">
            <a:avLst/>
          </a:prstGeom>
        </p:spPr>
      </p:pic>
      <p:sp>
        <p:nvSpPr>
          <p:cNvPr id="8" name="Shape 161"/>
          <p:cNvSpPr txBox="1">
            <a:spLocks noGrp="1"/>
          </p:cNvSpPr>
          <p:nvPr>
            <p:ph type="body" idx="4294967295"/>
          </p:nvPr>
        </p:nvSpPr>
        <p:spPr>
          <a:xfrm>
            <a:off x="323028" y="5097564"/>
            <a:ext cx="6954543" cy="1294836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>
              <a:spcAft>
                <a:spcPts val="620"/>
              </a:spcAft>
            </a:pP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Ткач Альбина </a:t>
            </a:r>
            <a:r>
              <a:rPr lang="ru-RU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Рафаэлевна</a:t>
            </a:r>
            <a:endParaRPr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20"/>
              </a:spcAft>
            </a:pP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Учитель высшей квалификационной категории</a:t>
            </a:r>
          </a:p>
          <a:p>
            <a:pPr>
              <a:spcAft>
                <a:spcPts val="62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МАОУ СОШ№1 </a:t>
            </a:r>
            <a:r>
              <a:rPr lang="ru-RU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с.Александровское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Томская область</a:t>
            </a:r>
          </a:p>
          <a:p>
            <a:pPr>
              <a:spcAft>
                <a:spcPts val="620"/>
              </a:spcAft>
            </a:pP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20"/>
              </a:spcAft>
            </a:pPr>
            <a:endParaRPr lang="ru-RU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992" y="284923"/>
            <a:ext cx="1695298" cy="1219383"/>
          </a:xfrm>
          <a:prstGeom prst="rect">
            <a:avLst/>
          </a:prstGeom>
        </p:spPr>
      </p:pic>
      <p:pic>
        <p:nvPicPr>
          <p:cNvPr id="10" name="Google Shape;559;g1239c36843f_1_75" descr="Ð¢Ð¾Ð¼ÑÐºÐ°Ñ Ð¾Ð±Ð»Ð°ÑÑÑ, Ð³ÐµÑÐ± - Ð²ÐµÐºÑÐ¾Ñ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794" y="121906"/>
            <a:ext cx="1523426" cy="1423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64" y="108668"/>
            <a:ext cx="1557442" cy="1450230"/>
          </a:xfrm>
          <a:prstGeom prst="rect">
            <a:avLst/>
          </a:prstGeom>
        </p:spPr>
      </p:pic>
      <p:sp>
        <p:nvSpPr>
          <p:cNvPr id="12" name="Google Shape;563;g1239c36843f_1_75"/>
          <p:cNvSpPr txBox="1"/>
          <p:nvPr/>
        </p:nvSpPr>
        <p:spPr>
          <a:xfrm>
            <a:off x="323028" y="1545661"/>
            <a:ext cx="1335591" cy="94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5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900" b="1" i="0" u="none" strike="noStrike" cap="none" dirty="0">
                <a:solidFill>
                  <a:srgbClr val="031848"/>
                </a:solidFill>
                <a:latin typeface="Arial"/>
                <a:ea typeface="Arial"/>
                <a:cs typeface="Arial"/>
                <a:sym typeface="Arial"/>
              </a:rPr>
              <a:t>ТОМСК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endParaRPr sz="29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ru-RU" sz="2900" b="1" i="0" u="none" strike="noStrike" cap="none" dirty="0" smtClean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90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65904" y="699680"/>
            <a:ext cx="9275132" cy="816202"/>
          </a:xfrm>
        </p:spPr>
        <p:txBody>
          <a:bodyPr/>
          <a:lstStyle/>
          <a:p>
            <a:r>
              <a:rPr lang="ru-RU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Участники ПОС </a:t>
            </a:r>
            <a:r>
              <a:rPr lang="ru-RU" sz="2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не</a:t>
            </a:r>
            <a:r>
              <a:rPr lang="ru-RU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просто </a:t>
            </a:r>
            <a:r>
              <a:rPr lang="ru-RU" sz="25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мониторили</a:t>
            </a:r>
            <a:r>
              <a:rPr lang="ru-RU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приемы, имеющиеся в УМК «Школа возможностей»</a:t>
            </a:r>
            <a:r>
              <a:rPr lang="en-US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500" b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2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198145"/>
            <a:ext cx="2301029" cy="26482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9" y="1702495"/>
            <a:ext cx="4263526" cy="32009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70" y="1702496"/>
            <a:ext cx="2444616" cy="32594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t="698" r="16422" b="-698"/>
          <a:stretch/>
        </p:blipFill>
        <p:spPr>
          <a:xfrm>
            <a:off x="7575271" y="2017416"/>
            <a:ext cx="3159363" cy="294456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87794" y="4965373"/>
            <a:ext cx="1138047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2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существлялась активная </a:t>
            </a:r>
            <a:r>
              <a:rPr lang="ru-RU" sz="28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апробация</a:t>
            </a:r>
            <a:r>
              <a:rPr lang="ru-RU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приемов </a:t>
            </a:r>
            <a:r>
              <a:rPr lang="ru-RU" sz="28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самими</a:t>
            </a:r>
            <a:r>
              <a:rPr lang="ru-RU" sz="28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учителями</a:t>
            </a:r>
            <a:r>
              <a:rPr lang="ru-RU" sz="28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в рамках регулярных встреч, </a:t>
            </a:r>
            <a:r>
              <a:rPr lang="ru-RU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 дальнейшим применением этих приемов на уроках.</a:t>
            </a:r>
            <a:endParaRPr lang="ru-RU" sz="2800" b="0" cap="none" spc="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ru-RU" sz="2800" b="0" cap="none" spc="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2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97740" y="768090"/>
            <a:ext cx="11177551" cy="816202"/>
          </a:xfrm>
        </p:spPr>
        <p:txBody>
          <a:bodyPr/>
          <a:lstStyle/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Участники ПОС </a:t>
            </a:r>
            <a:r>
              <a:rPr lang="ru-RU" sz="28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не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просто применяли</a:t>
            </a:r>
            <a:b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приемы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целью поиграть и развлечь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b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3471" y="4801413"/>
            <a:ext cx="1155188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60363" indent="-360363" algn="l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оздавалась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комфортная учебная среда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 целью максимального вовлечения детей в образовательный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процесс!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9" t="13762"/>
          <a:stretch/>
        </p:blipFill>
        <p:spPr>
          <a:xfrm>
            <a:off x="453471" y="1637277"/>
            <a:ext cx="2437198" cy="31111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5" t="4064"/>
          <a:stretch/>
        </p:blipFill>
        <p:spPr>
          <a:xfrm>
            <a:off x="3063520" y="1584293"/>
            <a:ext cx="2235546" cy="31641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688" y="1779371"/>
            <a:ext cx="2841290" cy="29690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3471" y="5493742"/>
            <a:ext cx="11446721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существлялась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апробация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на главных участниках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образов.отношений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детях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с целью развития целого спектра гибких навыков: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коммуникации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сотрудничества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умения работать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команде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саморегуляция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2"/>
          <a:stretch/>
        </p:blipFill>
        <p:spPr>
          <a:xfrm>
            <a:off x="5457276" y="1950336"/>
            <a:ext cx="3121201" cy="27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3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705" y="480151"/>
            <a:ext cx="11214224" cy="816202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Продуктом</a:t>
            </a:r>
            <a:r>
              <a:rPr lang="ru-RU" sz="2800" dirty="0" smtClean="0"/>
              <a:t> нашей интеграции приемов в</a:t>
            </a:r>
            <a:br>
              <a:rPr lang="ru-RU" sz="2800" dirty="0" smtClean="0"/>
            </a:br>
            <a:r>
              <a:rPr lang="ru-RU" sz="2800" dirty="0" smtClean="0"/>
              <a:t> рамках ПОС стал </a:t>
            </a:r>
            <a:r>
              <a:rPr lang="ru-RU" sz="2800" dirty="0" smtClean="0">
                <a:solidFill>
                  <a:srgbClr val="FF0000"/>
                </a:solidFill>
              </a:rPr>
              <a:t>БАП</a:t>
            </a:r>
            <a:r>
              <a:rPr lang="ru-RU" sz="2800" dirty="0" smtClean="0"/>
              <a:t> (банк активных приемов</a:t>
            </a:r>
            <a:r>
              <a:rPr lang="ru-RU" sz="3000" dirty="0" smtClean="0"/>
              <a:t>)</a:t>
            </a:r>
            <a:endParaRPr lang="ru-RU" sz="3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84" y="1449481"/>
            <a:ext cx="9341650" cy="4579390"/>
          </a:xfrm>
          <a:prstGeom prst="rect">
            <a:avLst/>
          </a:prstGeom>
        </p:spPr>
      </p:pic>
      <p:pic>
        <p:nvPicPr>
          <p:cNvPr id="8" name="Picture 2" descr="http://qrcoder.ru/code/?https%3A%2F%2Fdisk.yandex.ru%2Fi%2FEVP9wjZOJKdX7Q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203" y="4109642"/>
            <a:ext cx="1919229" cy="191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230209" y="6100012"/>
            <a:ext cx="5295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https://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disk.yandex.ru/i/EVP9wjZOJKdX7Q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71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510" y="2904901"/>
            <a:ext cx="5177790" cy="345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070" y="562477"/>
            <a:ext cx="973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Команда           осуществляла общую координацию</a:t>
            </a:r>
          </a:p>
          <a:p>
            <a:r>
              <a:rPr lang="ru-RU" sz="23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методическую </a:t>
            </a:r>
            <a:r>
              <a:rPr lang="ru-RU" sz="23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поддержку нашему ПОС через:</a:t>
            </a:r>
            <a:endParaRPr lang="ru-RU" sz="2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6987" y="1491165"/>
            <a:ext cx="6045245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МОСты</a:t>
            </a:r>
            <a:endParaRPr lang="ru-RU" sz="2400" b="1" dirty="0" smtClean="0">
              <a:solidFill>
                <a:schemeClr val="accent4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рамках мастерских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диссеминации опыта</a:t>
            </a:r>
          </a:p>
          <a:p>
            <a:r>
              <a:rPr lang="ru-RU" sz="2000" i="0" dirty="0" smtClean="0">
                <a:solidFill>
                  <a:schemeClr val="accent4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(организовано 7 занятий в режиме онлайн)</a:t>
            </a:r>
            <a:endParaRPr lang="ru-RU" sz="2000" i="0" dirty="0">
              <a:solidFill>
                <a:schemeClr val="accent4">
                  <a:lumMod val="2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85" y="93013"/>
            <a:ext cx="914400" cy="9144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4559" y="1522603"/>
            <a:ext cx="52349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МОС </a:t>
            </a:r>
          </a:p>
          <a:p>
            <a:pPr algn="ctr"/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(межрегиональные обучающиеся сообщества)</a:t>
            </a:r>
          </a:p>
          <a:p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Организованы регулярные встречи в составе творческих и проектных групп: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559" y="3649728"/>
            <a:ext cx="3102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1) «Профессиональное развитие  педагога сегодня: обучение через всю жизнь»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559" y="4767210"/>
            <a:ext cx="3525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2)«Как быть заметным в профессиональном сообществе?»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559" y="5678735"/>
            <a:ext cx="3525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3) «Как создать личностно-развивающую среду для ребенка ОВЗ»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255" y="4339976"/>
            <a:ext cx="3340156" cy="184202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467630" y="3503677"/>
            <a:ext cx="4724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Сообщество ЦРЛП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sz="2000" b="1" dirty="0" err="1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ВКонтакте</a:t>
            </a:r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 и в «</a:t>
            </a:r>
            <a:r>
              <a:rPr lang="ru-RU" sz="2000" b="1" dirty="0" err="1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Телеграм</a:t>
            </a:r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036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90479"/>
            <a:ext cx="11043983" cy="989594"/>
          </a:xfrm>
          <a:noFill/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Результатом </a:t>
            </a:r>
            <a:r>
              <a:rPr lang="ru-RU" sz="2800" dirty="0" smtClean="0">
                <a:solidFill>
                  <a:schemeClr val="bg1"/>
                </a:solidFill>
              </a:rPr>
              <a:t>нашей кооперации в рамках ПОС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 с           стало участие в:</a:t>
            </a: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19" y="937260"/>
            <a:ext cx="745441" cy="67884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619289" y="1180073"/>
            <a:ext cx="520752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25000"/>
                  </a:schemeClr>
                </a:solidFill>
              </a:rPr>
              <a:t>Открытом педагогическом фестивале </a:t>
            </a: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accent4">
                    <a:lumMod val="25000"/>
                  </a:schemeClr>
                </a:solidFill>
              </a:rPr>
              <a:t>международным </a:t>
            </a: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>участием «В диалоге 2025»</a:t>
            </a:r>
            <a:br>
              <a:rPr lang="ru-RU" dirty="0">
                <a:solidFill>
                  <a:schemeClr val="accent4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>  от БФ «Вклад в будущее»</a:t>
            </a:r>
            <a:br>
              <a:rPr lang="ru-RU" dirty="0">
                <a:solidFill>
                  <a:schemeClr val="accent4">
                    <a:lumMod val="25000"/>
                  </a:schemeClr>
                </a:solidFill>
              </a:rPr>
            </a:b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4381"/>
          <a:stretch/>
        </p:blipFill>
        <p:spPr>
          <a:xfrm>
            <a:off x="6095713" y="4678728"/>
            <a:ext cx="2917137" cy="16007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8551" y="2169667"/>
            <a:ext cx="2802488" cy="38688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352" y="1616109"/>
            <a:ext cx="6096000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25000"/>
                  </a:schemeClr>
                </a:solidFill>
              </a:rPr>
              <a:t>Межрегиональном фестивале «Лучшие практики развития личностного потенциала -2023» от </a:t>
            </a: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>БФ «Вклад в будущее</a:t>
            </a:r>
            <a:r>
              <a:rPr lang="ru-RU" dirty="0" smtClean="0">
                <a:solidFill>
                  <a:schemeClr val="accent4">
                    <a:lumMod val="25000"/>
                  </a:schemeClr>
                </a:solidFill>
              </a:rPr>
              <a:t>»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414" y="2166537"/>
            <a:ext cx="2791364" cy="2432181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8" y="2490872"/>
            <a:ext cx="2748495" cy="4215691"/>
          </a:xfrm>
          <a:prstGeom prst="rect">
            <a:avLst/>
          </a:prstGeom>
          <a:noFill/>
        </p:spPr>
      </p:pic>
      <p:pic>
        <p:nvPicPr>
          <p:cNvPr id="16" name="Рисунок 15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81"/>
          <a:stretch/>
        </p:blipFill>
        <p:spPr bwMode="auto">
          <a:xfrm>
            <a:off x="2808198" y="3266317"/>
            <a:ext cx="3257560" cy="2318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415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p:sp>
        <p:nvSpPr>
          <p:cNvPr id="6" name="Shape 181"/>
          <p:cNvSpPr txBox="1">
            <a:spLocks/>
          </p:cNvSpPr>
          <p:nvPr/>
        </p:nvSpPr>
        <p:spPr>
          <a:xfrm>
            <a:off x="1798693" y="2252744"/>
            <a:ext cx="8407294" cy="505006"/>
          </a:xfrm>
          <a:prstGeom prst="rect">
            <a:avLst/>
          </a:prstGeom>
        </p:spPr>
        <p:txBody>
          <a:bodyPr/>
          <a:lstStyle>
            <a:defPPr>
              <a:defRPr/>
            </a:defPPr>
            <a:lvl1pPr marL="0" marR="0" lvl="0" indent="0" algn="l" defTabSz="125982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solidFill>
                  <a:schemeClr val="tx1"/>
                </a:solidFill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Helvetica Neue"/>
              </a:defRPr>
            </a:lvl1pPr>
            <a:lvl2pPr marL="0" marR="0" indent="236224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72448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708671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44895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81119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417343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53567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89790" algn="l" defTabSz="125982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993" b="1" i="0" u="none" strike="noStrike" cap="none" spc="-12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 hangingPunct="1"/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2" t="366" r="10972" b="32297"/>
          <a:stretch/>
        </p:blipFill>
        <p:spPr>
          <a:xfrm>
            <a:off x="7418655" y="4580903"/>
            <a:ext cx="1791807" cy="1811497"/>
          </a:xfrm>
          <a:prstGeom prst="ellipse">
            <a:avLst/>
          </a:prstGeom>
        </p:spPr>
      </p:pic>
      <p:sp>
        <p:nvSpPr>
          <p:cNvPr id="8" name="Google Shape;44;p11">
            <a:extLst>
              <a:ext uri="{FF2B5EF4-FFF2-40B4-BE49-F238E27FC236}">
                <a16:creationId xmlns:a16="http://schemas.microsoft.com/office/drawing/2014/main" xmlns="" id="{96AEEAFB-2A8A-030D-A2AD-B4CB55EA3334}"/>
              </a:ext>
            </a:extLst>
          </p:cNvPr>
          <p:cNvSpPr txBox="1"/>
          <p:nvPr/>
        </p:nvSpPr>
        <p:spPr>
          <a:xfrm>
            <a:off x="259955" y="5125472"/>
            <a:ext cx="800363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0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e-mail: </a:t>
            </a:r>
            <a:r>
              <a:rPr lang="en-US" sz="20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alben2007@yandex.ru</a:t>
            </a:r>
            <a:endParaRPr lang="en-US" sz="2000" b="1" i="0" dirty="0" smtClean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ru-RU" sz="20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МАОУ СОШ№1 </a:t>
            </a:r>
            <a:r>
              <a:rPr lang="ru-RU" sz="20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с.Александровское</a:t>
            </a:r>
            <a:endParaRPr lang="ru-RU" sz="2000" b="1" i="0" dirty="0" smtClean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ru-RU" sz="2000" b="1" i="1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https://maousosh1alexsandrovskoe.gosuslugi.ru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/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ru-RU" sz="1600" b="0" i="0" dirty="0" smtClean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88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819"/>
          <a:stretch/>
        </p:blipFill>
        <p:spPr>
          <a:xfrm>
            <a:off x="2751374" y="560070"/>
            <a:ext cx="5866846" cy="5974263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805580" y="6161616"/>
            <a:ext cx="652620" cy="32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892067" y="6331634"/>
            <a:ext cx="5585460" cy="119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892067" y="6534333"/>
            <a:ext cx="55854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765" t="13939" r="70778" b="79816"/>
          <a:stretch/>
        </p:blipFill>
        <p:spPr>
          <a:xfrm>
            <a:off x="183561" y="5933361"/>
            <a:ext cx="2190188" cy="6694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333" y="4524730"/>
            <a:ext cx="1408631" cy="140863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94004" y="295545"/>
            <a:ext cx="11012344" cy="816202"/>
          </a:xfrm>
        </p:spPr>
        <p:txBody>
          <a:bodyPr/>
          <a:lstStyle/>
          <a:p>
            <a:r>
              <a:rPr lang="ru-RU" sz="30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Кооперация педагогов в рамках </a:t>
            </a:r>
            <a:r>
              <a:rPr lang="ru-RU" sz="3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ПОС </a:t>
            </a:r>
            <a:br>
              <a:rPr lang="ru-RU" sz="3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</a:br>
            <a:r>
              <a:rPr lang="ru-RU" sz="3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началась</a:t>
            </a:r>
            <a:r>
              <a:rPr lang="ru-RU" sz="30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 с:</a:t>
            </a:r>
            <a:r>
              <a:rPr lang="ru-RU" sz="3000" dirty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/>
            </a:r>
            <a:br>
              <a:rPr lang="ru-RU" sz="3000" dirty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</a:br>
            <a:endParaRPr lang="ru-RU" sz="3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477527" y="3867990"/>
            <a:ext cx="3782548" cy="81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ru-RU" sz="2800" kern="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в тесном </a:t>
            </a:r>
          </a:p>
          <a:p>
            <a:r>
              <a:rPr lang="ru-RU" sz="2800" kern="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сотрудничестве с:</a:t>
            </a:r>
            <a:br>
              <a:rPr lang="ru-RU" sz="2800" kern="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</a:br>
            <a:endParaRPr lang="ru-RU" sz="2800" kern="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 rot="2388879">
            <a:off x="11218836" y="4489457"/>
            <a:ext cx="467833" cy="3877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92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93" y="66147"/>
            <a:ext cx="7067349" cy="4709094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167177" y="2543889"/>
            <a:ext cx="834390" cy="489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93" y="4775241"/>
            <a:ext cx="6844348" cy="1979889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167177" y="5494896"/>
            <a:ext cx="834390" cy="489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72542" y="1696414"/>
            <a:ext cx="4017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</a:t>
            </a:r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и </a:t>
            </a:r>
            <a:r>
              <a:rPr lang="ru-RU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МОС</a:t>
            </a:r>
            <a:r>
              <a:rPr lang="ru-RU" sz="2000" b="1" dirty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— ресурс для </a:t>
            </a:r>
            <a:endParaRPr lang="ru-RU" sz="2000" b="1" dirty="0" smtClean="0">
              <a:solidFill>
                <a:schemeClr val="accent4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профессионального</a:t>
            </a:r>
          </a:p>
          <a:p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личностного развития </a:t>
            </a:r>
            <a:endParaRPr lang="ru-RU" sz="2000" b="1" dirty="0" smtClean="0">
              <a:solidFill>
                <a:schemeClr val="accent4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000" b="1" dirty="0" smtClean="0">
                <a:solidFill>
                  <a:schemeClr val="accent4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педагогов</a:t>
            </a:r>
            <a:endParaRPr lang="ru-RU" sz="2000" b="1" dirty="0">
              <a:solidFill>
                <a:schemeClr val="accent4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21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8" y="2365930"/>
            <a:ext cx="6272176" cy="2959512"/>
          </a:xfrm>
          <a:prstGeom prst="rect">
            <a:avLst/>
          </a:prstGeom>
        </p:spPr>
      </p:pic>
      <p:sp>
        <p:nvSpPr>
          <p:cNvPr id="7" name="object 3"/>
          <p:cNvSpPr txBox="1">
            <a:spLocks noGrp="1"/>
          </p:cNvSpPr>
          <p:nvPr>
            <p:ph type="title"/>
          </p:nvPr>
        </p:nvSpPr>
        <p:spPr>
          <a:xfrm>
            <a:off x="314719" y="420525"/>
            <a:ext cx="12829268" cy="1134926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40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30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В сотрудничестве с          и не без</a:t>
            </a:r>
            <a:br>
              <a:rPr lang="ru-RU" sz="30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ru-RU" sz="3000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участия </a:t>
            </a:r>
            <a:r>
              <a:rPr lang="ru-RU" sz="3000" spc="-40" dirty="0" smtClean="0">
                <a:solidFill>
                  <a:srgbClr val="FF0000"/>
                </a:solidFill>
                <a:cs typeface="Calibri" panose="020F0502020204030204" pitchFamily="34" charset="0"/>
              </a:rPr>
              <a:t>ПОС</a:t>
            </a:r>
            <a:r>
              <a:rPr lang="ru-RU" sz="30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:</a:t>
            </a:r>
            <a:endParaRPr lang="ru-RU" sz="3000" b="1" spc="6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500" y="-32689"/>
            <a:ext cx="1020677" cy="102067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4719" y="1654722"/>
            <a:ext cx="10204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Организовано</a:t>
            </a:r>
            <a:r>
              <a:rPr lang="ru-RU" sz="2000" b="1" dirty="0" smtClean="0"/>
              <a:t> </a:t>
            </a:r>
            <a:r>
              <a:rPr lang="ru-RU" sz="2000" b="1" dirty="0"/>
              <a:t>ф</a:t>
            </a:r>
            <a:r>
              <a:rPr lang="ru-RU" sz="2000" b="1" dirty="0" smtClean="0"/>
              <a:t>естивальное </a:t>
            </a:r>
            <a:r>
              <a:rPr lang="ru-RU" sz="2000" b="1" dirty="0"/>
              <a:t>событие </a:t>
            </a:r>
            <a:r>
              <a:rPr lang="ru-RU" sz="2000" b="1" dirty="0" smtClean="0"/>
              <a:t>«</a:t>
            </a:r>
            <a:r>
              <a:rPr lang="ru-RU" sz="2000" b="1" dirty="0"/>
              <a:t>Выбор или три дня из жизни читателя</a:t>
            </a:r>
            <a:r>
              <a:rPr lang="ru-RU" sz="2000" b="1" dirty="0" smtClean="0"/>
              <a:t>» </a:t>
            </a:r>
            <a:r>
              <a:rPr lang="ru-RU" sz="2000" dirty="0"/>
              <a:t>проекта «Мастерские роста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849" y="2121879"/>
            <a:ext cx="3606140" cy="20256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674" y="4147515"/>
            <a:ext cx="3000702" cy="256720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9873" y="555903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Три </a:t>
            </a:r>
            <a:r>
              <a:rPr lang="ru-RU" sz="2000" dirty="0"/>
              <a:t>команды из 3, 5 и 8 классов прошли путь вместе с героями книг</a:t>
            </a:r>
          </a:p>
        </p:txBody>
      </p:sp>
    </p:spTree>
    <p:extLst>
      <p:ext uri="{BB962C8B-B14F-4D97-AF65-F5344CB8AC3E}">
        <p14:creationId xmlns:p14="http://schemas.microsoft.com/office/powerpoint/2010/main" val="10852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061" t="12814"/>
          <a:stretch/>
        </p:blipFill>
        <p:spPr>
          <a:xfrm>
            <a:off x="328147" y="1770317"/>
            <a:ext cx="5942026" cy="41361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4090" y="657196"/>
            <a:ext cx="10204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Организован</a:t>
            </a:r>
            <a:r>
              <a:rPr lang="ru-RU" sz="2400" b="1" dirty="0" smtClean="0">
                <a:solidFill>
                  <a:schemeClr val="bg1"/>
                </a:solidFill>
              </a:rPr>
              <a:t> фестиваль «Вот это кино</a:t>
            </a:r>
            <a:r>
              <a:rPr lang="en-US" sz="2400" b="1" dirty="0" smtClean="0">
                <a:solidFill>
                  <a:schemeClr val="bg1"/>
                </a:solidFill>
              </a:rPr>
              <a:t>!</a:t>
            </a:r>
            <a:r>
              <a:rPr lang="ru-RU" sz="2400" b="1" dirty="0" smtClean="0">
                <a:solidFill>
                  <a:schemeClr val="bg1"/>
                </a:solidFill>
              </a:rPr>
              <a:t>» </a:t>
            </a:r>
            <a:r>
              <a:rPr lang="ru-RU" sz="2400" dirty="0" smtClean="0">
                <a:solidFill>
                  <a:schemeClr val="bg1"/>
                </a:solidFill>
              </a:rPr>
              <a:t>проекта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«Мастерские роста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1233107"/>
            <a:ext cx="4232606" cy="27677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37" y="4069637"/>
            <a:ext cx="3648194" cy="20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403162" y="404529"/>
            <a:ext cx="12829268" cy="89742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40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spcBef>
                <a:spcPts val="450"/>
              </a:spcBef>
              <a:buNone/>
            </a:pPr>
            <a:r>
              <a:rPr lang="ru-RU" sz="2800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Организована и</a:t>
            </a:r>
            <a:r>
              <a:rPr lang="ru-RU" sz="28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нтеграция приемов в </a:t>
            </a:r>
            <a:br>
              <a:rPr lang="ru-RU" sz="28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ru-RU" sz="2800" b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рамках (ПОС)  под лозунгом:</a:t>
            </a:r>
            <a:endParaRPr lang="ru-RU" sz="2800" b="1" spc="6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530" y="592087"/>
            <a:ext cx="2984662" cy="165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3162" y="1966926"/>
            <a:ext cx="82836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Выработан алгоритм интеграции приемов: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3162" y="2397813"/>
            <a:ext cx="5609018" cy="39703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1: Формирование группы</a:t>
            </a:r>
          </a:p>
          <a:p>
            <a:pPr marL="4763" indent="-4763" algn="l">
              <a:buAutoNum type="arabicPeriod"/>
              <a:tabLst>
                <a:tab pos="355600" algn="l"/>
              </a:tabLst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Определение целей.</a:t>
            </a:r>
          </a:p>
          <a:p>
            <a:pPr marL="355600" indent="-355600" algn="l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Сбор участников посредством анкетирования.</a:t>
            </a:r>
          </a:p>
          <a:p>
            <a:pPr marL="1081088" indent="-1081088" algn="l"/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2: Исследование и выбор приемов </a:t>
            </a:r>
          </a:p>
          <a:p>
            <a:pPr marL="360363" indent="-360363" algn="l"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Изучение разнообразных ресурсов и   обсуждение выбранных приёмов и технологий.</a:t>
            </a:r>
          </a:p>
          <a:p>
            <a:pPr marL="360363" indent="-360363" algn="l"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Отбор приемов для 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апробации на уроках.</a:t>
            </a:r>
          </a:p>
          <a:p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3: Апробация приемов</a:t>
            </a:r>
          </a:p>
          <a:p>
            <a:pPr marL="360363" indent="-360363"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Проведение уроков с приглашением, по желанию, коллег для наблюдения и получения дополнительной обратной связи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49168" y="2394561"/>
            <a:ext cx="5648024" cy="40010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1081088" indent="-1081088" algn="l"/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4: Рефлексия и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корректировка</a:t>
            </a:r>
            <a:endParaRPr lang="ru-RU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55600" lvl="0" indent="-355600" algn="l">
              <a:tabLst>
                <a:tab pos="360363" algn="l"/>
              </a:tabLst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Сбор </a:t>
            </a: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отзывов всех 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участников 	образовательных отношений.</a:t>
            </a: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l">
              <a:buAutoNum type="arabicPeriod" startAt="2"/>
              <a:tabLst>
                <a:tab pos="355600" algn="l"/>
              </a:tabLst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Анализ </a:t>
            </a: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результатов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lvl="0">
              <a:tabLst>
                <a:tab pos="355600" algn="l"/>
              </a:tabLst>
            </a:pP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5: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Создание (БАП)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банка активных приемов </a:t>
            </a:r>
          </a:p>
          <a:p>
            <a:pPr lvl="0">
              <a:tabLst>
                <a:tab pos="355600" algn="l"/>
              </a:tabLst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Включение </a:t>
            </a: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активных приемов, результатов их апробации и рекомендации по их применению в БАП.</a:t>
            </a:r>
          </a:p>
          <a:p>
            <a:pPr lvl="0">
              <a:tabLst>
                <a:tab pos="355600" algn="l"/>
              </a:tabLst>
            </a:pP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Регулярно </a:t>
            </a:r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обновление банка новыми инструментами и приемами по мере их освоения</a:t>
            </a:r>
            <a:r>
              <a:rPr lang="ru-RU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lvl="0">
              <a:tabLst>
                <a:tab pos="355600" algn="l"/>
              </a:tabLst>
            </a:pP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Шаг 6: Поддержание сообщества </a:t>
            </a:r>
          </a:p>
          <a:p>
            <a:pPr lvl="0" algn="l"/>
            <a:endParaRPr lang="ru-RU" sz="2000" dirty="0">
              <a:solidFill>
                <a:srgbClr val="002060"/>
              </a:solidFill>
              <a:latin typeface="SB Sans Tex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66265" y="1449211"/>
            <a:ext cx="672171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«</a:t>
            </a:r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Прием готов? Всегда готов</a:t>
            </a:r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!»</a:t>
            </a:r>
            <a:endParaRPr lang="ru-RU" sz="30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925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1157606" y="809895"/>
            <a:ext cx="11012344" cy="816202"/>
          </a:xfrm>
        </p:spPr>
        <p:txBody>
          <a:bodyPr/>
          <a:lstStyle/>
          <a:p>
            <a:pPr algn="ctr"/>
            <a:r>
              <a:rPr lang="ru-RU" sz="3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Созданный нами алгоритм в рамках ПОС </a:t>
            </a:r>
            <a:br>
              <a:rPr lang="ru-RU" sz="3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</a:br>
            <a:r>
              <a:rPr lang="ru-RU" sz="3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заработал</a:t>
            </a:r>
            <a:r>
              <a:rPr lang="ru-RU" sz="3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>:</a:t>
            </a:r>
            <a:r>
              <a:rPr lang="ru-RU" sz="3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  <a:t/>
            </a:r>
            <a:br>
              <a:rPr lang="ru-RU" sz="3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333E48">
                      <a:alpha val="40000"/>
                    </a:srgbClr>
                  </a:outerShdw>
                </a:effectLst>
              </a:rPr>
            </a:b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2" t="23873"/>
          <a:stretch/>
        </p:blipFill>
        <p:spPr>
          <a:xfrm>
            <a:off x="664716" y="1621848"/>
            <a:ext cx="2846463" cy="32736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r="6261" b="26687"/>
          <a:stretch/>
        </p:blipFill>
        <p:spPr>
          <a:xfrm>
            <a:off x="3684090" y="1910093"/>
            <a:ext cx="2775893" cy="2985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894" y="1910093"/>
            <a:ext cx="2239034" cy="29853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900" y="1598808"/>
            <a:ext cx="2497019" cy="332935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34034" y="4981671"/>
            <a:ext cx="1127329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 рамках </a:t>
            </a:r>
            <a:r>
              <a:rPr lang="ru-RU" sz="24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регулярных встреч </a:t>
            </a:r>
            <a:r>
              <a:rPr lang="ru-RU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осуществлялась </a:t>
            </a:r>
            <a:r>
              <a:rPr lang="ru-RU" sz="24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кооперация</a:t>
            </a:r>
            <a:r>
              <a:rPr lang="ru-RU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творческих, активных, </a:t>
            </a:r>
            <a:r>
              <a:rPr lang="ru-RU" sz="24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инициативных 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учителей</a:t>
            </a:r>
            <a:r>
              <a:rPr lang="ru-RU" sz="24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2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работающих над одной общей целью!</a:t>
            </a:r>
            <a:endPara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593"/>
          <a:stretch/>
        </p:blipFill>
        <p:spPr>
          <a:xfrm>
            <a:off x="574334" y="1717314"/>
            <a:ext cx="2946711" cy="3273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" r="-1010"/>
          <a:stretch/>
        </p:blipFill>
        <p:spPr>
          <a:xfrm>
            <a:off x="3673212" y="1717314"/>
            <a:ext cx="4312731" cy="33124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1" t="15576" r="1" b="10095"/>
          <a:stretch/>
        </p:blipFill>
        <p:spPr>
          <a:xfrm>
            <a:off x="7971550" y="1717314"/>
            <a:ext cx="3491855" cy="33293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1061" y="5023874"/>
            <a:ext cx="1101234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0850" indent="-450850" algn="just"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0850" indent="-45085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такой кооперации развивался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дух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командной работы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дух сотрудничества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среди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учителей!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44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80"/>
          <a:stretch/>
        </p:blipFill>
        <p:spPr>
          <a:xfrm>
            <a:off x="458916" y="1502765"/>
            <a:ext cx="4929310" cy="3886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842" y="1502765"/>
            <a:ext cx="2889013" cy="38520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3661" y="1534035"/>
            <a:ext cx="2868075" cy="38241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4511" y="5337577"/>
            <a:ext cx="1101234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0850" indent="-4508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Участники ПОС проявляли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креативность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и создавали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визуально привлекательные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интерактивные элементы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с выходом с данным инструментарием на уроки.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475</Words>
  <Application>Microsoft Office PowerPoint</Application>
  <PresentationFormat>Широкоэкранный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Arvo</vt:lpstr>
      <vt:lpstr>Calibri</vt:lpstr>
      <vt:lpstr>Helvetica Neue</vt:lpstr>
      <vt:lpstr>Roboto Condensed</vt:lpstr>
      <vt:lpstr>Roboto Condensed Light</vt:lpstr>
      <vt:lpstr>SB Sans Text</vt:lpstr>
      <vt:lpstr>Verdana</vt:lpstr>
      <vt:lpstr>Wingdings</vt:lpstr>
      <vt:lpstr>Salerio template</vt:lpstr>
      <vt:lpstr>Презентация PowerPoint</vt:lpstr>
      <vt:lpstr>Кооперация педагогов в рамках ПОС  началась с: </vt:lpstr>
      <vt:lpstr>Презентация PowerPoint</vt:lpstr>
      <vt:lpstr>В сотрудничестве с          и не без участия ПОС:</vt:lpstr>
      <vt:lpstr>Презентация PowerPoint</vt:lpstr>
      <vt:lpstr>Организована интеграция приемов в  рамках (ПОС)  под лозунгом:</vt:lpstr>
      <vt:lpstr>Созданный нами алгоритм в рамках ПОС  заработал: </vt:lpstr>
      <vt:lpstr>Презентация PowerPoint</vt:lpstr>
      <vt:lpstr>Презентация PowerPoint</vt:lpstr>
      <vt:lpstr>Участники ПОС не просто мониторили приемы, имеющиеся в УМК «Школа возможностей»  </vt:lpstr>
      <vt:lpstr>Участники ПОС не просто применяли приемы с целью поиграть и развлечь! </vt:lpstr>
      <vt:lpstr>Продуктом нашей интеграции приемов в  рамках ПОС стал БАП (банк активных приемов)</vt:lpstr>
      <vt:lpstr>Презентация PowerPoint</vt:lpstr>
      <vt:lpstr>   Результатом нашей кооперации в рамках ПОС    с           стало участие в: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Иностранный язык</dc:creator>
  <cp:lastModifiedBy>Серякова Татьяна Николаевна</cp:lastModifiedBy>
  <cp:revision>49</cp:revision>
  <dcterms:created xsi:type="dcterms:W3CDTF">2022-08-17T05:15:56Z</dcterms:created>
  <dcterms:modified xsi:type="dcterms:W3CDTF">2025-05-20T09:40:06Z</dcterms:modified>
</cp:coreProperties>
</file>