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9" r:id="rId2"/>
    <p:sldMasterId id="2147483741" r:id="rId3"/>
  </p:sldMasterIdLst>
  <p:notesMasterIdLst>
    <p:notesMasterId r:id="rId16"/>
  </p:notesMasterIdLst>
  <p:sldIdLst>
    <p:sldId id="324" r:id="rId4"/>
    <p:sldId id="329" r:id="rId5"/>
    <p:sldId id="383" r:id="rId6"/>
    <p:sldId id="385" r:id="rId7"/>
    <p:sldId id="387" r:id="rId8"/>
    <p:sldId id="388" r:id="rId9"/>
    <p:sldId id="390" r:id="rId10"/>
    <p:sldId id="391" r:id="rId11"/>
    <p:sldId id="389" r:id="rId12"/>
    <p:sldId id="394" r:id="rId13"/>
    <p:sldId id="393" r:id="rId14"/>
    <p:sldId id="386" r:id="rId15"/>
  </p:sldIdLst>
  <p:sldSz cx="9144000" cy="5143500" type="screen16x9"/>
  <p:notesSz cx="6858000" cy="9947275"/>
  <p:embeddedFontLst>
    <p:embeddedFont>
      <p:font typeface="Play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6" roundtripDataSignature="AMtx7mhTkgLNNsmJxsWMQXMODADqle9Y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A500"/>
    <a:srgbClr val="F0720A"/>
    <a:srgbClr val="CC3300"/>
    <a:srgbClr val="CC6600"/>
    <a:srgbClr val="00194C"/>
    <a:srgbClr val="BC5908"/>
    <a:srgbClr val="F8994A"/>
    <a:srgbClr val="F5AD77"/>
    <a:srgbClr val="F18A3D"/>
    <a:srgbClr val="EA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3030D7-C55F-4330-A591-54F842AE0F4D}">
  <a:tblStyle styleId="{6C3030D7-C55F-4330-A591-54F842AE0F4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4545" autoAdjust="0"/>
  </p:normalViewPr>
  <p:slideViewPr>
    <p:cSldViewPr snapToGrid="0">
      <p:cViewPr varScale="1">
        <p:scale>
          <a:sx n="107" d="100"/>
          <a:sy n="107" d="100"/>
        </p:scale>
        <p:origin x="557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97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96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9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10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6189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239c36843f_1_7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9" name="Google Shape;549;g1239c36843f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2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796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МОДУЛЯ">
  <p:cSld name="Обложка МОДУЛЯ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239c36843f_1_8"/>
          <p:cNvSpPr>
            <a:spLocks noGrp="1"/>
          </p:cNvSpPr>
          <p:nvPr>
            <p:ph type="pic" idx="2"/>
          </p:nvPr>
        </p:nvSpPr>
        <p:spPr>
          <a:xfrm>
            <a:off x="2432304" y="0"/>
            <a:ext cx="4508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" name="Google Shape;15;g1239c36843f_1_8"/>
          <p:cNvSpPr txBox="1">
            <a:spLocks noGrp="1"/>
          </p:cNvSpPr>
          <p:nvPr>
            <p:ph type="ctrTitle"/>
          </p:nvPr>
        </p:nvSpPr>
        <p:spPr>
          <a:xfrm>
            <a:off x="347473" y="1782970"/>
            <a:ext cx="3600900" cy="20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sz="2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g1239c36843f_1_8"/>
          <p:cNvSpPr>
            <a:spLocks noGrp="1"/>
          </p:cNvSpPr>
          <p:nvPr>
            <p:ph type="pic" idx="3"/>
          </p:nvPr>
        </p:nvSpPr>
        <p:spPr>
          <a:xfrm>
            <a:off x="4709160" y="0"/>
            <a:ext cx="4434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g1239c36843f_1_8"/>
          <p:cNvSpPr txBox="1">
            <a:spLocks noGrp="1"/>
          </p:cNvSpPr>
          <p:nvPr>
            <p:ph type="body" idx="1"/>
          </p:nvPr>
        </p:nvSpPr>
        <p:spPr>
          <a:xfrm>
            <a:off x="7302634" y="1389089"/>
            <a:ext cx="12105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g1239c36843f_1_8"/>
          <p:cNvSpPr txBox="1">
            <a:spLocks noGrp="1"/>
          </p:cNvSpPr>
          <p:nvPr>
            <p:ph type="body" idx="4"/>
          </p:nvPr>
        </p:nvSpPr>
        <p:spPr>
          <a:xfrm>
            <a:off x="5093310" y="2460433"/>
            <a:ext cx="35958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 type="secHead">
  <p:cSld name="SECTION_HEADER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239c36843f_1_393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g1239c36843f_1_39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g1239c36843f_1_39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g1239c36843f_1_39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g1239c36843f_1_39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Obj">
  <p:cSld name="TWO_OBJECT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239c36843f_1_40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1239c36843f_1_40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6" name="Google Shape;276;g1239c36843f_1_40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7" name="Google Shape;277;g1239c36843f_1_40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g1239c36843f_1_40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g1239c36843f_1_40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239c36843f_1_4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g1239c36843f_1_4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3" name="Google Shape;283;g1239c36843f_1_4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4" name="Google Shape;284;g1239c36843f_1_4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5" name="Google Shape;285;g1239c36843f_1_4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6" name="Google Shape;286;g1239c36843f_1_4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1239c36843f_1_4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g1239c36843f_1_4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Object" type="objTx">
  <p:cSld name="OBJECT_WITH_CAPTION_TEXT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39c36843f_1_420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g1239c36843f_1_42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92" name="Google Shape;292;g1239c36843f_1_420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293" name="Google Shape;293;g1239c36843f_1_4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g1239c36843f_1_4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g1239c36843f_1_4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Picture" type="picTx">
  <p:cSld name="PICTURE_WITH_CAPTION_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39c36843f_1_42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1239c36843f_1_427"/>
          <p:cNvSpPr txBox="1">
            <a:spLocks noGrp="1"/>
          </p:cNvSpPr>
          <p:nvPr>
            <p:ph type="body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99" name="Google Shape;299;g1239c36843f_1_427"/>
          <p:cNvSpPr txBox="1">
            <a:spLocks noGrp="1"/>
          </p:cNvSpPr>
          <p:nvPr>
            <p:ph type="body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00" name="Google Shape;300;g1239c36843f_1_4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g1239c36843f_1_4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g1239c36843f_1_4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239c36843f_1_4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g1239c36843f_1_43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g1239c36843f_1_4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g1239c36843f_1_4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g1239c36843f_1_4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239c36843f_1_440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g1239c36843f_1_440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g1239c36843f_1_4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g1239c36843f_1_4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g1239c36843f_1_4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51" name="Google Shape;51;p3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67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256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827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18f38434950_1_26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18f38434950_1_268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g18f38434950_1_268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69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 2 уровня">
  <p:cSld name="ТИТУЛ 2 уровня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1239c36843f_1_19"/>
          <p:cNvSpPr txBox="1">
            <a:spLocks noGrp="1"/>
          </p:cNvSpPr>
          <p:nvPr>
            <p:ph type="ctrTitle"/>
          </p:nvPr>
        </p:nvSpPr>
        <p:spPr>
          <a:xfrm>
            <a:off x="347472" y="1453896"/>
            <a:ext cx="38952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1239c36843f_1_1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g1239c36843f_1_19"/>
          <p:cNvSpPr>
            <a:spLocks noGrp="1"/>
          </p:cNvSpPr>
          <p:nvPr>
            <p:ph type="pic" idx="3"/>
          </p:nvPr>
        </p:nvSpPr>
        <p:spPr>
          <a:xfrm>
            <a:off x="1545814" y="3475399"/>
            <a:ext cx="781200" cy="7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g1239c36843f_1_19"/>
          <p:cNvSpPr txBox="1">
            <a:spLocks noGrp="1"/>
          </p:cNvSpPr>
          <p:nvPr>
            <p:ph type="sldNum" idx="12"/>
          </p:nvPr>
        </p:nvSpPr>
        <p:spPr>
          <a:xfrm>
            <a:off x="8541088" y="273844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9" name="Google Shape;29;g1239c36843f_1_19"/>
          <p:cNvSpPr txBox="1">
            <a:spLocks noGrp="1"/>
          </p:cNvSpPr>
          <p:nvPr>
            <p:ph type="body" idx="1"/>
          </p:nvPr>
        </p:nvSpPr>
        <p:spPr>
          <a:xfrm>
            <a:off x="411162" y="3651250"/>
            <a:ext cx="3831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909f42bad4_0_9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1909f42bad4_0_9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1909f42bad4_0_9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909f42bad4_0_9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1909f42bad4_0_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231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Пользовательский макет">
  <p:cSld name="7_Пользовательский маке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>
            <a:spLocks noGrp="1"/>
          </p:cNvSpPr>
          <p:nvPr>
            <p:ph type="title"/>
          </p:nvPr>
        </p:nvSpPr>
        <p:spPr>
          <a:xfrm>
            <a:off x="420659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74" name="Google Shape;74;p3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58284"/>
            <a:ext cx="9143999" cy="4385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441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Only" type="obj">
  <p:cSld name="1_Title Onl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3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214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936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5"/>
          <p:cNvSpPr/>
          <p:nvPr/>
        </p:nvSpPr>
        <p:spPr>
          <a:xfrm>
            <a:off x="0" y="0"/>
            <a:ext cx="9141714" cy="1241298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050"/>
            </a:pPr>
            <a:endParaRPr sz="105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6" name="Google Shape;86;p6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5329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6"/>
          <p:cNvSpPr/>
          <p:nvPr/>
        </p:nvSpPr>
        <p:spPr>
          <a:xfrm>
            <a:off x="-114300" y="-104911"/>
            <a:ext cx="6536700" cy="5248500"/>
          </a:xfrm>
          <a:prstGeom prst="rect">
            <a:avLst/>
          </a:prstGeom>
          <a:blipFill rotWithShape="1">
            <a:blip r:embed="rId2">
              <a:alphaModFix amt="52999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1" name="Google Shape;91;p66"/>
          <p:cNvSpPr/>
          <p:nvPr/>
        </p:nvSpPr>
        <p:spPr>
          <a:xfrm>
            <a:off x="1447800" y="609464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92" name="Google Shape;9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569" y="39800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175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ользовательский макет">
  <p:cSld name="4_Пользовательский макет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98" name="Google Shape;98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934" y="533828"/>
            <a:ext cx="3101612" cy="4233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230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6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6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04" name="Google Shape;10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5712" y="920099"/>
            <a:ext cx="6094870" cy="3471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3000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6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467"/>
          <a:stretch/>
        </p:blipFill>
        <p:spPr>
          <a:xfrm rot="5400000">
            <a:off x="-780550" y="94754"/>
            <a:ext cx="5161553" cy="4972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9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69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3080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0"/>
          <p:cNvSpPr/>
          <p:nvPr/>
        </p:nvSpPr>
        <p:spPr>
          <a:xfrm>
            <a:off x="1170431" y="0"/>
            <a:ext cx="7971300" cy="12687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11" name="Google Shape;111;p70"/>
          <p:cNvSpPr txBox="1">
            <a:spLocks noGrp="1"/>
          </p:cNvSpPr>
          <p:nvPr>
            <p:ph type="ctrTitle"/>
          </p:nvPr>
        </p:nvSpPr>
        <p:spPr>
          <a:xfrm>
            <a:off x="528332" y="107918"/>
            <a:ext cx="80874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0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7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57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">
  <p:cSld name="текстовый слайд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1239c36843f_1_25"/>
          <p:cNvSpPr txBox="1">
            <a:spLocks noGrp="1"/>
          </p:cNvSpPr>
          <p:nvPr>
            <p:ph type="body" idx="1"/>
          </p:nvPr>
        </p:nvSpPr>
        <p:spPr>
          <a:xfrm>
            <a:off x="359998" y="1476075"/>
            <a:ext cx="85089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464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40"/>
              <a:buFont typeface="Arial"/>
              <a:buChar char="•"/>
              <a:defRPr sz="10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g1239c36843f_1_25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39c36843f_1_25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1239c36843f_1_25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g1239c36843f_1_25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6" name="Google Shape;36;g1239c36843f_1_25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1239c36843f_1_25"/>
          <p:cNvSpPr txBox="1">
            <a:spLocks noGrp="1"/>
          </p:cNvSpPr>
          <p:nvPr>
            <p:ph type="body" idx="4"/>
          </p:nvPr>
        </p:nvSpPr>
        <p:spPr>
          <a:xfrm>
            <a:off x="4846638" y="3031957"/>
            <a:ext cx="4022100" cy="13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2" y="232836"/>
            <a:ext cx="5143497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71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1"/>
          <p:cNvSpPr/>
          <p:nvPr/>
        </p:nvSpPr>
        <p:spPr>
          <a:xfrm>
            <a:off x="4213661" y="857250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20" name="Google Shape;12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2918" y="68375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577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2"/>
          <p:cNvSpPr/>
          <p:nvPr/>
        </p:nvSpPr>
        <p:spPr>
          <a:xfrm>
            <a:off x="0" y="0"/>
            <a:ext cx="9141900" cy="51435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-2211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3" name="Google Shape;123;p72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9729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4" name="Google Shape;134;p7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8700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Пустой слайд">
  <p:cSld name="13_Пустой слайд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5"/>
          <p:cNvSpPr txBox="1"/>
          <p:nvPr/>
        </p:nvSpPr>
        <p:spPr>
          <a:xfrm>
            <a:off x="6907776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ru-RU" sz="9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pPr algn="r">
                <a:buSzPts val="900"/>
              </a:pPr>
              <a:t>‹#›</a:t>
            </a:fld>
            <a:endParaRPr sz="9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9" name="Google Shape;139;p75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24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12488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Пользовательский макет">
  <p:cSld name="6_Пользовательский макет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7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43" name="Google Shape;143;p7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134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18f38434950_1_27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8f38434950_1_272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g18f38434950_1_272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519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18f38434950_1_27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18f38434950_1_276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18f38434950_1_276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10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с булетами">
  <p:cSld name="текст с булетами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39c36843f_1_33"/>
          <p:cNvSpPr txBox="1">
            <a:spLocks noGrp="1"/>
          </p:cNvSpPr>
          <p:nvPr>
            <p:ph type="body" idx="1"/>
          </p:nvPr>
        </p:nvSpPr>
        <p:spPr>
          <a:xfrm>
            <a:off x="1870636" y="1476075"/>
            <a:ext cx="69984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54584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984"/>
              <a:buFont typeface="Arial"/>
              <a:buChar char="•"/>
              <a:defRPr sz="12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g1239c36843f_1_33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1239c36843f_1_33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g1239c36843f_1_33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g1239c36843f_1_33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" name="Google Shape;44;g1239c36843f_1_33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плюс картинка">
  <p:cSld name="Текст плюс картинка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239c36843f_1_40"/>
          <p:cNvSpPr txBox="1">
            <a:spLocks noGrp="1"/>
          </p:cNvSpPr>
          <p:nvPr>
            <p:ph type="body" idx="1"/>
          </p:nvPr>
        </p:nvSpPr>
        <p:spPr>
          <a:xfrm>
            <a:off x="4553211" y="1402538"/>
            <a:ext cx="4315800" cy="3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g1239c36843f_1_40"/>
          <p:cNvSpPr txBox="1">
            <a:spLocks noGrp="1"/>
          </p:cNvSpPr>
          <p:nvPr>
            <p:ph type="ctrTitle"/>
          </p:nvPr>
        </p:nvSpPr>
        <p:spPr>
          <a:xfrm>
            <a:off x="359998" y="931772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1239c36843f_1_4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9" name="Google Shape;49;g1239c36843f_1_40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g1239c36843f_1_40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g1239c36843f_1_4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239c36843f_1_40"/>
          <p:cNvSpPr txBox="1">
            <a:spLocks noGrp="1"/>
          </p:cNvSpPr>
          <p:nvPr>
            <p:ph type="body" idx="4"/>
          </p:nvPr>
        </p:nvSpPr>
        <p:spPr>
          <a:xfrm>
            <a:off x="359998" y="1402539"/>
            <a:ext cx="3855000" cy="3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хема">
  <p:cSld name="Схема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239c36843f_1_48"/>
          <p:cNvSpPr>
            <a:spLocks noGrp="1"/>
          </p:cNvSpPr>
          <p:nvPr>
            <p:ph type="pic" idx="2"/>
          </p:nvPr>
        </p:nvSpPr>
        <p:spPr>
          <a:xfrm>
            <a:off x="4407408" y="0"/>
            <a:ext cx="4736700" cy="5143500"/>
          </a:xfrm>
          <a:prstGeom prst="rect">
            <a:avLst/>
          </a:prstGeom>
          <a:solidFill>
            <a:srgbClr val="CFD3E1"/>
          </a:solidFill>
          <a:ln>
            <a:noFill/>
          </a:ln>
        </p:spPr>
      </p:sp>
      <p:sp>
        <p:nvSpPr>
          <p:cNvPr id="55" name="Google Shape;55;g1239c36843f_1_48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6" name="Google Shape;56;g1239c36843f_1_48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1239c36843f_1_48"/>
          <p:cNvSpPr txBox="1">
            <a:spLocks noGrp="1"/>
          </p:cNvSpPr>
          <p:nvPr>
            <p:ph type="body" idx="1"/>
          </p:nvPr>
        </p:nvSpPr>
        <p:spPr>
          <a:xfrm>
            <a:off x="359999" y="2029968"/>
            <a:ext cx="3754800" cy="2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150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g1239c36843f_1_48"/>
          <p:cNvSpPr txBox="1">
            <a:spLocks noGrp="1"/>
          </p:cNvSpPr>
          <p:nvPr>
            <p:ph type="ctrTitle"/>
          </p:nvPr>
        </p:nvSpPr>
        <p:spPr>
          <a:xfrm>
            <a:off x="359998" y="1005308"/>
            <a:ext cx="37548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1239c36843f_1_48"/>
          <p:cNvSpPr txBox="1">
            <a:spLocks noGrp="1"/>
          </p:cNvSpPr>
          <p:nvPr>
            <p:ph type="body" idx="3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1239c36843f_1_48"/>
          <p:cNvSpPr txBox="1">
            <a:spLocks noGrp="1"/>
          </p:cNvSpPr>
          <p:nvPr>
            <p:ph type="body" idx="4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">
  <p:cSld name="Таблица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39c36843f_1_56"/>
          <p:cNvSpPr txBox="1">
            <a:spLocks noGrp="1"/>
          </p:cNvSpPr>
          <p:nvPr>
            <p:ph type="body" idx="1"/>
          </p:nvPr>
        </p:nvSpPr>
        <p:spPr>
          <a:xfrm>
            <a:off x="359998" y="1476074"/>
            <a:ext cx="8508900" cy="30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1239c36843f_1_56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g1239c36843f_1_56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1239c36843f_1_56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1239c36843f_1_56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7" name="Google Shape;67;g1239c36843f_1_56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вершающий слайд">
  <p:cSld name="Завершающий слайд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39c36843f_1_63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1239c36843f_1_63"/>
          <p:cNvSpPr txBox="1">
            <a:spLocks noGrp="1"/>
          </p:cNvSpPr>
          <p:nvPr>
            <p:ph type="ctrTitle"/>
          </p:nvPr>
        </p:nvSpPr>
        <p:spPr>
          <a:xfrm>
            <a:off x="350632" y="2595233"/>
            <a:ext cx="4083000" cy="12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  <a:defRPr sz="3000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1239c36843f_1_63"/>
          <p:cNvSpPr txBox="1">
            <a:spLocks noGrp="1"/>
          </p:cNvSpPr>
          <p:nvPr>
            <p:ph type="body" idx="1"/>
          </p:nvPr>
        </p:nvSpPr>
        <p:spPr>
          <a:xfrm>
            <a:off x="5383444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1239c36843f_1_63"/>
          <p:cNvSpPr txBox="1">
            <a:spLocks noGrp="1"/>
          </p:cNvSpPr>
          <p:nvPr>
            <p:ph type="body" idx="2"/>
          </p:nvPr>
        </p:nvSpPr>
        <p:spPr>
          <a:xfrm>
            <a:off x="346075" y="4449055"/>
            <a:ext cx="26733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6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ПРОГРАММЫ">
  <p:cSld name="Обложка ПРОГРАММЫ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39c36843f_1_68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1239c36843f_1_68"/>
          <p:cNvSpPr txBox="1">
            <a:spLocks noGrp="1"/>
          </p:cNvSpPr>
          <p:nvPr>
            <p:ph type="ctrTitle"/>
          </p:nvPr>
        </p:nvSpPr>
        <p:spPr>
          <a:xfrm>
            <a:off x="377867" y="1782970"/>
            <a:ext cx="3570300" cy="2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1239c36843f_1_68"/>
          <p:cNvSpPr txBox="1">
            <a:spLocks noGrp="1"/>
          </p:cNvSpPr>
          <p:nvPr>
            <p:ph type="body" idx="1"/>
          </p:nvPr>
        </p:nvSpPr>
        <p:spPr>
          <a:xfrm>
            <a:off x="7259566" y="1253799"/>
            <a:ext cx="18843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" name="Google Shape;77;g1239c36843f_1_6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866" y="443318"/>
            <a:ext cx="3243657" cy="55750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g1239c36843f_1_68"/>
          <p:cNvSpPr txBox="1"/>
          <p:nvPr/>
        </p:nvSpPr>
        <p:spPr>
          <a:xfrm>
            <a:off x="377866" y="1105344"/>
            <a:ext cx="21876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Cовременные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технологии управления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социальной сфере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1239c36843f_1_68"/>
          <p:cNvSpPr txBox="1">
            <a:spLocks noGrp="1"/>
          </p:cNvSpPr>
          <p:nvPr>
            <p:ph type="body" idx="2"/>
          </p:nvPr>
        </p:nvSpPr>
        <p:spPr>
          <a:xfrm>
            <a:off x="5316699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239c36843f_1_0"/>
          <p:cNvSpPr txBox="1">
            <a:spLocks noGrp="1"/>
          </p:cNvSpPr>
          <p:nvPr>
            <p:ph type="title"/>
          </p:nvPr>
        </p:nvSpPr>
        <p:spPr>
          <a:xfrm>
            <a:off x="359998" y="251969"/>
            <a:ext cx="7828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1239c36843f_1_0"/>
          <p:cNvSpPr txBox="1">
            <a:spLocks noGrp="1"/>
          </p:cNvSpPr>
          <p:nvPr>
            <p:ph type="body" idx="1"/>
          </p:nvPr>
        </p:nvSpPr>
        <p:spPr>
          <a:xfrm>
            <a:off x="367250" y="971022"/>
            <a:ext cx="8501700" cy="3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591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60"/>
              <a:buFont typeface="Arial"/>
              <a:buChar char="•"/>
              <a:defRPr sz="106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1239c36843f_1_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g1239c36843f_1_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" name="Google Shape;10;g1239c36843f_1_0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998" y="4647352"/>
            <a:ext cx="1268182" cy="217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g1239c36843f_1_0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4690" y="4661520"/>
            <a:ext cx="620186" cy="19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1239c36843f_1_0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0293" y="4659541"/>
            <a:ext cx="680990" cy="1998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239c36843f_1_37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g1239c36843f_1_37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g1239c36843f_1_37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g1239c36843f_1_37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g1239c36843f_1_37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4341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5436">
          <p15:clr>
            <a:srgbClr val="F26B43"/>
          </p15:clr>
        </p15:guide>
        <p15:guide id="3" pos="324">
          <p15:clr>
            <a:srgbClr val="F26B43"/>
          </p15:clr>
        </p15:guide>
        <p15:guide id="4" pos="828">
          <p15:clr>
            <a:srgbClr val="F26B43"/>
          </p15:clr>
        </p15:guide>
        <p15:guide id="5" pos="4932">
          <p15:clr>
            <a:srgbClr val="F26B43"/>
          </p15:clr>
        </p15:guide>
        <p15:guide id="6" orient="horz" pos="324">
          <p15:clr>
            <a:srgbClr val="F26B43"/>
          </p15:clr>
        </p15:guide>
        <p15:guide id="7" orient="horz" pos="1620">
          <p15:clr>
            <a:srgbClr val="F26B43"/>
          </p15:clr>
        </p15:guide>
        <p15:guide id="8" orient="horz" pos="2916">
          <p15:clr>
            <a:srgbClr val="F26B43"/>
          </p15:clr>
        </p15:guide>
        <p15:guide id="9" orient="horz" pos="2628">
          <p15:clr>
            <a:srgbClr val="F26B43"/>
          </p15:clr>
        </p15:guide>
        <p15:guide id="10" orient="horz" pos="612">
          <p15:clr>
            <a:srgbClr val="F26B43"/>
          </p15:clr>
        </p15:guide>
        <p15:guide id="11" orient="horz" pos="1980">
          <p15:clr>
            <a:srgbClr val="F26B43"/>
          </p15:clr>
        </p15:guide>
        <p15:guide id="12" orient="horz" pos="1260">
          <p15:clr>
            <a:srgbClr val="F26B43"/>
          </p15:clr>
        </p15:guide>
        <p15:guide id="13" pos="2196">
          <p15:clr>
            <a:srgbClr val="F26B43"/>
          </p15:clr>
        </p15:guide>
        <p15:guide id="14" pos="3564">
          <p15:clr>
            <a:srgbClr val="F26B43"/>
          </p15:clr>
        </p15:guide>
        <p15:guide id="15" pos="1872">
          <p15:clr>
            <a:srgbClr val="F26B43"/>
          </p15:clr>
        </p15:guide>
        <p15:guide id="16" pos="3888">
          <p15:clr>
            <a:srgbClr val="F26B43"/>
          </p15:clr>
        </p15:guide>
        <p15:guide id="17" pos="1512">
          <p15:clr>
            <a:srgbClr val="F26B43"/>
          </p15:clr>
        </p15:guide>
        <p15:guide id="18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2.png"/><Relationship Id="rId7" Type="http://schemas.openxmlformats.org/officeDocument/2006/relationships/image" Target="../media/image3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2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239c36843f_1_75"/>
          <p:cNvSpPr txBox="1"/>
          <p:nvPr/>
        </p:nvSpPr>
        <p:spPr>
          <a:xfrm>
            <a:off x="10981944" y="2194560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g1239c36843f_1_75"/>
          <p:cNvSpPr txBox="1"/>
          <p:nvPr/>
        </p:nvSpPr>
        <p:spPr>
          <a:xfrm>
            <a:off x="10744200" y="2770632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1239c36843f_1_75" descr="https://xn----8sbehgcimb3cfabqj3b.xn--p1ai/upload/iblock/42e/Tomskaya-oblast.pn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g1239c36843f_1_75" descr="Ð¢Ð¾Ð¼ÑÐºÐ°Ñ Ð¾Ð±Ð»Ð°ÑÑÑ, Ð³ÐµÑÐ± - Ð²ÐµÐºÑÐ¾ÑÐ½Ð¾Ðµ Ð¸Ð·Ð¾Ð±ÑÐ°Ð¶ÐµÐ½Ð¸Ðµ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784" y="189858"/>
            <a:ext cx="1195175" cy="11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1239c36843f_1_75"/>
          <p:cNvSpPr txBox="1"/>
          <p:nvPr/>
        </p:nvSpPr>
        <p:spPr>
          <a:xfrm>
            <a:off x="86575" y="1325838"/>
            <a:ext cx="1335591" cy="94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5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900" b="1" i="0" u="none" strike="noStrike" cap="none" dirty="0">
                <a:solidFill>
                  <a:srgbClr val="031848"/>
                </a:solidFill>
                <a:latin typeface="Arial"/>
                <a:ea typeface="Arial"/>
                <a:cs typeface="Arial"/>
                <a:sym typeface="Arial"/>
              </a:rPr>
              <a:t>ТОМСК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endParaRPr sz="29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ru-RU" sz="2900" b="1" i="0" u="none" strike="noStrike" cap="none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b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b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4" name="Google Shape;564;g1239c36843f_1_75"/>
          <p:cNvCxnSpPr/>
          <p:nvPr/>
        </p:nvCxnSpPr>
        <p:spPr>
          <a:xfrm>
            <a:off x="261990" y="1549183"/>
            <a:ext cx="8468294" cy="2985"/>
          </a:xfrm>
          <a:prstGeom prst="straightConnector1">
            <a:avLst/>
          </a:prstGeom>
          <a:noFill/>
          <a:ln w="19050" cap="flat" cmpd="sng">
            <a:solidFill>
              <a:srgbClr val="011E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457" y="170623"/>
            <a:ext cx="1695298" cy="1219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328" y="160338"/>
            <a:ext cx="1216996" cy="12542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96241" y="1613351"/>
            <a:ext cx="775996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2">
                    <a:lumMod val="25000"/>
                  </a:schemeClr>
                </a:solidFill>
              </a:rPr>
              <a:t>Всероссийская конференция «Эффективные управленческие команды как фактор повышения качества образования»</a:t>
            </a:r>
          </a:p>
          <a:p>
            <a:pPr algn="ctr"/>
            <a:r>
              <a:rPr lang="ru-RU" sz="2000" dirty="0"/>
              <a:t>Секция: Командные решения для финансово-хозяйственной эффективности</a:t>
            </a:r>
          </a:p>
          <a:p>
            <a:pPr algn="ctr"/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Тема выступления: Ресурсы для обеспечения эффективной работы объединения дополнительного образования естественно-научной направленности "РостОК"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56837" y="3785191"/>
            <a:ext cx="5086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Жданова Ирина </a:t>
            </a:r>
            <a:r>
              <a:rPr lang="ru-RU" dirty="0" err="1"/>
              <a:t>Гергардовна</a:t>
            </a:r>
            <a:r>
              <a:rPr lang="ru-RU" dirty="0"/>
              <a:t>, учитель биологии, руководитель объединения дополнительного </a:t>
            </a:r>
          </a:p>
          <a:p>
            <a:pPr algn="r"/>
            <a:r>
              <a:rPr lang="ru-RU" dirty="0"/>
              <a:t>образования «РостОК» МАОУ СОШ №1 </a:t>
            </a:r>
          </a:p>
          <a:p>
            <a:pPr algn="r"/>
            <a:r>
              <a:rPr lang="ru-RU" dirty="0"/>
              <a:t>с. Александровское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2E83E-4DAC-11B9-707B-EC5260411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BA18DC9-F978-7CDF-0028-B86824C52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6" y="207253"/>
            <a:ext cx="7239244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6. Постоянное развитие методической базы и совершенствование технологий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35BB-600D-1BB1-A8B9-A069E8FE5B26}"/>
              </a:ext>
            </a:extLst>
          </p:cNvPr>
          <p:cNvSpPr txBox="1"/>
          <p:nvPr/>
        </p:nvSpPr>
        <p:spPr>
          <a:xfrm>
            <a:off x="272694" y="1051398"/>
            <a:ext cx="70883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Участие в профессиональных конкурсах, дающих возможность педагогу стажироваться и повышать квалификацию.</a:t>
            </a: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37C885-50D8-6671-3DF9-E1994354D925}"/>
              </a:ext>
            </a:extLst>
          </p:cNvPr>
          <p:cNvSpPr txBox="1"/>
          <p:nvPr/>
        </p:nvSpPr>
        <p:spPr>
          <a:xfrm>
            <a:off x="139465" y="4697094"/>
            <a:ext cx="482041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10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961727-55B9-5C4E-1D87-1C046EEE28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7F4B2E8-ED60-2005-E209-EBE5E87070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B3D6B0-C3A4-6D72-A738-5AE91CE02FF2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7D101B-8C9B-3E6B-D712-8F31C4AB5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C50077-689F-9C3F-3141-2D4FD282D864}"/>
              </a:ext>
            </a:extLst>
          </p:cNvPr>
          <p:cNvSpPr txBox="1"/>
          <p:nvPr/>
        </p:nvSpPr>
        <p:spPr>
          <a:xfrm>
            <a:off x="471488" y="1925338"/>
            <a:ext cx="4572000" cy="64633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Образовательный центр «Сириус» - обучение по программе повышения квалификации «Практическая и проектная деятельность школьников в курсе биологии». </a:t>
            </a:r>
            <a:endParaRPr lang="ru-RU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4EF8B1-3D69-1283-04BA-217F29136FF5}"/>
              </a:ext>
            </a:extLst>
          </p:cNvPr>
          <p:cNvSpPr txBox="1"/>
          <p:nvPr/>
        </p:nvSpPr>
        <p:spPr>
          <a:xfrm>
            <a:off x="471487" y="2688930"/>
            <a:ext cx="4571999" cy="86151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Программа повышения квалификации «Реализация дополнительных общеразвивающих программ в рамках задач Федерального проекта «Успех каждого ребенка» национального проекта «Образование»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90EC63-50D7-7EB0-AA80-0BC382F0E6A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6533" y="1423907"/>
            <a:ext cx="1721643" cy="22955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165F83-1203-BBB2-AFFF-3AE765499A62}"/>
              </a:ext>
            </a:extLst>
          </p:cNvPr>
          <p:cNvSpPr txBox="1"/>
          <p:nvPr/>
        </p:nvSpPr>
        <p:spPr>
          <a:xfrm>
            <a:off x="481399" y="3736632"/>
            <a:ext cx="4571999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Современная модель организации исследовательской и проектной деятельности в рамках Межрегионального форума открытых коммуникаций «</a:t>
            </a:r>
            <a:r>
              <a:rPr lang="en-US" sz="1200" b="1" dirty="0">
                <a:solidFill>
                  <a:srgbClr val="002060"/>
                </a:solidFill>
              </a:rPr>
              <a:t>Open Bio</a:t>
            </a:r>
            <a:r>
              <a:rPr lang="ru-RU" sz="1200" b="1" dirty="0">
                <a:solidFill>
                  <a:srgbClr val="002060"/>
                </a:solidFill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1CD665-7B2C-2DCB-5B2F-9281D0E26E7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013" y="3365382"/>
            <a:ext cx="2185986" cy="163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81758-D74C-0916-66C7-7974BCA3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6425"/>
            <a:ext cx="8520600" cy="54795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Итоги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01699F-7E68-8C3D-DBD7-09C59BA3C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31017"/>
            <a:ext cx="7110656" cy="3941019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Чтобы найти ресурсы для обеспечения эффективной работы объединения дополнительного образования необходимо:</a:t>
            </a:r>
          </a:p>
          <a:p>
            <a:pPr marL="114300" indent="0">
              <a:buNone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Активное участие в различных сетевых проектах, дающих возможность повысить квалификацию учителю и получить новые знания ученику;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solidFill>
                <a:schemeClr val="tx2">
                  <a:lumMod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Участие в грантовых конкурсах;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solidFill>
                <a:schemeClr val="tx2">
                  <a:lumMod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Взаимодействие со всеми заинтересованными структурами и сообществами: родители, органы местного самоуправления, общественные организации, другие школы, коллеги и т.д.;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solidFill>
                <a:schemeClr val="tx2">
                  <a:lumMod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Участие в образовательных проектах, конкурсах, фестивалях и т.д.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solidFill>
                <a:schemeClr val="tx2">
                  <a:lumMod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</a:rPr>
              <a:t>Неутомимое желание педагога развиваться и работать в выбранной сфер.</a:t>
            </a:r>
            <a:endParaRPr lang="ru-RU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0F5E8-8868-8CA7-17FA-1821A170EF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82612B-30FB-534D-1B19-522BA97E17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8632DA-6EFC-9D10-1BE5-85DAFFC81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EC37A2-C743-76AD-74FB-37ADA69053EA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47A1EA-158C-70A1-C663-B971282F94A2}"/>
              </a:ext>
            </a:extLst>
          </p:cNvPr>
          <p:cNvSpPr txBox="1"/>
          <p:nvPr/>
        </p:nvSpPr>
        <p:spPr>
          <a:xfrm>
            <a:off x="139465" y="4697094"/>
            <a:ext cx="38917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4763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496CA86-8DC2-7F94-14E7-383A8DD084E2}"/>
              </a:ext>
            </a:extLst>
          </p:cNvPr>
          <p:cNvSpPr txBox="1"/>
          <p:nvPr/>
        </p:nvSpPr>
        <p:spPr>
          <a:xfrm>
            <a:off x="7043621" y="3514188"/>
            <a:ext cx="22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2024-2025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26446F-3925-8986-BFE0-E84786518D3A}"/>
              </a:ext>
            </a:extLst>
          </p:cNvPr>
          <p:cNvSpPr txBox="1"/>
          <p:nvPr/>
        </p:nvSpPr>
        <p:spPr>
          <a:xfrm>
            <a:off x="231695" y="2925068"/>
            <a:ext cx="22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2022-2023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0F3665-747A-EA0B-8A60-DE9864ADDE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547" y="177257"/>
            <a:ext cx="3872147" cy="2904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EE240E-1093-18EB-B8C7-4FC9C74FC3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06" y="177257"/>
            <a:ext cx="3376140" cy="253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49B23-21D1-0CFA-09D4-FDB8BFF921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833" y="2440392"/>
            <a:ext cx="3479006" cy="2609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050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5" name="Google Shape;1105;g1239c36843f_1_482"/>
          <p:cNvCxnSpPr/>
          <p:nvPr/>
        </p:nvCxnSpPr>
        <p:spPr>
          <a:xfrm>
            <a:off x="864000" y="122400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5" name="Текст 4">
            <a:extLst>
              <a:ext uri="{FF2B5EF4-FFF2-40B4-BE49-F238E27FC236}">
                <a16:creationId xmlns:a16="http://schemas.microsoft.com/office/drawing/2014/main" id="{BF40DEB2-0CE2-507C-15AE-06C55CC89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759" y="290513"/>
            <a:ext cx="7132871" cy="4389835"/>
          </a:xfrm>
        </p:spPr>
        <p:txBody>
          <a:bodyPr>
            <a:normAutofit fontScale="92500"/>
          </a:bodyPr>
          <a:lstStyle/>
          <a:p>
            <a:pPr marL="76200" indent="0"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Каким требованиям должен отвечать кружок или объединение дополнительного образования?</a:t>
            </a:r>
          </a:p>
          <a:p>
            <a:pPr marL="76200" indent="0">
              <a:buNone/>
            </a:pPr>
            <a:r>
              <a:rPr lang="ru-RU" sz="1700" dirty="0"/>
              <a:t>(концепция развития дополнительного образования детей до 2030 года)</a:t>
            </a:r>
          </a:p>
          <a:p>
            <a:pPr marL="76200" indent="0">
              <a:buNone/>
            </a:pPr>
            <a:endParaRPr lang="ru-RU" sz="17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Соответствовать одному из приоритетных направлений;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Создавать условия для профессионального и личностного развития учащихся;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Соответствовать современным вызовам времени, иметь актуальное и востребованное направление, материально-техническое оснащение;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Способствовать воспитанию патриотичной и социально-ответственной личности;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200" dirty="0"/>
              <a:t>Создавать преемственность образовательной траектории в дополнительном и профессиональном образовании.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C74B74-7359-D793-D577-CACA387A0B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2E242E-38FB-BDC5-D151-A5F10DC6C2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993" y="173057"/>
            <a:ext cx="1293175" cy="9303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31C3CE-3620-2C1C-6FE0-064602ED3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117FDF-7E91-96BA-E41E-BF3E16F987B6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ECB45E-9C5E-21BD-465B-D0139AAC3BFA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F85A5FCE-50E7-C852-94C0-71435A57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7239244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Развитие биоинженерного направления 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 сити-фермерства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DF168F7E-EC4A-F45A-263C-8E0877867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8830" y="1538237"/>
            <a:ext cx="1895719" cy="1304975"/>
          </a:xfr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600" dirty="0"/>
              <a:t>Актуально</a:t>
            </a:r>
          </a:p>
          <a:p>
            <a:pPr marL="114300" indent="0">
              <a:buNone/>
            </a:pPr>
            <a:r>
              <a:rPr lang="ru-RU" sz="1600" dirty="0"/>
              <a:t>Современно</a:t>
            </a:r>
          </a:p>
          <a:p>
            <a:pPr marL="114300" indent="0">
              <a:buNone/>
            </a:pPr>
            <a:r>
              <a:rPr lang="ru-RU" sz="1600" dirty="0"/>
              <a:t>Интересно</a:t>
            </a:r>
          </a:p>
          <a:p>
            <a:pPr marL="114300" indent="0">
              <a:buNone/>
            </a:pPr>
            <a:r>
              <a:rPr lang="ru-RU" sz="1600" dirty="0"/>
              <a:t>Востребованно</a:t>
            </a:r>
          </a:p>
        </p:txBody>
      </p:sp>
      <p:sp>
        <p:nvSpPr>
          <p:cNvPr id="11" name="Текст 9">
            <a:extLst>
              <a:ext uri="{FF2B5EF4-FFF2-40B4-BE49-F238E27FC236}">
                <a16:creationId xmlns:a16="http://schemas.microsoft.com/office/drawing/2014/main" id="{BFCA30D7-1279-4D25-9952-2582640DB6FC}"/>
              </a:ext>
            </a:extLst>
          </p:cNvPr>
          <p:cNvSpPr txBox="1">
            <a:spLocks/>
          </p:cNvSpPr>
          <p:nvPr/>
        </p:nvSpPr>
        <p:spPr>
          <a:xfrm>
            <a:off x="4698834" y="1504586"/>
            <a:ext cx="2281237" cy="13621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sz="1600" dirty="0"/>
              <a:t>Затратно</a:t>
            </a:r>
          </a:p>
          <a:p>
            <a:pPr marL="114300" indent="0">
              <a:buFont typeface="Arial"/>
              <a:buNone/>
            </a:pPr>
            <a:r>
              <a:rPr lang="ru-RU" sz="1600" dirty="0"/>
              <a:t>Сложно</a:t>
            </a:r>
          </a:p>
          <a:p>
            <a:pPr marL="114300" indent="0">
              <a:buFont typeface="Arial"/>
              <a:buNone/>
            </a:pPr>
            <a:r>
              <a:rPr lang="ru-RU" sz="1600" dirty="0"/>
              <a:t>Требует специальной подготовки преподавателя</a:t>
            </a:r>
          </a:p>
          <a:p>
            <a:pPr marL="114300" indent="0">
              <a:buFont typeface="Arial"/>
              <a:buNone/>
            </a:pPr>
            <a:endParaRPr lang="ru-RU" dirty="0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C0214577-F656-088D-02C3-446CAD56AB0C}"/>
              </a:ext>
            </a:extLst>
          </p:cNvPr>
          <p:cNvSpPr/>
          <p:nvPr/>
        </p:nvSpPr>
        <p:spPr>
          <a:xfrm>
            <a:off x="602150" y="1904374"/>
            <a:ext cx="592931" cy="572700"/>
          </a:xfrm>
          <a:prstGeom prst="mathPlus">
            <a:avLst/>
          </a:prstGeom>
          <a:solidFill>
            <a:srgbClr val="60A500"/>
          </a:solidFill>
          <a:ln>
            <a:solidFill>
              <a:srgbClr val="60A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2FA56651-0400-003C-B3F1-3D7DC55FBA6A}"/>
              </a:ext>
            </a:extLst>
          </p:cNvPr>
          <p:cNvSpPr/>
          <p:nvPr/>
        </p:nvSpPr>
        <p:spPr>
          <a:xfrm>
            <a:off x="3935079" y="1776387"/>
            <a:ext cx="607218" cy="728061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BED2BD-EA11-7C1E-A2AC-3105EF869F99}"/>
              </a:ext>
            </a:extLst>
          </p:cNvPr>
          <p:cNvSpPr txBox="1"/>
          <p:nvPr/>
        </p:nvSpPr>
        <p:spPr>
          <a:xfrm>
            <a:off x="1436278" y="3186375"/>
            <a:ext cx="565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Как обеспечить необходимую ресурсную базу?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0E986-4ACA-0509-2190-4967959EE4B4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6E63D7-B709-F685-FD0E-1243BC0DF5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3D9C252-80ED-B11C-05BF-60D8771C38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8E0E0E8-71B3-58D8-888B-0316F2230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90C5AB7-521A-4A4B-4812-ACE2982BAF8B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6040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7DD04-DF70-B864-B9CF-393268895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6404253-8C46-73A1-4F27-7FAB58FC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7239244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Развитие биоинженерного направления 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 сити-фермерства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447072-3E1E-9DC8-A848-0072BCA1A69B}"/>
              </a:ext>
            </a:extLst>
          </p:cNvPr>
          <p:cNvSpPr txBox="1"/>
          <p:nvPr/>
        </p:nvSpPr>
        <p:spPr>
          <a:xfrm>
            <a:off x="305475" y="1378894"/>
            <a:ext cx="7088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Обучиться новому направлению самому педагогу – бесплатно.</a:t>
            </a: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33DF7D-BC9D-5C34-377F-7D8F7EF92C71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9474FB-FE8D-712C-BAFC-A036E3AA34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A4B0214-7504-0D96-CF8A-5E7BCD288D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AEFCBC-C2F8-FE41-7DD7-0703B0D9C73D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9D4EB-7734-EB23-3D8F-5D2F247A7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FF6AFF-7F4E-4A74-E4AD-B9E80DD2123F}"/>
              </a:ext>
            </a:extLst>
          </p:cNvPr>
          <p:cNvSpPr txBox="1"/>
          <p:nvPr/>
        </p:nvSpPr>
        <p:spPr>
          <a:xfrm>
            <a:off x="642938" y="2116098"/>
            <a:ext cx="4572000" cy="738664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сетевой Всероссийский проект «Подготовка наставников научно-исследовательских проектов» 2022-2024</a:t>
            </a:r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CBAC879-781F-3EBA-B4B8-DA122EE8CD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754" y="1861621"/>
            <a:ext cx="1613608" cy="31432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E5E195C-5CBF-B5C7-8FA8-A1366F80EB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435" y="2835074"/>
            <a:ext cx="5007319" cy="240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E284B-03CD-3506-AEF2-FD68B335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3D1938F-AC3D-B4E4-7B26-A5FDB6F2ECEE}"/>
              </a:ext>
            </a:extLst>
          </p:cNvPr>
          <p:cNvSpPr txBox="1"/>
          <p:nvPr/>
        </p:nvSpPr>
        <p:spPr>
          <a:xfrm>
            <a:off x="381600" y="1238348"/>
            <a:ext cx="6319237" cy="132343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Стартовый капитал: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Обучение технологии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Обеспечение методическими материалами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Консультации специалистов и экспертов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Победа в конкурсе проектов – призы от партнеров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EFCF09-4BD3-F48D-9540-BA13BCBCEFA6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DE03877-04D2-D35C-7155-B3EF7FD131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C3B1623-04D2-0A1C-1A93-87BE443C83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45C3BE-B1E0-FFFF-A7EC-B667FA99143B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C037EF-64A0-4739-C256-A565B54BF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BDE63DF-1DE2-4DE4-9BE5-897323FF0144}"/>
              </a:ext>
            </a:extLst>
          </p:cNvPr>
          <p:cNvSpPr txBox="1"/>
          <p:nvPr/>
        </p:nvSpPr>
        <p:spPr>
          <a:xfrm>
            <a:off x="299880" y="266204"/>
            <a:ext cx="6400957" cy="52322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сетевой Всероссийский проект «Подготовка наставников научно-исследовательских проектов» 2022-2024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6613FF-4B17-F71C-A02C-6B93D35A2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02" y="2784333"/>
            <a:ext cx="1999661" cy="24690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08735-3CB5-F3FB-8569-96245C01F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0837" y="2784333"/>
            <a:ext cx="3968840" cy="24751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840E06-8BA3-6806-5814-42BB283C5A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4636" y="2705794"/>
            <a:ext cx="209720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7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87758-6639-ECEE-7107-3D8CA604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19" y="222969"/>
            <a:ext cx="7163455" cy="5727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2. Необходимость развития материально-технической базы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AB6A86-2912-4A8B-7DF3-896D171EC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3045863" cy="3416400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ru-RU" sz="1600" b="1" dirty="0"/>
              <a:t>Участие в грантовых конкурсах</a:t>
            </a:r>
          </a:p>
          <a:p>
            <a:pPr marL="114300" indent="0" algn="ctr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Томский Департамент социально-экономического развития села</a:t>
            </a:r>
          </a:p>
          <a:p>
            <a:pPr marL="114300" indent="0" algn="ctr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Проект «Развитие сити-фермерства в районах рискованного земледелия с использованием технологии гидропоники» </a:t>
            </a:r>
          </a:p>
          <a:p>
            <a:pPr marL="114300" indent="0" algn="ctr">
              <a:buNone/>
            </a:pPr>
            <a:endParaRPr lang="ru-RU" sz="1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1430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Результат: приобретение профессиональной гидропонной установки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7065F0-C9DC-C64B-4AC7-97C0C8B3F0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125" y="330498"/>
            <a:ext cx="1293175" cy="9303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B6F8BE-CD49-B705-E753-A3D0596F50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2601C9-42E5-4984-AD5B-7BDD90D84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880" y="3459307"/>
            <a:ext cx="1194920" cy="1109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976283-DB29-56EA-C690-580600D3E0B6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1302D1-DA7C-2CF4-6A5F-0D54A8D50366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AF6BF3-4DB8-4824-C025-A761B019E4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9025" y="967063"/>
            <a:ext cx="3503733" cy="373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6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F6B7E-B841-CEEC-A03A-F5A775DF2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870B74E-19E5-D72A-D00D-FFB87E0DDAE5}"/>
              </a:ext>
            </a:extLst>
          </p:cNvPr>
          <p:cNvSpPr txBox="1"/>
          <p:nvPr/>
        </p:nvSpPr>
        <p:spPr>
          <a:xfrm>
            <a:off x="374002" y="836820"/>
            <a:ext cx="6319237" cy="181588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Создание условий для профессионального и личностного развития учащихся </a:t>
            </a:r>
            <a:r>
              <a:rPr lang="ru-RU" sz="1600" dirty="0">
                <a:solidFill>
                  <a:schemeClr val="tx1"/>
                </a:solidFill>
              </a:rPr>
              <a:t>через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Развитие инженерного мышления – разработку и создание установок, растворов и т.д.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Личностного подхода к каждому ученику и развитие творческого мышления;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Очное участие в конференциях и конкурсах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046128-48F6-2998-B60D-73EC2A2C7AF2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7E373F2-C6A8-C71B-5DA0-454C763161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76940DA-490B-7272-586B-9DEDBF18F1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82C862-464B-57B6-02D5-DA7728E4F060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8E6A6-B438-CD60-51D6-91EA746AA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F95E3F1-5430-24BA-596C-AEAED2D73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5" y="185581"/>
            <a:ext cx="7163455" cy="5727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3. Мотивация учащихся к исследовательской деятельности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E9728D-2962-765E-B674-95F644D5FE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001" y="2652702"/>
            <a:ext cx="2521489" cy="26164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FE89B6E-EED6-7C67-731D-D05688FF6D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795" y="2875903"/>
            <a:ext cx="2428253" cy="182119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82AC1D8-C44E-6F56-276D-4FB8E12461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0317" y="2952696"/>
            <a:ext cx="2360036" cy="177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8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3281B-357E-2BD6-7BE3-91EAB4BB7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018A3F8-DC4D-2615-25A2-6040430FB840}"/>
              </a:ext>
            </a:extLst>
          </p:cNvPr>
          <p:cNvSpPr txBox="1"/>
          <p:nvPr/>
        </p:nvSpPr>
        <p:spPr>
          <a:xfrm>
            <a:off x="374002" y="836820"/>
            <a:ext cx="6655448" cy="181588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Создание условий для профессионального и личностного развития учащихся</a:t>
            </a:r>
            <a:endParaRPr lang="ru-RU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Помощь в ремонте помещения для занятий;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Готовность вложения средств для образования и участия ребенка в конкурсах, образовательных проектах и конференциях;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Помощь в организации мероприятий.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DDFEAC-1583-1176-D0BE-5C70CE6BEBA5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8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461725D-955E-A6F9-4904-EE03732BB6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2BD2D3B-39B6-35A2-FA17-AABEB4D0B3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281" y="1925338"/>
            <a:ext cx="1082119" cy="1120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449D6C-BDBA-C492-2391-F082E6ED3674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962AF-CABE-AE1D-8509-42021A8CE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709" y="3488578"/>
            <a:ext cx="1194920" cy="1109568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DBA3231-7133-11FF-A236-C39D12EA2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5" y="185581"/>
            <a:ext cx="7163455" cy="5727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4. Активное участие родителей в развитии объединения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584F5F-A3B7-B265-A997-21CCAA0064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22" y="2855141"/>
            <a:ext cx="2060546" cy="1545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E8DA32-81A9-6FC9-849E-21A13B449C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097" y="2731241"/>
            <a:ext cx="1616075" cy="2154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FDE15E-D7DB-C09F-4000-A934B367FB1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376" y="2677389"/>
            <a:ext cx="1656464" cy="2208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2DEF147-3602-68C4-7948-E3E14D18E62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7869" y="2677388"/>
            <a:ext cx="1691559" cy="2255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33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B41B3-94F8-C873-E16D-DFCC3304F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200" y="844947"/>
            <a:ext cx="2038594" cy="572700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РЦРТ «Пульсар»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9F9EF-8E53-7F67-DD96-2D2DB52E9FCF}"/>
              </a:ext>
            </a:extLst>
          </p:cNvPr>
          <p:cNvSpPr txBox="1"/>
          <p:nvPr/>
        </p:nvSpPr>
        <p:spPr>
          <a:xfrm>
            <a:off x="5276790" y="1264086"/>
            <a:ext cx="2514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Томский государственный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педагогический колледж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BC77DE-9C45-6302-7CCA-1DCE2885DD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340" y="874515"/>
            <a:ext cx="5192128" cy="22763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5E0DC3-1AC1-EC91-838F-524724A222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87" y="3071228"/>
            <a:ext cx="3190170" cy="1834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123440-149A-78FC-C634-8B4BD0AF99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0857" y="2930320"/>
            <a:ext cx="2821555" cy="2116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E6DEB417-4B56-3750-0303-488561B557E8}"/>
              </a:ext>
            </a:extLst>
          </p:cNvPr>
          <p:cNvSpPr txBox="1">
            <a:spLocks/>
          </p:cNvSpPr>
          <p:nvPr/>
        </p:nvSpPr>
        <p:spPr>
          <a:xfrm>
            <a:off x="194607" y="327170"/>
            <a:ext cx="716345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4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5. Возмещение расходов участникам конкурсов и конференций.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546808-98A8-6E7D-A048-8F5E37B41D55}"/>
              </a:ext>
            </a:extLst>
          </p:cNvPr>
          <p:cNvSpPr txBox="1"/>
          <p:nvPr/>
        </p:nvSpPr>
        <p:spPr>
          <a:xfrm>
            <a:off x="5276790" y="2149826"/>
            <a:ext cx="2514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Администрация района и Отдел образования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F9E072-35B0-4C38-8828-FCB892646A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944" y="266204"/>
            <a:ext cx="1293175" cy="93034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BBD45A-B49F-CA30-3B03-B088BCAE521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390" y="1861797"/>
            <a:ext cx="1082119" cy="11201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2802D78-4462-21AD-D62A-3EE8F26D19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4989" y="3433619"/>
            <a:ext cx="1194920" cy="11095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A1E73E9-03A8-3C38-1E3D-4195F9E8A023}"/>
              </a:ext>
            </a:extLst>
          </p:cNvPr>
          <p:cNvSpPr txBox="1"/>
          <p:nvPr/>
        </p:nvSpPr>
        <p:spPr>
          <a:xfrm>
            <a:off x="7714629" y="4722724"/>
            <a:ext cx="1170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2061"/>
              </a:buClr>
              <a:buSzPct val="110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3184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ТОМСК</a:t>
            </a:r>
            <a:r>
              <a:rPr lang="ru-RU" sz="1200" dirty="0"/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2025</a:t>
            </a:r>
            <a:endParaRPr lang="ru-RU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8794D-19FC-1D1E-8B6E-1CF7115999F9}"/>
              </a:ext>
            </a:extLst>
          </p:cNvPr>
          <p:cNvSpPr txBox="1"/>
          <p:nvPr/>
        </p:nvSpPr>
        <p:spPr>
          <a:xfrm>
            <a:off x="139465" y="4697094"/>
            <a:ext cx="332023" cy="307777"/>
          </a:xfrm>
          <a:prstGeom prst="rect">
            <a:avLst/>
          </a:prstGeom>
          <a:noFill/>
          <a:ln>
            <a:solidFill>
              <a:srgbClr val="F0720A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067779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PRO_ СОЦИУМ">
      <a:dk1>
        <a:srgbClr val="000000"/>
      </a:dk1>
      <a:lt1>
        <a:srgbClr val="FFFFFF"/>
      </a:lt1>
      <a:dk2>
        <a:srgbClr val="052061"/>
      </a:dk2>
      <a:lt2>
        <a:srgbClr val="FEFFFF"/>
      </a:lt2>
      <a:accent1>
        <a:srgbClr val="052061"/>
      </a:accent1>
      <a:accent2>
        <a:srgbClr val="FA4909"/>
      </a:accent2>
      <a:accent3>
        <a:srgbClr val="8A95B5"/>
      </a:accent3>
      <a:accent4>
        <a:srgbClr val="FA4909"/>
      </a:accent4>
      <a:accent5>
        <a:srgbClr val="052061"/>
      </a:accent5>
      <a:accent6>
        <a:srgbClr val="8A95B5"/>
      </a:accent6>
      <a:hlink>
        <a:srgbClr val="0059B9"/>
      </a:hlink>
      <a:folHlink>
        <a:srgbClr val="9561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7326</TotalTime>
  <Words>550</Words>
  <Application>Microsoft Office PowerPoint</Application>
  <PresentationFormat>Экран (16:9)</PresentationFormat>
  <Paragraphs>96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Wingdings</vt:lpstr>
      <vt:lpstr>Play</vt:lpstr>
      <vt:lpstr>Arial</vt:lpstr>
      <vt:lpstr>Calibri</vt:lpstr>
      <vt:lpstr>Times New Roman</vt:lpstr>
      <vt:lpstr>Тема Office</vt:lpstr>
      <vt:lpstr>1_Тема Office</vt:lpstr>
      <vt:lpstr>2_Office Theme</vt:lpstr>
      <vt:lpstr>Презентация PowerPoint</vt:lpstr>
      <vt:lpstr>Презентация PowerPoint</vt:lpstr>
      <vt:lpstr>Развитие биоинженерного направления  и сити-фермерства</vt:lpstr>
      <vt:lpstr>Развитие биоинженерного направления  и сити-фермерства</vt:lpstr>
      <vt:lpstr>Презентация PowerPoint</vt:lpstr>
      <vt:lpstr>2. Необходимость развития материально-технической базы</vt:lpstr>
      <vt:lpstr>3. Мотивация учащихся к исследовательской деятельности</vt:lpstr>
      <vt:lpstr>4. Активное участие родителей в развитии объединения</vt:lpstr>
      <vt:lpstr>РЦРТ «Пульсар»</vt:lpstr>
      <vt:lpstr>6. Постоянное развитие методической базы и совершенствование технологий</vt:lpstr>
      <vt:lpstr>Итоги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Администратор</dc:creator>
  <cp:lastModifiedBy>lady.jdanowa2016@yandex.ru</cp:lastModifiedBy>
  <cp:revision>541</cp:revision>
  <cp:lastPrinted>2024-09-17T09:18:23Z</cp:lastPrinted>
  <dcterms:modified xsi:type="dcterms:W3CDTF">2025-05-19T14:17:53Z</dcterms:modified>
</cp:coreProperties>
</file>