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9" r:id="rId2"/>
    <p:sldMasterId id="2147483741" r:id="rId3"/>
    <p:sldMasterId id="2147483762" r:id="rId4"/>
    <p:sldMasterId id="2147483773" r:id="rId5"/>
  </p:sldMasterIdLst>
  <p:notesMasterIdLst>
    <p:notesMasterId r:id="rId20"/>
  </p:notesMasterIdLst>
  <p:sldIdLst>
    <p:sldId id="324" r:id="rId6"/>
    <p:sldId id="329" r:id="rId7"/>
    <p:sldId id="383" r:id="rId8"/>
    <p:sldId id="391" r:id="rId9"/>
    <p:sldId id="393" r:id="rId10"/>
    <p:sldId id="384" r:id="rId11"/>
    <p:sldId id="386" r:id="rId12"/>
    <p:sldId id="388" r:id="rId13"/>
    <p:sldId id="397" r:id="rId14"/>
    <p:sldId id="389" r:id="rId15"/>
    <p:sldId id="396" r:id="rId16"/>
    <p:sldId id="394" r:id="rId17"/>
    <p:sldId id="395" r:id="rId18"/>
    <p:sldId id="390" r:id="rId19"/>
  </p:sldIdLst>
  <p:sldSz cx="9144000" cy="5143500" type="screen16x9"/>
  <p:notesSz cx="6858000" cy="9947275"/>
  <p:embeddedFontLst>
    <p:embeddedFont>
      <p:font typeface="Play" panose="020B0604020202020204" charset="0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DIN Condensed " panose="020B0604020202020204" charset="0"/>
      <p:regular r:id="rId31"/>
    </p:embeddedFont>
    <p:embeddedFont>
      <p:font typeface="DIN Condensed Light" panose="020B0604020202020204" charset="0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6" roundtripDataSignature="AMtx7mhTkgLNNsmJxsWMQXMODADqle9Y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0720A"/>
    <a:srgbClr val="CC6600"/>
    <a:srgbClr val="00194C"/>
    <a:srgbClr val="BC5908"/>
    <a:srgbClr val="F8994A"/>
    <a:srgbClr val="F5AD77"/>
    <a:srgbClr val="F18A3D"/>
    <a:srgbClr val="EA5F00"/>
    <a:srgbClr val="0D6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3030D7-C55F-4330-A591-54F842AE0F4D}">
  <a:tblStyle styleId="{6C3030D7-C55F-4330-A591-54F842AE0F4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4545" autoAdjust="0"/>
  </p:normalViewPr>
  <p:slideViewPr>
    <p:cSldViewPr snapToGrid="0">
      <p:cViewPr varScale="1">
        <p:scale>
          <a:sx n="101" d="100"/>
          <a:sy n="101" d="100"/>
        </p:scale>
        <p:origin x="132" y="6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6.fntdata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97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96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1.fntdata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10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6189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239c36843f_1_7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9" name="Google Shape;549;g1239c36843f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224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239c36843f_1_482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1" name="Google Shape;1081;g1239c36843f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796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МОДУЛЯ">
  <p:cSld name="Обложка МОДУЛЯ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1239c36843f_1_8"/>
          <p:cNvSpPr>
            <a:spLocks noGrp="1"/>
          </p:cNvSpPr>
          <p:nvPr>
            <p:ph type="pic" idx="2"/>
          </p:nvPr>
        </p:nvSpPr>
        <p:spPr>
          <a:xfrm>
            <a:off x="2432304" y="0"/>
            <a:ext cx="45081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" name="Google Shape;15;g1239c36843f_1_8"/>
          <p:cNvSpPr txBox="1">
            <a:spLocks noGrp="1"/>
          </p:cNvSpPr>
          <p:nvPr>
            <p:ph type="ctrTitle"/>
          </p:nvPr>
        </p:nvSpPr>
        <p:spPr>
          <a:xfrm>
            <a:off x="347473" y="1782970"/>
            <a:ext cx="3600900" cy="203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sz="22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g1239c36843f_1_8"/>
          <p:cNvSpPr>
            <a:spLocks noGrp="1"/>
          </p:cNvSpPr>
          <p:nvPr>
            <p:ph type="pic" idx="3"/>
          </p:nvPr>
        </p:nvSpPr>
        <p:spPr>
          <a:xfrm>
            <a:off x="4709160" y="0"/>
            <a:ext cx="4434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g1239c36843f_1_8"/>
          <p:cNvSpPr txBox="1">
            <a:spLocks noGrp="1"/>
          </p:cNvSpPr>
          <p:nvPr>
            <p:ph type="body" idx="1"/>
          </p:nvPr>
        </p:nvSpPr>
        <p:spPr>
          <a:xfrm>
            <a:off x="7302634" y="1389089"/>
            <a:ext cx="12105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g1239c36843f_1_8"/>
          <p:cNvSpPr txBox="1">
            <a:spLocks noGrp="1"/>
          </p:cNvSpPr>
          <p:nvPr>
            <p:ph type="body" idx="4"/>
          </p:nvPr>
        </p:nvSpPr>
        <p:spPr>
          <a:xfrm>
            <a:off x="5093310" y="2460433"/>
            <a:ext cx="35958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 type="secHead">
  <p:cSld name="SECTION_HEADER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239c36843f_1_393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g1239c36843f_1_39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g1239c36843f_1_39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g1239c36843f_1_39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g1239c36843f_1_39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Obj">
  <p:cSld name="TWO_OBJECT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239c36843f_1_40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g1239c36843f_1_40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276" name="Google Shape;276;g1239c36843f_1_404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277" name="Google Shape;277;g1239c36843f_1_40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g1239c36843f_1_40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g1239c36843f_1_40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239c36843f_1_4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g1239c36843f_1_41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3" name="Google Shape;283;g1239c36843f_1_41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84" name="Google Shape;284;g1239c36843f_1_41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5" name="Google Shape;285;g1239c36843f_1_41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86" name="Google Shape;286;g1239c36843f_1_4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1239c36843f_1_4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g1239c36843f_1_4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Object" type="objTx">
  <p:cSld name="OBJECT_WITH_CAPTION_TEXT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39c36843f_1_420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g1239c36843f_1_42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92" name="Google Shape;292;g1239c36843f_1_420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293" name="Google Shape;293;g1239c36843f_1_4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g1239c36843f_1_4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g1239c36843f_1_4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Picture" type="picTx">
  <p:cSld name="PICTURE_WITH_CAPTION_TEX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239c36843f_1_42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g1239c36843f_1_427"/>
          <p:cNvSpPr txBox="1">
            <a:spLocks noGrp="1"/>
          </p:cNvSpPr>
          <p:nvPr>
            <p:ph type="body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99" name="Google Shape;299;g1239c36843f_1_427"/>
          <p:cNvSpPr txBox="1">
            <a:spLocks noGrp="1"/>
          </p:cNvSpPr>
          <p:nvPr>
            <p:ph type="body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00" name="Google Shape;300;g1239c36843f_1_4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g1239c36843f_1_4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g1239c36843f_1_4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239c36843f_1_4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g1239c36843f_1_43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g1239c36843f_1_4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g1239c36843f_1_4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g1239c36843f_1_4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239c36843f_1_440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g1239c36843f_1_440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g1239c36843f_1_4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g1239c36843f_1_4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g1239c36843f_1_44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ользовательский макет">
  <p:cSld name="3_Пользовательский макет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5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51" name="Google Shape;51;p35"/>
          <p:cNvPicPr preferRelativeResize="0"/>
          <p:nvPr/>
        </p:nvPicPr>
        <p:blipFill rotWithShape="1">
          <a:blip r:embed="rId2">
            <a:alphaModFix/>
          </a:blip>
          <a:srcRect l="1705" t="1854" r="8748"/>
          <a:stretch/>
        </p:blipFill>
        <p:spPr>
          <a:xfrm>
            <a:off x="0" y="0"/>
            <a:ext cx="9144000" cy="5167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72566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8279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18f38434950_1_2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18f38434950_1_268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g18f38434950_1_268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69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 2 уровня">
  <p:cSld name="ТИТУЛ 2 уровня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1239c36843f_1_19"/>
          <p:cNvSpPr txBox="1">
            <a:spLocks noGrp="1"/>
          </p:cNvSpPr>
          <p:nvPr>
            <p:ph type="ctrTitle"/>
          </p:nvPr>
        </p:nvSpPr>
        <p:spPr>
          <a:xfrm>
            <a:off x="347472" y="1453896"/>
            <a:ext cx="3895200" cy="1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1239c36843f_1_1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g1239c36843f_1_19"/>
          <p:cNvSpPr>
            <a:spLocks noGrp="1"/>
          </p:cNvSpPr>
          <p:nvPr>
            <p:ph type="pic" idx="3"/>
          </p:nvPr>
        </p:nvSpPr>
        <p:spPr>
          <a:xfrm>
            <a:off x="1545814" y="3475399"/>
            <a:ext cx="781200" cy="7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g1239c36843f_1_19"/>
          <p:cNvSpPr txBox="1">
            <a:spLocks noGrp="1"/>
          </p:cNvSpPr>
          <p:nvPr>
            <p:ph type="sldNum" idx="12"/>
          </p:nvPr>
        </p:nvSpPr>
        <p:spPr>
          <a:xfrm>
            <a:off x="8541088" y="273844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9" name="Google Shape;29;g1239c36843f_1_19"/>
          <p:cNvSpPr txBox="1">
            <a:spLocks noGrp="1"/>
          </p:cNvSpPr>
          <p:nvPr>
            <p:ph type="body" idx="1"/>
          </p:nvPr>
        </p:nvSpPr>
        <p:spPr>
          <a:xfrm>
            <a:off x="411162" y="3651250"/>
            <a:ext cx="3831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909f42bad4_0_9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1909f42bad4_0_9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g1909f42bad4_0_9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1909f42bad4_0_9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1909f42bad4_0_9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7231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Пользовательский макет">
  <p:cSld name="7_Пользовательский маке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>
            <a:spLocks noGrp="1"/>
          </p:cNvSpPr>
          <p:nvPr>
            <p:ph type="title"/>
          </p:nvPr>
        </p:nvSpPr>
        <p:spPr>
          <a:xfrm>
            <a:off x="420659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74" name="Google Shape;74;p36"/>
          <p:cNvPicPr preferRelativeResize="0"/>
          <p:nvPr/>
        </p:nvPicPr>
        <p:blipFill rotWithShape="1">
          <a:blip r:embed="rId2">
            <a:alphaModFix/>
          </a:blip>
          <a:srcRect l="1175" t="405" r="1073" b="25811"/>
          <a:stretch/>
        </p:blipFill>
        <p:spPr>
          <a:xfrm>
            <a:off x="1" y="758284"/>
            <a:ext cx="9143999" cy="4385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441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Only" type="obj">
  <p:cSld name="1_Title Onl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3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56202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5000" b="0" i="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214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936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5"/>
          <p:cNvSpPr/>
          <p:nvPr/>
        </p:nvSpPr>
        <p:spPr>
          <a:xfrm>
            <a:off x="0" y="0"/>
            <a:ext cx="9141714" cy="124129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050"/>
            </a:pPr>
            <a:endParaRPr sz="105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6" name="Google Shape;86;p6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5329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6"/>
          <p:cNvSpPr/>
          <p:nvPr/>
        </p:nvSpPr>
        <p:spPr>
          <a:xfrm>
            <a:off x="-114300" y="-104911"/>
            <a:ext cx="6536700" cy="5248500"/>
          </a:xfrm>
          <a:prstGeom prst="rect">
            <a:avLst/>
          </a:prstGeom>
          <a:blipFill rotWithShape="1">
            <a:blip r:embed="rId2">
              <a:alphaModFix amt="52999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1" name="Google Shape;91;p66"/>
          <p:cNvSpPr/>
          <p:nvPr/>
        </p:nvSpPr>
        <p:spPr>
          <a:xfrm>
            <a:off x="1447800" y="609464"/>
            <a:ext cx="1866900" cy="4000500"/>
          </a:xfrm>
          <a:prstGeom prst="roundRect">
            <a:avLst>
              <a:gd name="adj" fmla="val 103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92" name="Google Shape;9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569" y="398008"/>
            <a:ext cx="2243582" cy="434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175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ользовательский макет">
  <p:cSld name="4_Пользовательский макет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7"/>
          <p:cNvPicPr preferRelativeResize="0"/>
          <p:nvPr/>
        </p:nvPicPr>
        <p:blipFill rotWithShape="1">
          <a:blip r:embed="rId2">
            <a:alphaModFix/>
          </a:blip>
          <a:srcRect t="-20467"/>
          <a:stretch/>
        </p:blipFill>
        <p:spPr>
          <a:xfrm rot="-5400000">
            <a:off x="4082395" y="94748"/>
            <a:ext cx="5161553" cy="497205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98" name="Google Shape;98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934" y="533828"/>
            <a:ext cx="3101612" cy="4233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230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ользовательский макет">
  <p:cSld name="5_Пользовательский макет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68"/>
          <p:cNvPicPr preferRelativeResize="0"/>
          <p:nvPr/>
        </p:nvPicPr>
        <p:blipFill rotWithShape="1">
          <a:blip r:embed="rId2">
            <a:alphaModFix/>
          </a:blip>
          <a:srcRect t="-20467"/>
          <a:stretch/>
        </p:blipFill>
        <p:spPr>
          <a:xfrm rot="-5400000">
            <a:off x="4082395" y="94748"/>
            <a:ext cx="5161553" cy="497205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6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104" name="Google Shape;10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5712" y="920099"/>
            <a:ext cx="6094870" cy="3471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3000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69"/>
          <p:cNvPicPr preferRelativeResize="0"/>
          <p:nvPr/>
        </p:nvPicPr>
        <p:blipFill rotWithShape="1">
          <a:blip r:embed="rId2">
            <a:alphaModFix/>
          </a:blip>
          <a:srcRect t="-20467"/>
          <a:stretch/>
        </p:blipFill>
        <p:spPr>
          <a:xfrm rot="5400000">
            <a:off x="-780550" y="94754"/>
            <a:ext cx="5161553" cy="4972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69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69"/>
          <p:cNvSpPr txBox="1">
            <a:spLocks noGrp="1"/>
          </p:cNvSpPr>
          <p:nvPr>
            <p:ph type="title"/>
          </p:nvPr>
        </p:nvSpPr>
        <p:spPr>
          <a:xfrm>
            <a:off x="469277" y="273968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3080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0"/>
          <p:cNvSpPr/>
          <p:nvPr/>
        </p:nvSpPr>
        <p:spPr>
          <a:xfrm>
            <a:off x="1170431" y="0"/>
            <a:ext cx="7971300" cy="1268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11" name="Google Shape;111;p70"/>
          <p:cNvSpPr txBox="1">
            <a:spLocks noGrp="1"/>
          </p:cNvSpPr>
          <p:nvPr>
            <p:ph type="ctrTitle"/>
          </p:nvPr>
        </p:nvSpPr>
        <p:spPr>
          <a:xfrm>
            <a:off x="528332" y="107918"/>
            <a:ext cx="80874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0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7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57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">
  <p:cSld name="текстовый слайд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1239c36843f_1_25"/>
          <p:cNvSpPr txBox="1">
            <a:spLocks noGrp="1"/>
          </p:cNvSpPr>
          <p:nvPr>
            <p:ph type="body" idx="1"/>
          </p:nvPr>
        </p:nvSpPr>
        <p:spPr>
          <a:xfrm>
            <a:off x="359998" y="1476075"/>
            <a:ext cx="85089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9464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40"/>
              <a:buFont typeface="Arial"/>
              <a:buChar char="•"/>
              <a:defRPr sz="104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g1239c36843f_1_25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239c36843f_1_25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1239c36843f_1_25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g1239c36843f_1_25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6" name="Google Shape;36;g1239c36843f_1_25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g1239c36843f_1_25"/>
          <p:cNvSpPr txBox="1">
            <a:spLocks noGrp="1"/>
          </p:cNvSpPr>
          <p:nvPr>
            <p:ph type="body" idx="4"/>
          </p:nvPr>
        </p:nvSpPr>
        <p:spPr>
          <a:xfrm>
            <a:off x="4846638" y="3031957"/>
            <a:ext cx="4022100" cy="13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2" y="232836"/>
            <a:ext cx="5143497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71"/>
          <p:cNvSpPr txBox="1">
            <a:spLocks noGrp="1"/>
          </p:cNvSpPr>
          <p:nvPr>
            <p:ph type="title"/>
          </p:nvPr>
        </p:nvSpPr>
        <p:spPr>
          <a:xfrm>
            <a:off x="469277" y="273968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1"/>
          <p:cNvSpPr/>
          <p:nvPr/>
        </p:nvSpPr>
        <p:spPr>
          <a:xfrm>
            <a:off x="4213661" y="857250"/>
            <a:ext cx="1866900" cy="4000500"/>
          </a:xfrm>
          <a:prstGeom prst="roundRect">
            <a:avLst>
              <a:gd name="adj" fmla="val 103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20" name="Google Shape;120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2918" y="683758"/>
            <a:ext cx="2243582" cy="434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5773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2"/>
          <p:cNvSpPr/>
          <p:nvPr/>
        </p:nvSpPr>
        <p:spPr>
          <a:xfrm>
            <a:off x="0" y="0"/>
            <a:ext cx="9141900" cy="5143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2211"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3" name="Google Shape;123;p72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56202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50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79729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4" name="Google Shape;134;p7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7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8700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Пустой слайд">
  <p:cSld name="13_Пустой слайд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5"/>
          <p:cNvSpPr txBox="1"/>
          <p:nvPr/>
        </p:nvSpPr>
        <p:spPr>
          <a:xfrm>
            <a:off x="6907776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ru-RU" sz="9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pPr algn="r">
                <a:buSzPts val="900"/>
              </a:pPr>
              <a:t>‹#›</a:t>
            </a:fld>
            <a:endParaRPr sz="9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9" name="Google Shape;139;p75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243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12488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Пользовательский макет">
  <p:cSld name="6_Пользовательский макет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7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143" name="Google Shape;143;p77"/>
          <p:cNvPicPr preferRelativeResize="0"/>
          <p:nvPr/>
        </p:nvPicPr>
        <p:blipFill rotWithShape="1">
          <a:blip r:embed="rId2">
            <a:alphaModFix/>
          </a:blip>
          <a:srcRect l="8236" r="9395" b="16933"/>
          <a:stretch/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134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18f38434950_1_2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18f38434950_1_272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g18f38434950_1_272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1519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18f38434950_1_2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18f38434950_1_276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g18f38434950_1_276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106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МОДУЛЯ">
  <p:cSld name="Обложка МОДУЛЯ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239c36843f_1_253"/>
          <p:cNvSpPr>
            <a:spLocks noGrp="1"/>
          </p:cNvSpPr>
          <p:nvPr>
            <p:ph type="pic" idx="2"/>
          </p:nvPr>
        </p:nvSpPr>
        <p:spPr>
          <a:xfrm>
            <a:off x="2432304" y="0"/>
            <a:ext cx="45081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" name="Google Shape;186;g1239c36843f_1_253"/>
          <p:cNvSpPr txBox="1">
            <a:spLocks noGrp="1"/>
          </p:cNvSpPr>
          <p:nvPr>
            <p:ph type="ctrTitle"/>
          </p:nvPr>
        </p:nvSpPr>
        <p:spPr>
          <a:xfrm>
            <a:off x="347473" y="1782970"/>
            <a:ext cx="3600900" cy="203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sz="22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g1239c36843f_1_253"/>
          <p:cNvSpPr>
            <a:spLocks noGrp="1"/>
          </p:cNvSpPr>
          <p:nvPr>
            <p:ph type="pic" idx="3"/>
          </p:nvPr>
        </p:nvSpPr>
        <p:spPr>
          <a:xfrm>
            <a:off x="4709160" y="0"/>
            <a:ext cx="4434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8" name="Google Shape;188;g1239c36843f_1_253"/>
          <p:cNvSpPr txBox="1">
            <a:spLocks noGrp="1"/>
          </p:cNvSpPr>
          <p:nvPr>
            <p:ph type="body" idx="1"/>
          </p:nvPr>
        </p:nvSpPr>
        <p:spPr>
          <a:xfrm>
            <a:off x="7302634" y="1389089"/>
            <a:ext cx="12105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g1239c36843f_1_253"/>
          <p:cNvSpPr txBox="1">
            <a:spLocks noGrp="1"/>
          </p:cNvSpPr>
          <p:nvPr>
            <p:ph type="body" idx="4"/>
          </p:nvPr>
        </p:nvSpPr>
        <p:spPr>
          <a:xfrm>
            <a:off x="5093310" y="2460433"/>
            <a:ext cx="35958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62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39c36843f_1_2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g1239c36843f_1_2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3" name="Google Shape;193;g1239c36843f_1_2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872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39c36843f_1_27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3" name="Google Shape;203;g1239c36843f_1_2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3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 с булетами">
  <p:cSld name="текст с булетами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39c36843f_1_33"/>
          <p:cNvSpPr txBox="1">
            <a:spLocks noGrp="1"/>
          </p:cNvSpPr>
          <p:nvPr>
            <p:ph type="body" idx="1"/>
          </p:nvPr>
        </p:nvSpPr>
        <p:spPr>
          <a:xfrm>
            <a:off x="1870636" y="1476075"/>
            <a:ext cx="69984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54584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984"/>
              <a:buFont typeface="Arial"/>
              <a:buChar char="•"/>
              <a:defRPr sz="124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g1239c36843f_1_33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1239c36843f_1_33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g1239c36843f_1_33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g1239c36843f_1_33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" name="Google Shape;44;g1239c36843f_1_33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39c36843f_1_2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g1239c36843f_1_2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7" name="Google Shape;207;g1239c36843f_1_27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8" name="Google Shape;208;g1239c36843f_1_2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865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239c36843f_1_28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4" name="Google Shape;214;g1239c36843f_1_28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5" name="Google Shape;215;g1239c36843f_1_2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18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239c36843f_1_28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8" name="Google Shape;218;g1239c36843f_1_2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2628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239c36843f_1_28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221" name="Google Shape;221;g1239c36843f_1_28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2" name="Google Shape;222;g1239c36843f_1_28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3" name="Google Shape;223;g1239c36843f_1_28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g1239c36843f_1_2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183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239c36843f_1_29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27" name="Google Shape;227;g1239c36843f_1_2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598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39c36843f_1_29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0" name="Google Shape;230;g1239c36843f_1_29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g1239c36843f_1_2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954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7881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1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  <a:buFontTx/>
                <a:buNone/>
              </a:pPr>
              <a:endParaRPr sz="1800" kern="1200">
                <a:solidFill>
                  <a:srgbClr val="263248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3" y="4472724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Tx/>
                <a:buFontTx/>
                <a:buNone/>
              </a:pPr>
              <a:endParaRPr sz="1800" kern="1200">
                <a:solidFill>
                  <a:srgbClr val="263248"/>
                </a:solidFill>
                <a:ea typeface="+mn-ea"/>
                <a:cs typeface="+mn-cs"/>
              </a:endParaRPr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ea typeface="+mn-ea"/>
                  <a:cs typeface="+mn-cs"/>
                </a:endParaRPr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Tx/>
                  <a:buFontTx/>
                  <a:buNone/>
                </a:pPr>
                <a:endParaRPr sz="1800" kern="1200">
                  <a:solidFill>
                    <a:srgbClr val="263248"/>
                  </a:solidFill>
                  <a:ea typeface="+mn-ea"/>
                  <a:cs typeface="+mn-cs"/>
                </a:endParaRPr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55591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378" lvl="1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566" lvl="2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754" lvl="3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5943" lvl="4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132" lvl="5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320" lvl="6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509" lvl="7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697" lvl="8" indent="-355591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55591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378" lvl="1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566" lvl="2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754" lvl="3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5943" lvl="4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132" lvl="5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320" lvl="6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509" lvl="7" indent="-355591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697" lvl="8" indent="-355591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>
                <a:solidFill>
                  <a:srgbClr val="FFFFFF"/>
                </a:solidFill>
              </a:rPr>
              <a:pPr/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84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 плюс картинка">
  <p:cSld name="Текст плюс картинка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239c36843f_1_40"/>
          <p:cNvSpPr txBox="1">
            <a:spLocks noGrp="1"/>
          </p:cNvSpPr>
          <p:nvPr>
            <p:ph type="body" idx="1"/>
          </p:nvPr>
        </p:nvSpPr>
        <p:spPr>
          <a:xfrm>
            <a:off x="4553211" y="1402538"/>
            <a:ext cx="4315800" cy="3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800"/>
              <a:buFont typeface="Arial"/>
              <a:buNone/>
              <a:defRPr sz="800"/>
            </a:lvl1pPr>
            <a:lvl2pPr marL="914400" lvl="1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2pPr>
            <a:lvl3pPr marL="1371600" lvl="2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3pPr>
            <a:lvl4pPr marL="1828800" lvl="3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4pPr>
            <a:lvl5pPr marL="2286000" lvl="4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g1239c36843f_1_40"/>
          <p:cNvSpPr txBox="1">
            <a:spLocks noGrp="1"/>
          </p:cNvSpPr>
          <p:nvPr>
            <p:ph type="ctrTitle"/>
          </p:nvPr>
        </p:nvSpPr>
        <p:spPr>
          <a:xfrm>
            <a:off x="359998" y="931772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1239c36843f_1_40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9" name="Google Shape;49;g1239c36843f_1_40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g1239c36843f_1_40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g1239c36843f_1_40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239c36843f_1_40"/>
          <p:cNvSpPr txBox="1">
            <a:spLocks noGrp="1"/>
          </p:cNvSpPr>
          <p:nvPr>
            <p:ph type="body" idx="4"/>
          </p:nvPr>
        </p:nvSpPr>
        <p:spPr>
          <a:xfrm>
            <a:off x="359998" y="1402539"/>
            <a:ext cx="3855000" cy="3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хема">
  <p:cSld name="Схема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239c36843f_1_48"/>
          <p:cNvSpPr>
            <a:spLocks noGrp="1"/>
          </p:cNvSpPr>
          <p:nvPr>
            <p:ph type="pic" idx="2"/>
          </p:nvPr>
        </p:nvSpPr>
        <p:spPr>
          <a:xfrm>
            <a:off x="4407408" y="0"/>
            <a:ext cx="4736700" cy="5143500"/>
          </a:xfrm>
          <a:prstGeom prst="rect">
            <a:avLst/>
          </a:prstGeom>
          <a:solidFill>
            <a:srgbClr val="CFD3E1"/>
          </a:solidFill>
          <a:ln>
            <a:noFill/>
          </a:ln>
        </p:spPr>
      </p:sp>
      <p:sp>
        <p:nvSpPr>
          <p:cNvPr id="55" name="Google Shape;55;g1239c36843f_1_48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6" name="Google Shape;56;g1239c36843f_1_48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1239c36843f_1_48"/>
          <p:cNvSpPr txBox="1">
            <a:spLocks noGrp="1"/>
          </p:cNvSpPr>
          <p:nvPr>
            <p:ph type="body" idx="1"/>
          </p:nvPr>
        </p:nvSpPr>
        <p:spPr>
          <a:xfrm>
            <a:off x="359999" y="2029968"/>
            <a:ext cx="3754800" cy="2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150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g1239c36843f_1_48"/>
          <p:cNvSpPr txBox="1">
            <a:spLocks noGrp="1"/>
          </p:cNvSpPr>
          <p:nvPr>
            <p:ph type="ctrTitle"/>
          </p:nvPr>
        </p:nvSpPr>
        <p:spPr>
          <a:xfrm>
            <a:off x="359998" y="1005308"/>
            <a:ext cx="37548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1239c36843f_1_48"/>
          <p:cNvSpPr txBox="1">
            <a:spLocks noGrp="1"/>
          </p:cNvSpPr>
          <p:nvPr>
            <p:ph type="body" idx="3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1239c36843f_1_48"/>
          <p:cNvSpPr txBox="1">
            <a:spLocks noGrp="1"/>
          </p:cNvSpPr>
          <p:nvPr>
            <p:ph type="body" idx="4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">
  <p:cSld name="Таблица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39c36843f_1_56"/>
          <p:cNvSpPr txBox="1">
            <a:spLocks noGrp="1"/>
          </p:cNvSpPr>
          <p:nvPr>
            <p:ph type="body" idx="1"/>
          </p:nvPr>
        </p:nvSpPr>
        <p:spPr>
          <a:xfrm>
            <a:off x="359998" y="1476074"/>
            <a:ext cx="8508900" cy="30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800"/>
              <a:buFont typeface="Arial"/>
              <a:buNone/>
              <a:defRPr sz="800"/>
            </a:lvl1pPr>
            <a:lvl2pPr marL="914400" lvl="1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2pPr>
            <a:lvl3pPr marL="1371600" lvl="2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3pPr>
            <a:lvl4pPr marL="1828800" lvl="3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4pPr>
            <a:lvl5pPr marL="2286000" lvl="4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1239c36843f_1_56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g1239c36843f_1_56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1239c36843f_1_56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1239c36843f_1_56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7" name="Google Shape;67;g1239c36843f_1_56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вершающий слайд">
  <p:cSld name="Завершающий слайд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39c36843f_1_63"/>
          <p:cNvSpPr/>
          <p:nvPr/>
        </p:nvSpPr>
        <p:spPr>
          <a:xfrm>
            <a:off x="4876021" y="0"/>
            <a:ext cx="4268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1239c36843f_1_63"/>
          <p:cNvSpPr txBox="1">
            <a:spLocks noGrp="1"/>
          </p:cNvSpPr>
          <p:nvPr>
            <p:ph type="ctrTitle"/>
          </p:nvPr>
        </p:nvSpPr>
        <p:spPr>
          <a:xfrm>
            <a:off x="350632" y="2595233"/>
            <a:ext cx="4083000" cy="12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  <a:defRPr sz="3000" cap="none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1239c36843f_1_63"/>
          <p:cNvSpPr txBox="1">
            <a:spLocks noGrp="1"/>
          </p:cNvSpPr>
          <p:nvPr>
            <p:ph type="body" idx="1"/>
          </p:nvPr>
        </p:nvSpPr>
        <p:spPr>
          <a:xfrm>
            <a:off x="5383444" y="2615184"/>
            <a:ext cx="35646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3800"/>
              <a:buNone/>
              <a:defRPr sz="3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1239c36843f_1_63"/>
          <p:cNvSpPr txBox="1">
            <a:spLocks noGrp="1"/>
          </p:cNvSpPr>
          <p:nvPr>
            <p:ph type="body" idx="2"/>
          </p:nvPr>
        </p:nvSpPr>
        <p:spPr>
          <a:xfrm>
            <a:off x="346075" y="4449055"/>
            <a:ext cx="26733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6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ПРОГРАММЫ">
  <p:cSld name="Обложка ПРОГРАММЫ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239c36843f_1_68"/>
          <p:cNvSpPr/>
          <p:nvPr/>
        </p:nvSpPr>
        <p:spPr>
          <a:xfrm>
            <a:off x="4876021" y="0"/>
            <a:ext cx="4268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1239c36843f_1_68"/>
          <p:cNvSpPr txBox="1">
            <a:spLocks noGrp="1"/>
          </p:cNvSpPr>
          <p:nvPr>
            <p:ph type="ctrTitle"/>
          </p:nvPr>
        </p:nvSpPr>
        <p:spPr>
          <a:xfrm>
            <a:off x="377867" y="1782970"/>
            <a:ext cx="3570300" cy="20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1239c36843f_1_68"/>
          <p:cNvSpPr txBox="1">
            <a:spLocks noGrp="1"/>
          </p:cNvSpPr>
          <p:nvPr>
            <p:ph type="body" idx="1"/>
          </p:nvPr>
        </p:nvSpPr>
        <p:spPr>
          <a:xfrm>
            <a:off x="7259566" y="1253799"/>
            <a:ext cx="18843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" name="Google Shape;77;g1239c36843f_1_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866" y="443318"/>
            <a:ext cx="3243657" cy="55750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g1239c36843f_1_68"/>
          <p:cNvSpPr txBox="1"/>
          <p:nvPr/>
        </p:nvSpPr>
        <p:spPr>
          <a:xfrm>
            <a:off x="377866" y="1105344"/>
            <a:ext cx="21876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Cовременные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технологии управления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социальной сфере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1239c36843f_1_68"/>
          <p:cNvSpPr txBox="1">
            <a:spLocks noGrp="1"/>
          </p:cNvSpPr>
          <p:nvPr>
            <p:ph type="body" idx="2"/>
          </p:nvPr>
        </p:nvSpPr>
        <p:spPr>
          <a:xfrm>
            <a:off x="5316699" y="2615184"/>
            <a:ext cx="35646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3800"/>
              <a:buNone/>
              <a:defRPr sz="3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1239c36843f_1_0"/>
          <p:cNvSpPr txBox="1">
            <a:spLocks noGrp="1"/>
          </p:cNvSpPr>
          <p:nvPr>
            <p:ph type="title"/>
          </p:nvPr>
        </p:nvSpPr>
        <p:spPr>
          <a:xfrm>
            <a:off x="359998" y="251969"/>
            <a:ext cx="78285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1239c36843f_1_0"/>
          <p:cNvSpPr txBox="1">
            <a:spLocks noGrp="1"/>
          </p:cNvSpPr>
          <p:nvPr>
            <p:ph type="body" idx="1"/>
          </p:nvPr>
        </p:nvSpPr>
        <p:spPr>
          <a:xfrm>
            <a:off x="367250" y="971022"/>
            <a:ext cx="8501700" cy="3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9591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60"/>
              <a:buFont typeface="Arial"/>
              <a:buChar char="•"/>
              <a:defRPr sz="106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1239c36843f_1_0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g1239c36843f_1_0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" name="Google Shape;10;g1239c36843f_1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59998" y="4647352"/>
            <a:ext cx="1268182" cy="217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g1239c36843f_1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824690" y="4661520"/>
            <a:ext cx="620186" cy="19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1239c36843f_1_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580293" y="4659541"/>
            <a:ext cx="680990" cy="19989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239c36843f_1_37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g1239c36843f_1_37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g1239c36843f_1_37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g1239c36843f_1_37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g1239c36843f_1_37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4341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pos="5436">
          <p15:clr>
            <a:srgbClr val="F26B43"/>
          </p15:clr>
        </p15:guide>
        <p15:guide id="3" pos="324">
          <p15:clr>
            <a:srgbClr val="F26B43"/>
          </p15:clr>
        </p15:guide>
        <p15:guide id="4" pos="828">
          <p15:clr>
            <a:srgbClr val="F26B43"/>
          </p15:clr>
        </p15:guide>
        <p15:guide id="5" pos="4932">
          <p15:clr>
            <a:srgbClr val="F26B43"/>
          </p15:clr>
        </p15:guide>
        <p15:guide id="6" orient="horz" pos="324">
          <p15:clr>
            <a:srgbClr val="F26B43"/>
          </p15:clr>
        </p15:guide>
        <p15:guide id="7" orient="horz" pos="1620">
          <p15:clr>
            <a:srgbClr val="F26B43"/>
          </p15:clr>
        </p15:guide>
        <p15:guide id="8" orient="horz" pos="2916">
          <p15:clr>
            <a:srgbClr val="F26B43"/>
          </p15:clr>
        </p15:guide>
        <p15:guide id="9" orient="horz" pos="2628">
          <p15:clr>
            <a:srgbClr val="F26B43"/>
          </p15:clr>
        </p15:guide>
        <p15:guide id="10" orient="horz" pos="612">
          <p15:clr>
            <a:srgbClr val="F26B43"/>
          </p15:clr>
        </p15:guide>
        <p15:guide id="11" orient="horz" pos="1980">
          <p15:clr>
            <a:srgbClr val="F26B43"/>
          </p15:clr>
        </p15:guide>
        <p15:guide id="12" orient="horz" pos="1260">
          <p15:clr>
            <a:srgbClr val="F26B43"/>
          </p15:clr>
        </p15:guide>
        <p15:guide id="13" pos="2196">
          <p15:clr>
            <a:srgbClr val="F26B43"/>
          </p15:clr>
        </p15:guide>
        <p15:guide id="14" pos="3564">
          <p15:clr>
            <a:srgbClr val="F26B43"/>
          </p15:clr>
        </p15:guide>
        <p15:guide id="15" pos="1872">
          <p15:clr>
            <a:srgbClr val="F26B43"/>
          </p15:clr>
        </p15:guide>
        <p15:guide id="16" pos="3888">
          <p15:clr>
            <a:srgbClr val="F26B43"/>
          </p15:clr>
        </p15:guide>
        <p15:guide id="17" pos="1512">
          <p15:clr>
            <a:srgbClr val="F26B43"/>
          </p15:clr>
        </p15:guide>
        <p15:guide id="18" pos="424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239c36843f_1_2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g1239c36843f_1_2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g1239c36843f_1_2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2247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en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en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152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4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.me/seryacova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vbudushee.ru/education/programma-po-razvitiyu-lichnostnogo-potentsiala/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AQBrukdmvMQwNTdi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agnostics.vbudushee.ru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239c36843f_1_75"/>
          <p:cNvSpPr txBox="1"/>
          <p:nvPr/>
        </p:nvSpPr>
        <p:spPr>
          <a:xfrm>
            <a:off x="10981944" y="2194560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g1239c36843f_1_75"/>
          <p:cNvSpPr txBox="1"/>
          <p:nvPr/>
        </p:nvSpPr>
        <p:spPr>
          <a:xfrm>
            <a:off x="10744200" y="2770632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1239c36843f_1_75" descr="https://xn----8sbehgcimb3cfabqj3b.xn--p1ai/upload/iblock/42e/Tomskaya-oblast.pn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g1239c36843f_1_75" descr="Ð¢Ð¾Ð¼ÑÐºÐ°Ñ Ð¾Ð±Ð»Ð°ÑÑÑ, Ð³ÐµÑÐ± - Ð²ÐµÐºÑÐ¾Ñ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84" y="189858"/>
            <a:ext cx="1195175" cy="11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g1239c36843f_1_75"/>
          <p:cNvSpPr txBox="1"/>
          <p:nvPr/>
        </p:nvSpPr>
        <p:spPr>
          <a:xfrm>
            <a:off x="74276" y="1342523"/>
            <a:ext cx="1335591" cy="94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5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900" b="1" i="0" u="none" strike="noStrike" cap="none" dirty="0">
                <a:solidFill>
                  <a:srgbClr val="031848"/>
                </a:solidFill>
                <a:latin typeface="Arial"/>
                <a:ea typeface="Arial"/>
                <a:cs typeface="Arial"/>
                <a:sym typeface="Arial"/>
              </a:rPr>
              <a:t>ТОМСК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endParaRPr sz="29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ru-RU" sz="2900" b="1" i="0" u="none" strike="noStrike" cap="none" dirty="0" smtClean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22.05.2025</a:t>
            </a:r>
            <a: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4" name="Google Shape;564;g1239c36843f_1_75"/>
          <p:cNvCxnSpPr/>
          <p:nvPr/>
        </p:nvCxnSpPr>
        <p:spPr>
          <a:xfrm>
            <a:off x="261990" y="1549183"/>
            <a:ext cx="8468294" cy="2985"/>
          </a:xfrm>
          <a:prstGeom prst="straightConnector1">
            <a:avLst/>
          </a:prstGeom>
          <a:noFill/>
          <a:ln w="19050" cap="flat" cmpd="sng">
            <a:solidFill>
              <a:srgbClr val="011E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457" y="170623"/>
            <a:ext cx="1695298" cy="1219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328" y="160338"/>
            <a:ext cx="1216996" cy="12542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7519" y="2825195"/>
            <a:ext cx="7139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Программа по развитию личностного потенциала: точки роста и возможности для ОО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756837" y="3785191"/>
            <a:ext cx="5086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Серякова Татьяна Николаевна, заместитель директора по УР МАОУ СОШ №1 с. Александровское </a:t>
            </a:r>
          </a:p>
          <a:p>
            <a:r>
              <a:rPr lang="ru-RU" dirty="0" smtClean="0"/>
              <a:t>Телеграмм </a:t>
            </a:r>
            <a:r>
              <a:rPr lang="en-US" dirty="0" smtClean="0">
                <a:hlinkClick r:id="rId6" tooltip="https://t.me/seryacova"/>
              </a:rPr>
              <a:t>https</a:t>
            </a:r>
            <a:r>
              <a:rPr lang="en-US" dirty="0">
                <a:hlinkClick r:id="rId6" tooltip="https://t.me/seryacova"/>
              </a:rPr>
              <a:t>://</a:t>
            </a:r>
            <a:r>
              <a:rPr lang="en-US" dirty="0" smtClean="0">
                <a:hlinkClick r:id="rId6" tooltip="https://t.me/seryacova"/>
              </a:rPr>
              <a:t>t.me/seryacova</a:t>
            </a:r>
            <a:endParaRPr lang="ru-RU" dirty="0" smtClean="0"/>
          </a:p>
          <a:p>
            <a:r>
              <a:rPr lang="ru-RU" dirty="0" smtClean="0"/>
              <a:t>Почта </a:t>
            </a:r>
            <a:r>
              <a:rPr lang="en-US" dirty="0" smtClean="0"/>
              <a:t>serytatyana@yandex.ru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9868" y="1549183"/>
            <a:ext cx="7433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+mn-lt"/>
              </a:rPr>
              <a:t>Всероссийская конференция «Эффективные управленческие команды как фактор повышения качества образования»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95" y="1341254"/>
            <a:ext cx="2725148" cy="2578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214" y="1341254"/>
            <a:ext cx="3243786" cy="24913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6300" y="157937"/>
            <a:ext cx="75723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j-lt"/>
                <a:cs typeface="Arial" panose="020B0604020202020204" pitchFamily="34" charset="0"/>
              </a:rPr>
              <a:t>Научно-методическое сопровождение школьных команд </a:t>
            </a:r>
            <a:endParaRPr lang="ru-RU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92636" y="1724352"/>
            <a:ext cx="24098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/>
              <a:t>Межрегиональные обучающие сообщества </a:t>
            </a:r>
            <a:r>
              <a:rPr lang="ru-RU" dirty="0" smtClean="0"/>
              <a:t>(МОС)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8624" y="4191000"/>
            <a:ext cx="2066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Лаборатория МГПУ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315075" y="4048197"/>
            <a:ext cx="2657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Профессиональное обучающее сообщество (ПОС)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48073" t="46852" r="19787" b="30185"/>
          <a:stretch/>
        </p:blipFill>
        <p:spPr>
          <a:xfrm>
            <a:off x="2470355" y="2935572"/>
            <a:ext cx="3816145" cy="21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91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296" t="10185" r="10000" b="6296"/>
          <a:stretch/>
        </p:blipFill>
        <p:spPr>
          <a:xfrm>
            <a:off x="1333500" y="212877"/>
            <a:ext cx="5734051" cy="480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04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803" y="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+mn-lt"/>
              </a:rPr>
              <a:t>Проект «Мастерские роста»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</a:t>
            </a:r>
            <a:r>
              <a:rPr lang="ru-RU" sz="1600" b="1" dirty="0"/>
              <a:t>фестивальное событие «Выбор или три дня из жизни читателя» </a:t>
            </a:r>
            <a:endParaRPr lang="ru-RU" sz="16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95" y="990599"/>
            <a:ext cx="3906405" cy="25554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404" y="2250456"/>
            <a:ext cx="3271396" cy="2799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914" y="990599"/>
            <a:ext cx="3641489" cy="171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47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" y="235475"/>
            <a:ext cx="8670375" cy="5727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"/>
              </a:rPr>
              <a:t>Проект «Мастерские роста» </a:t>
            </a:r>
            <a:r>
              <a:rPr lang="ru-RU" sz="2000" b="1" dirty="0"/>
              <a:t>фестивальное событие </a:t>
            </a:r>
            <a:r>
              <a:rPr lang="ru-RU" sz="2000" b="1" dirty="0" smtClean="0"/>
              <a:t>«Вот Это кино!»</a:t>
            </a:r>
            <a:endParaRPr lang="ru-RU" sz="20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30"/>
          <a:stretch/>
        </p:blipFill>
        <p:spPr>
          <a:xfrm>
            <a:off x="325162" y="808175"/>
            <a:ext cx="4171950" cy="20454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55" y="1141550"/>
            <a:ext cx="3469033" cy="2601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" t="28509" r="-658" b="-28509"/>
          <a:stretch/>
        </p:blipFill>
        <p:spPr>
          <a:xfrm>
            <a:off x="1155148" y="2910325"/>
            <a:ext cx="3645452" cy="273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10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0927" b="24965"/>
          <a:stretch/>
        </p:blipFill>
        <p:spPr>
          <a:xfrm>
            <a:off x="376236" y="85726"/>
            <a:ext cx="7569605" cy="3276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5349" y="3999491"/>
            <a:ext cx="78676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!!! Чтобы воспользоваться возможностями и ресурсами программы, необходимо стать ее участником.  Контакты для получения информации – ПО ЗАПРОСУ! 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69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239c36843f_1_482"/>
          <p:cNvSpPr/>
          <p:nvPr/>
        </p:nvSpPr>
        <p:spPr>
          <a:xfrm>
            <a:off x="0" y="12996"/>
            <a:ext cx="9144000" cy="43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g1239c36843f_1_482"/>
          <p:cNvSpPr/>
          <p:nvPr/>
        </p:nvSpPr>
        <p:spPr>
          <a:xfrm>
            <a:off x="203760" y="654570"/>
            <a:ext cx="8558640" cy="6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1239c36843f_1_482"/>
          <p:cNvSpPr/>
          <p:nvPr/>
        </p:nvSpPr>
        <p:spPr>
          <a:xfrm>
            <a:off x="-3424" y="258318"/>
            <a:ext cx="91440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800" b="1" u="none" strike="noStrike" cap="none" dirty="0" smtClean="0">
                <a:solidFill>
                  <a:srgbClr val="00194C"/>
                </a:solidFill>
                <a:latin typeface="+mj-lt"/>
                <a:ea typeface="Calibri"/>
                <a:cs typeface="Calibri"/>
                <a:sym typeface="Calibri"/>
              </a:rPr>
              <a:t>Изменения в образовательной среде МАОУ СОШ №1 с. Александровское </a:t>
            </a:r>
            <a:endParaRPr lang="ru-RU" sz="1800" b="0" u="none" strike="noStrike" cap="none" dirty="0" smtClean="0">
              <a:solidFill>
                <a:srgbClr val="00194C"/>
              </a:solidFill>
              <a:latin typeface="+mj-lt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0" i="0" u="none" strike="noStrike" cap="none" dirty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g1239c36843f_1_482"/>
          <p:cNvCxnSpPr/>
          <p:nvPr/>
        </p:nvCxnSpPr>
        <p:spPr>
          <a:xfrm>
            <a:off x="136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2" name="Google Shape;1092;g1239c36843f_1_482"/>
          <p:cNvCxnSpPr/>
          <p:nvPr/>
        </p:nvCxnSpPr>
        <p:spPr>
          <a:xfrm>
            <a:off x="280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3" name="Google Shape;1093;g1239c36843f_1_482"/>
          <p:cNvCxnSpPr/>
          <p:nvPr/>
        </p:nvCxnSpPr>
        <p:spPr>
          <a:xfrm>
            <a:off x="424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4" name="Google Shape;1094;g1239c36843f_1_482"/>
          <p:cNvCxnSpPr/>
          <p:nvPr/>
        </p:nvCxnSpPr>
        <p:spPr>
          <a:xfrm>
            <a:off x="568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5" name="Google Shape;1105;g1239c36843f_1_482"/>
          <p:cNvCxnSpPr/>
          <p:nvPr/>
        </p:nvCxnSpPr>
        <p:spPr>
          <a:xfrm>
            <a:off x="864000" y="122400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6" name="Google Shape;1106;g1239c36843f_1_482"/>
          <p:cNvCxnSpPr/>
          <p:nvPr/>
        </p:nvCxnSpPr>
        <p:spPr>
          <a:xfrm>
            <a:off x="2376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7" name="Google Shape;1107;g1239c36843f_1_482"/>
          <p:cNvCxnSpPr/>
          <p:nvPr/>
        </p:nvCxnSpPr>
        <p:spPr>
          <a:xfrm>
            <a:off x="3780000" y="1311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8" name="Google Shape;1108;g1239c36843f_1_482"/>
          <p:cNvCxnSpPr/>
          <p:nvPr/>
        </p:nvCxnSpPr>
        <p:spPr>
          <a:xfrm>
            <a:off x="5184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9" name="Google Shape;1109;g1239c36843f_1_482"/>
          <p:cNvCxnSpPr/>
          <p:nvPr/>
        </p:nvCxnSpPr>
        <p:spPr>
          <a:xfrm>
            <a:off x="6732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0" name="Google Shape;1110;g1239c36843f_1_482"/>
          <p:cNvCxnSpPr/>
          <p:nvPr/>
        </p:nvCxnSpPr>
        <p:spPr>
          <a:xfrm>
            <a:off x="86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1" name="Google Shape;1111;g1239c36843f_1_482"/>
          <p:cNvCxnSpPr/>
          <p:nvPr/>
        </p:nvCxnSpPr>
        <p:spPr>
          <a:xfrm>
            <a:off x="2376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2" name="Google Shape;1112;g1239c36843f_1_482"/>
          <p:cNvCxnSpPr/>
          <p:nvPr/>
        </p:nvCxnSpPr>
        <p:spPr>
          <a:xfrm>
            <a:off x="374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3" name="Google Shape;1113;g1239c36843f_1_482"/>
          <p:cNvCxnSpPr/>
          <p:nvPr/>
        </p:nvCxnSpPr>
        <p:spPr>
          <a:xfrm>
            <a:off x="518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4" name="Google Shape;1114;g1239c36843f_1_482"/>
          <p:cNvCxnSpPr/>
          <p:nvPr/>
        </p:nvCxnSpPr>
        <p:spPr>
          <a:xfrm>
            <a:off x="6732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3987922" y="229716"/>
            <a:ext cx="4698877" cy="4697064"/>
          </a:xfrm>
        </p:spPr>
        <p:txBody>
          <a:bodyPr/>
          <a:lstStyle/>
          <a:p>
            <a:pPr marL="76200" indent="0">
              <a:buNone/>
            </a:pPr>
            <a:endParaRPr lang="ru-RU" dirty="0" smtClean="0"/>
          </a:p>
          <a:p>
            <a:pPr marL="7620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2023 год </a:t>
            </a:r>
          </a:p>
          <a:p>
            <a:pPr marL="76200" indent="0" algn="ctr">
              <a:buNone/>
            </a:pPr>
            <a:r>
              <a:rPr lang="ru-RU" sz="2000" b="1" dirty="0">
                <a:solidFill>
                  <a:srgbClr val="00194C"/>
                </a:solidFill>
                <a:latin typeface="+mn-lt"/>
                <a:cs typeface="Calibri" panose="020F0502020204030204" pitchFamily="34" charset="0"/>
              </a:rPr>
              <a:t>МАОУ СОШ №1 с. </a:t>
            </a:r>
            <a:r>
              <a:rPr lang="ru-RU" sz="2000" b="1" dirty="0" smtClean="0">
                <a:solidFill>
                  <a:srgbClr val="00194C"/>
                </a:solidFill>
                <a:latin typeface="+mn-lt"/>
                <a:cs typeface="Calibri" panose="020F0502020204030204" pitchFamily="34" charset="0"/>
              </a:rPr>
              <a:t>Александровское получила статус Центра по развитию личностного потенциала всероссийской программы «Развивающая среда»  </a:t>
            </a:r>
            <a:endParaRPr lang="ru-RU" sz="2000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188077" y="640075"/>
            <a:ext cx="3571608" cy="2825647"/>
          </a:xfrm>
        </p:spPr>
        <p:txBody>
          <a:bodyPr>
            <a:normAutofit lnSpcReduction="10000"/>
          </a:bodyPr>
          <a:lstStyle/>
          <a:p>
            <a:pPr marL="76200" indent="0" algn="ctr"/>
            <a:r>
              <a:rPr lang="en-US" sz="2000" b="1" dirty="0" smtClean="0">
                <a:solidFill>
                  <a:srgbClr val="FF0000"/>
                </a:solidFill>
                <a:latin typeface="+mn-lt"/>
              </a:rPr>
              <a:t>2020 </a:t>
            </a: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год</a:t>
            </a:r>
            <a:endParaRPr lang="en-US" sz="2000" b="1" dirty="0" smtClean="0">
              <a:solidFill>
                <a:srgbClr val="FF0000"/>
              </a:solidFill>
              <a:latin typeface="+mn-lt"/>
            </a:endParaRPr>
          </a:p>
          <a:p>
            <a:pPr marL="76200" indent="0" algn="ctr"/>
            <a:r>
              <a:rPr lang="ru-RU" sz="2000" b="1" dirty="0" smtClean="0">
                <a:latin typeface="+mn-lt"/>
              </a:rPr>
              <a:t>Концепция, </a:t>
            </a:r>
            <a:r>
              <a:rPr lang="ru-RU" sz="2000" b="1" dirty="0">
                <a:latin typeface="+mn-lt"/>
              </a:rPr>
              <a:t>которая обеспечит </a:t>
            </a:r>
            <a:r>
              <a:rPr lang="ru-RU" sz="2000" b="1" dirty="0" smtClean="0">
                <a:latin typeface="+mn-lt"/>
              </a:rPr>
              <a:t>прорыв</a:t>
            </a:r>
          </a:p>
          <a:p>
            <a:pPr marL="76200" indent="0" algn="ctr"/>
            <a:r>
              <a:rPr lang="ru-RU" sz="2000" dirty="0" smtClean="0">
                <a:latin typeface="+mn-lt"/>
              </a:rPr>
              <a:t>С </a:t>
            </a:r>
            <a:r>
              <a:rPr lang="ru-RU" sz="2000" dirty="0">
                <a:latin typeface="+mn-lt"/>
              </a:rPr>
              <a:t>2020 года педагогический коллектив системно внедряет </a:t>
            </a: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идею 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персонализации </a:t>
            </a:r>
            <a:r>
              <a:rPr lang="ru-RU" sz="2000" dirty="0">
                <a:latin typeface="+mn-lt"/>
              </a:rPr>
              <a:t>в образовательную деятельность школы </a:t>
            </a:r>
          </a:p>
          <a:p>
            <a:endParaRPr lang="ru-RU" sz="2000" dirty="0">
              <a:latin typeface="+mn-lt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168" y="3576392"/>
            <a:ext cx="1408631" cy="14086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5765" t="13939" r="70778" b="79816"/>
          <a:stretch/>
        </p:blipFill>
        <p:spPr>
          <a:xfrm>
            <a:off x="276448" y="4075814"/>
            <a:ext cx="2828260" cy="864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375" y="7432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Программа «</a:t>
            </a:r>
            <a:r>
              <a:rPr lang="ru-RU" dirty="0"/>
              <a:t>Р</a:t>
            </a:r>
            <a:r>
              <a:rPr lang="ru-RU" dirty="0" smtClean="0"/>
              <a:t>азвивающая среда»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4075" y="714325"/>
            <a:ext cx="8520600" cy="341640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https://vbudushee.ru/education/programma-po-razvitiyu-lichnostnogo-potentsiala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70" t="21052" r="1559" b="5848"/>
          <a:stretch/>
        </p:blipFill>
        <p:spPr>
          <a:xfrm>
            <a:off x="838201" y="1155712"/>
            <a:ext cx="6438899" cy="387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0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738DD21-199C-EDAD-F9DA-D8FD067FD47C}"/>
              </a:ext>
            </a:extLst>
          </p:cNvPr>
          <p:cNvSpPr/>
          <p:nvPr/>
        </p:nvSpPr>
        <p:spPr>
          <a:xfrm rot="5400000">
            <a:off x="4018527" y="-3368806"/>
            <a:ext cx="1035221" cy="8903580"/>
          </a:xfrm>
          <a:prstGeom prst="rect">
            <a:avLst/>
          </a:prstGeom>
          <a:gradFill>
            <a:gsLst>
              <a:gs pos="0">
                <a:srgbClr val="4D5ED0"/>
              </a:gs>
              <a:gs pos="100000">
                <a:srgbClr val="7225C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rgbClr val="FFFFFF"/>
              </a:solidFill>
            </a:endParaRPr>
          </a:p>
        </p:txBody>
      </p:sp>
      <p:sp>
        <p:nvSpPr>
          <p:cNvPr id="1112" name="TextBox 1111">
            <a:extLst>
              <a:ext uri="{FF2B5EF4-FFF2-40B4-BE49-F238E27FC236}">
                <a16:creationId xmlns:a16="http://schemas.microsoft.com/office/drawing/2014/main" xmlns="" id="{C892C23F-772D-0620-458A-0D6E6D25A7A9}"/>
              </a:ext>
            </a:extLst>
          </p:cNvPr>
          <p:cNvSpPr txBox="1"/>
          <p:nvPr/>
        </p:nvSpPr>
        <p:spPr>
          <a:xfrm>
            <a:off x="-455121" y="-49733"/>
            <a:ext cx="9144000" cy="653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50" dirty="0">
                <a:solidFill>
                  <a:schemeClr val="tx1"/>
                </a:solidFill>
                <a:latin typeface="+mj-lt"/>
                <a:ea typeface="DIN Condensed " panose="020B0606040000020204" pitchFamily="34" charset="-52"/>
              </a:rPr>
              <a:t>И</a:t>
            </a:r>
            <a:r>
              <a:rPr lang="ru-RU" sz="4050" dirty="0" smtClean="0">
                <a:solidFill>
                  <a:schemeClr val="tx1"/>
                </a:solidFill>
                <a:latin typeface="+mj-lt"/>
                <a:ea typeface="DIN Condensed " panose="020B0606040000020204" pitchFamily="34" charset="-52"/>
              </a:rPr>
              <a:t>нструменты Программы </a:t>
            </a:r>
            <a:endParaRPr lang="ru-RU" sz="4050" dirty="0">
              <a:solidFill>
                <a:schemeClr val="tx1"/>
              </a:solidFill>
              <a:latin typeface="+mj-lt"/>
              <a:ea typeface="DIN Condensed " panose="020B0606040000020204" pitchFamily="34" charset="-52"/>
            </a:endParaRPr>
          </a:p>
        </p:txBody>
      </p:sp>
      <p:cxnSp>
        <p:nvCxnSpPr>
          <p:cNvPr id="1134" name="Прямая соединительная линия 1133">
            <a:extLst>
              <a:ext uri="{FF2B5EF4-FFF2-40B4-BE49-F238E27FC236}">
                <a16:creationId xmlns:a16="http://schemas.microsoft.com/office/drawing/2014/main" xmlns="" id="{0C006737-E199-0453-044D-C9B537E5FF2A}"/>
              </a:ext>
            </a:extLst>
          </p:cNvPr>
          <p:cNvCxnSpPr>
            <a:cxnSpLocks/>
          </p:cNvCxnSpPr>
          <p:nvPr/>
        </p:nvCxnSpPr>
        <p:spPr>
          <a:xfrm>
            <a:off x="6455859" y="1546139"/>
            <a:ext cx="0" cy="2300214"/>
          </a:xfrm>
          <a:prstGeom prst="line">
            <a:avLst/>
          </a:prstGeom>
          <a:ln w="28575">
            <a:solidFill>
              <a:srgbClr val="6058C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Прямая соединительная линия 1141">
            <a:extLst>
              <a:ext uri="{FF2B5EF4-FFF2-40B4-BE49-F238E27FC236}">
                <a16:creationId xmlns:a16="http://schemas.microsoft.com/office/drawing/2014/main" xmlns="" id="{673062C1-D8DF-8F21-130F-CD2DA7A89ADA}"/>
              </a:ext>
            </a:extLst>
          </p:cNvPr>
          <p:cNvCxnSpPr>
            <a:cxnSpLocks/>
          </p:cNvCxnSpPr>
          <p:nvPr/>
        </p:nvCxnSpPr>
        <p:spPr>
          <a:xfrm>
            <a:off x="2839804" y="1546139"/>
            <a:ext cx="12383" cy="2329677"/>
          </a:xfrm>
          <a:prstGeom prst="line">
            <a:avLst/>
          </a:prstGeom>
          <a:ln w="28575">
            <a:solidFill>
              <a:srgbClr val="6058C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66E3D1E7-4D8E-4A5C-B89B-71BBF898A75B}"/>
              </a:ext>
            </a:extLst>
          </p:cNvPr>
          <p:cNvSpPr txBox="1"/>
          <p:nvPr/>
        </p:nvSpPr>
        <p:spPr>
          <a:xfrm>
            <a:off x="-147819" y="624553"/>
            <a:ext cx="2567655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100" dirty="0" smtClean="0">
                <a:solidFill>
                  <a:srgbClr val="FFFFFF"/>
                </a:solidFill>
                <a:latin typeface="+mn-lt"/>
                <a:ea typeface="DIN Condensed Light" panose="020B0506040000020204" pitchFamily="34" charset="-52"/>
              </a:rPr>
              <a:t>Диагностика-ТОЧКИ РОСТА </a:t>
            </a:r>
            <a:endParaRPr lang="ru-RU" sz="2100" dirty="0">
              <a:solidFill>
                <a:srgbClr val="FFFFFF"/>
              </a:solidFill>
              <a:latin typeface="+mn-lt"/>
              <a:ea typeface="DIN Condensed Light" panose="020B0506040000020204" pitchFamily="34" charset="-52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xmlns="" id="{7DDE9231-2C0A-4416-A756-7B9B3B6B447D}"/>
              </a:ext>
            </a:extLst>
          </p:cNvPr>
          <p:cNvSpPr txBox="1"/>
          <p:nvPr/>
        </p:nvSpPr>
        <p:spPr>
          <a:xfrm>
            <a:off x="2803463" y="591387"/>
            <a:ext cx="3048008" cy="96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100" dirty="0" smtClean="0">
                <a:solidFill>
                  <a:srgbClr val="FFFFFF"/>
                </a:solidFill>
                <a:latin typeface="+mn-lt"/>
                <a:ea typeface="DIN Condensed Light" panose="020B0506040000020204" pitchFamily="34" charset="-52"/>
              </a:rPr>
              <a:t>Методическое сопровождение ЗДЕСЬ и СЕЙЧАС</a:t>
            </a:r>
            <a:endParaRPr lang="ru-RU" sz="2100" dirty="0">
              <a:solidFill>
                <a:srgbClr val="FFFFFF"/>
              </a:solidFill>
              <a:latin typeface="+mn-lt"/>
              <a:ea typeface="DIN Condensed Light" panose="020B0506040000020204" pitchFamily="34" charset="-52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xmlns="" id="{C68278D0-3FC3-487A-9518-76052BD5B09D}"/>
              </a:ext>
            </a:extLst>
          </p:cNvPr>
          <p:cNvSpPr txBox="1"/>
          <p:nvPr/>
        </p:nvSpPr>
        <p:spPr>
          <a:xfrm>
            <a:off x="6287530" y="707532"/>
            <a:ext cx="2633969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100" dirty="0" smtClean="0">
                <a:solidFill>
                  <a:srgbClr val="FFFFFF"/>
                </a:solidFill>
                <a:latin typeface="+mn-lt"/>
                <a:ea typeface="DIN Condensed Light" panose="020B0506040000020204" pitchFamily="34" charset="-52"/>
              </a:rPr>
              <a:t>БЕРИ и ДЕЛАЙ </a:t>
            </a:r>
            <a:endParaRPr lang="ru-RU" sz="2100" dirty="0">
              <a:solidFill>
                <a:srgbClr val="FFFFFF"/>
              </a:solidFill>
              <a:latin typeface="+mn-lt"/>
              <a:ea typeface="DIN Condensed Light" panose="020B0506040000020204" pitchFamily="34" charset="-52"/>
            </a:endParaRPr>
          </a:p>
        </p:txBody>
      </p:sp>
      <p:sp>
        <p:nvSpPr>
          <p:cNvPr id="2" name="Номер слайда 3">
            <a:extLst>
              <a:ext uri="{FF2B5EF4-FFF2-40B4-BE49-F238E27FC236}">
                <a16:creationId xmlns:a16="http://schemas.microsoft.com/office/drawing/2014/main" xmlns="" id="{CE4D8606-AE07-6779-B73D-6F2F2871FFE2}"/>
              </a:ext>
            </a:extLst>
          </p:cNvPr>
          <p:cNvSpPr txBox="1">
            <a:spLocks/>
          </p:cNvSpPr>
          <p:nvPr/>
        </p:nvSpPr>
        <p:spPr>
          <a:xfrm>
            <a:off x="8426094" y="4740708"/>
            <a:ext cx="451786" cy="25210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buClrTx/>
              <a:defRPr/>
            </a:pPr>
            <a:fld id="{7A7D0BFA-31FF-4593-97A9-6BE861E8BE36}" type="slidenum">
              <a:rPr lang="ru-RU" sz="1050">
                <a:solidFill>
                  <a:prstClr val="white">
                    <a:lumMod val="75000"/>
                  </a:prstClr>
                </a:solidFill>
                <a:latin typeface="DIN Condensed Light" panose="020B0506040000020204" pitchFamily="34" charset="-52"/>
                <a:ea typeface="DIN Condensed Light" panose="020B0506040000020204" pitchFamily="34" charset="-52"/>
                <a:cs typeface="Arial" panose="020B0604020202020204" pitchFamily="34" charset="0"/>
              </a:rPr>
              <a:pPr defTabSz="685800">
                <a:buClrTx/>
                <a:defRPr/>
              </a:pPr>
              <a:t>4</a:t>
            </a:fld>
            <a:endParaRPr lang="ru-RU" sz="1050" dirty="0">
              <a:solidFill>
                <a:prstClr val="white">
                  <a:lumMod val="75000"/>
                </a:prstClr>
              </a:solidFill>
              <a:latin typeface="DIN Condensed Light" panose="020B0506040000020204" pitchFamily="34" charset="-52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673062C1-D8DF-8F21-130F-CD2DA7A89ADA}"/>
              </a:ext>
            </a:extLst>
          </p:cNvPr>
          <p:cNvCxnSpPr>
            <a:cxnSpLocks/>
          </p:cNvCxnSpPr>
          <p:nvPr/>
        </p:nvCxnSpPr>
        <p:spPr>
          <a:xfrm>
            <a:off x="8913571" y="1600592"/>
            <a:ext cx="25718" cy="2245761"/>
          </a:xfrm>
          <a:prstGeom prst="line">
            <a:avLst/>
          </a:prstGeom>
          <a:ln w="28575">
            <a:solidFill>
              <a:srgbClr val="6058C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Рисунок 10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3066" b="82240"/>
          <a:stretch/>
        </p:blipFill>
        <p:spPr>
          <a:xfrm>
            <a:off x="84348" y="4241056"/>
            <a:ext cx="2251436" cy="79055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9366" y="1621625"/>
            <a:ext cx="262933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Диагностика ОС школы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Диагностика профессиональных  и методических затруднений  педагогов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Мониторинговые исследования  обучающихся </a:t>
            </a:r>
            <a:endParaRPr lang="ru-RU" dirty="0"/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913294" y="1556267"/>
            <a:ext cx="349392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Общее сопровождение участников программы «Развивающая среда» осуществляет лаборатория МГПУ г. Москва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МОС-межрегиональные обучающие сообщества 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ПОС-профессиональные обучающие сообщества 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Телеграмм-канал </a:t>
            </a:r>
            <a:r>
              <a:rPr lang="en-US" u="sng" dirty="0">
                <a:hlinkClick r:id="rId3"/>
              </a:rPr>
              <a:t>https://t.me/+AQBrukdmvMQwNTdi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485432" y="1568897"/>
            <a:ext cx="24577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/>
              <a:t>Сайт программы «Развивающая среда»</a:t>
            </a:r>
          </a:p>
          <a:p>
            <a:r>
              <a:rPr lang="ru-RU" sz="1200" dirty="0" smtClean="0"/>
              <a:t> </a:t>
            </a: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/>
              <a:t>«Школа возможностей»</a:t>
            </a:r>
          </a:p>
          <a:p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/>
              <a:t>Всероссийский проект «Мастерские роста»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/>
              <a:t>УМК «Социально-эмоциональное развитие»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/>
              <a:t> </a:t>
            </a:r>
            <a:r>
              <a:rPr lang="ru-RU" sz="1200" dirty="0" smtClean="0"/>
              <a:t>Кодекс взаимодействия (соглашения)</a:t>
            </a:r>
          </a:p>
          <a:p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/>
              <a:t>Онлайн-курсы для  обучающихся, родителей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60222" t="12778" r="26148" b="75741"/>
          <a:stretch/>
        </p:blipFill>
        <p:spPr>
          <a:xfrm>
            <a:off x="3130832" y="4495493"/>
            <a:ext cx="696454" cy="469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329" y="4495493"/>
            <a:ext cx="598460" cy="59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4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185" r="2148" b="26667"/>
          <a:stretch/>
        </p:blipFill>
        <p:spPr>
          <a:xfrm>
            <a:off x="481012" y="171449"/>
            <a:ext cx="8091488" cy="35159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9625" y="3933825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https://diagnostics.vbudushee.ru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009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63" t="8704" r="3185" b="45371"/>
          <a:stretch/>
        </p:blipFill>
        <p:spPr>
          <a:xfrm>
            <a:off x="0" y="6338"/>
            <a:ext cx="5686426" cy="21796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03" t="18703" r="3141" b="13148"/>
          <a:stretch/>
        </p:blipFill>
        <p:spPr>
          <a:xfrm>
            <a:off x="3614738" y="1814513"/>
            <a:ext cx="5381625" cy="309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9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59" t="8518" r="2594" b="5186"/>
          <a:stretch/>
        </p:blipFill>
        <p:spPr>
          <a:xfrm>
            <a:off x="518103" y="238125"/>
            <a:ext cx="4196771" cy="30133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21516"/>
          <a:stretch/>
        </p:blipFill>
        <p:spPr>
          <a:xfrm>
            <a:off x="4590438" y="2724150"/>
            <a:ext cx="4360727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6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92" t="10000" r="3483" b="13148"/>
          <a:stretch/>
        </p:blipFill>
        <p:spPr>
          <a:xfrm>
            <a:off x="2162175" y="1418204"/>
            <a:ext cx="6400800" cy="3553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9" t="-2858" r="-309" b="22055"/>
          <a:stretch/>
        </p:blipFill>
        <p:spPr>
          <a:xfrm>
            <a:off x="137655" y="70714"/>
            <a:ext cx="2872245" cy="112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34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382" y="2178676"/>
            <a:ext cx="3883343" cy="259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4303" y="421858"/>
            <a:ext cx="7298055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725" b="1" kern="1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Команда           осуществляла общую координацию</a:t>
            </a:r>
          </a:p>
          <a:p>
            <a:pPr>
              <a:buClrTx/>
              <a:buFontTx/>
              <a:buNone/>
            </a:pPr>
            <a:r>
              <a:rPr lang="ru-RU" sz="1725" b="1" kern="1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и методическую поддержку нашему ПОС через: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82157" y="1118374"/>
            <a:ext cx="4580100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1800" b="1" kern="1200" dirty="0" err="1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МОСты</a:t>
            </a:r>
            <a:endParaRPr lang="ru-RU" sz="1800" b="1" kern="1200" dirty="0">
              <a:solidFill>
                <a:srgbClr val="C7D3E6">
                  <a:lumMod val="2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>
              <a:buClrTx/>
              <a:buFontTx/>
              <a:buNone/>
            </a:pPr>
            <a:r>
              <a:rPr lang="ru-RU" sz="18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 рамках мастерских </a:t>
            </a:r>
          </a:p>
          <a:p>
            <a:pPr algn="ctr">
              <a:buClrTx/>
              <a:buFontTx/>
              <a:buNone/>
            </a:pPr>
            <a:r>
              <a:rPr lang="ru-RU" sz="18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диссеминации опыта</a:t>
            </a:r>
          </a:p>
          <a:p>
            <a:pPr>
              <a:buClrTx/>
              <a:buFontTx/>
              <a:buNone/>
            </a:pPr>
            <a:r>
              <a:rPr lang="ru-RU" sz="1500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(организовано 7 занятий в режиме онлайн)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89" y="69760"/>
            <a:ext cx="685800" cy="6858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5919" y="1141952"/>
            <a:ext cx="3926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2100" b="1" kern="1200" dirty="0">
                <a:solidFill>
                  <a:srgbClr val="263248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МОС </a:t>
            </a:r>
          </a:p>
          <a:p>
            <a:pPr algn="ctr">
              <a:buClrTx/>
              <a:buFontTx/>
              <a:buNone/>
            </a:pPr>
            <a:r>
              <a:rPr lang="ru-RU" sz="1500" b="1" kern="1200" dirty="0">
                <a:solidFill>
                  <a:srgbClr val="263248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(межрегиональные обучающиеся сообщества)</a:t>
            </a:r>
          </a:p>
          <a:p>
            <a:pPr>
              <a:buClrTx/>
              <a:buFontTx/>
              <a:buNone/>
            </a:pPr>
            <a:r>
              <a:rPr lang="ru-RU" sz="1500" kern="1200" dirty="0">
                <a:solidFill>
                  <a:srgbClr val="263248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Организованы регулярные встречи в составе творческих и проектных групп: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920" y="2737297"/>
            <a:ext cx="2327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200" kern="1200" dirty="0">
                <a:solidFill>
                  <a:srgbClr val="263248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1) «Профессиональное развитие  педагога сегодня: обучение через всю жизнь»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5920" y="3575408"/>
            <a:ext cx="2644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200" kern="1200" dirty="0">
                <a:solidFill>
                  <a:srgbClr val="263248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2)«Как быть заметным в профессиональном сообществе?»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5920" y="4259052"/>
            <a:ext cx="2644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200" kern="1200" dirty="0">
                <a:solidFill>
                  <a:srgbClr val="263248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3) «Как создать личностно-развивающую среду для ребенка ОВЗ»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441" y="3254982"/>
            <a:ext cx="2505117" cy="138151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578440" y="2627758"/>
            <a:ext cx="35878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18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Сообщество ЦРЛП</a:t>
            </a:r>
          </a:p>
          <a:p>
            <a:pPr algn="ctr">
              <a:buClrTx/>
              <a:buFontTx/>
              <a:buNone/>
            </a:pPr>
            <a:r>
              <a:rPr lang="ru-RU" sz="18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ru-RU" sz="15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«</a:t>
            </a:r>
            <a:r>
              <a:rPr lang="ru-RU" sz="1500" b="1" kern="1200" dirty="0" err="1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ВКонтакте</a:t>
            </a:r>
            <a:r>
              <a:rPr lang="ru-RU" sz="15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» и в «</a:t>
            </a:r>
            <a:r>
              <a:rPr lang="ru-RU" sz="1500" b="1" kern="1200" dirty="0" err="1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Телеграм</a:t>
            </a:r>
            <a:r>
              <a:rPr lang="ru-RU" sz="1500" b="1" kern="1200" dirty="0">
                <a:solidFill>
                  <a:srgbClr val="C7D3E6">
                    <a:lumMod val="2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68620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PRO_ СОЦИУМ">
      <a:dk1>
        <a:srgbClr val="000000"/>
      </a:dk1>
      <a:lt1>
        <a:srgbClr val="FFFFFF"/>
      </a:lt1>
      <a:dk2>
        <a:srgbClr val="052061"/>
      </a:dk2>
      <a:lt2>
        <a:srgbClr val="FEFFFF"/>
      </a:lt2>
      <a:accent1>
        <a:srgbClr val="052061"/>
      </a:accent1>
      <a:accent2>
        <a:srgbClr val="FA4909"/>
      </a:accent2>
      <a:accent3>
        <a:srgbClr val="8A95B5"/>
      </a:accent3>
      <a:accent4>
        <a:srgbClr val="FA4909"/>
      </a:accent4>
      <a:accent5>
        <a:srgbClr val="052061"/>
      </a:accent5>
      <a:accent6>
        <a:srgbClr val="8A95B5"/>
      </a:accent6>
      <a:hlink>
        <a:srgbClr val="0059B9"/>
      </a:hlink>
      <a:folHlink>
        <a:srgbClr val="9561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9067</TotalTime>
  <Words>339</Words>
  <Application>Microsoft Office PowerPoint</Application>
  <PresentationFormat>Экран (16:9)</PresentationFormat>
  <Paragraphs>68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9" baseType="lpstr">
      <vt:lpstr>Wingdings</vt:lpstr>
      <vt:lpstr>Play</vt:lpstr>
      <vt:lpstr>Arvo</vt:lpstr>
      <vt:lpstr>Roboto Condensed Light</vt:lpstr>
      <vt:lpstr>Calibri</vt:lpstr>
      <vt:lpstr>Arial</vt:lpstr>
      <vt:lpstr>Verdana</vt:lpstr>
      <vt:lpstr>DIN Condensed </vt:lpstr>
      <vt:lpstr>Roboto Condensed</vt:lpstr>
      <vt:lpstr>DIN Condensed Light</vt:lpstr>
      <vt:lpstr>Тема Office</vt:lpstr>
      <vt:lpstr>1_Тема Office</vt:lpstr>
      <vt:lpstr>2_Office Theme</vt:lpstr>
      <vt:lpstr>Simple Light</vt:lpstr>
      <vt:lpstr>Salerio template</vt:lpstr>
      <vt:lpstr>Презентация PowerPoint</vt:lpstr>
      <vt:lpstr>Презентация PowerPoint</vt:lpstr>
      <vt:lpstr>Программа «Развивающая среда»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«Мастерские роста»  фестивальное событие «Выбор или три дня из жизни читателя» </vt:lpstr>
      <vt:lpstr>Проект «Мастерские роста» фестивальное событие «Вот Это кино!»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Администратор</dc:creator>
  <cp:lastModifiedBy>Серякова Татьяна Николаевна</cp:lastModifiedBy>
  <cp:revision>564</cp:revision>
  <cp:lastPrinted>2024-09-17T09:18:23Z</cp:lastPrinted>
  <dcterms:modified xsi:type="dcterms:W3CDTF">2025-05-22T04:54:21Z</dcterms:modified>
</cp:coreProperties>
</file>