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4" r:id="rId7"/>
    <p:sldId id="265" r:id="rId8"/>
    <p:sldId id="263" r:id="rId9"/>
    <p:sldId id="266" r:id="rId1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11" d="100"/>
          <a:sy n="111" d="100"/>
        </p:scale>
        <p:origin x="-516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EFA446-029C-4B95-A0D2-37AE4BDE70A7}" type="datetimeFigureOut">
              <a:rPr lang="ru-RU" smtClean="0"/>
              <a:pPr/>
              <a:t>19.05.2025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A9193E-D2A6-42E6-8E78-25F828A6464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2190134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EFA446-029C-4B95-A0D2-37AE4BDE70A7}" type="datetimeFigureOut">
              <a:rPr lang="ru-RU" smtClean="0"/>
              <a:pPr/>
              <a:t>19.05.2025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A9193E-D2A6-42E6-8E78-25F828A6464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6226314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EFA446-029C-4B95-A0D2-37AE4BDE70A7}" type="datetimeFigureOut">
              <a:rPr lang="ru-RU" smtClean="0"/>
              <a:pPr/>
              <a:t>19.05.2025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A9193E-D2A6-42E6-8E78-25F828A6464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127143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EFA446-029C-4B95-A0D2-37AE4BDE70A7}" type="datetimeFigureOut">
              <a:rPr lang="ru-RU" smtClean="0"/>
              <a:pPr/>
              <a:t>19.05.2025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A9193E-D2A6-42E6-8E78-25F828A6464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9668675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EFA446-029C-4B95-A0D2-37AE4BDE70A7}" type="datetimeFigureOut">
              <a:rPr lang="ru-RU" smtClean="0"/>
              <a:pPr/>
              <a:t>19.05.2025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A9193E-D2A6-42E6-8E78-25F828A6464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8154238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EFA446-029C-4B95-A0D2-37AE4BDE70A7}" type="datetimeFigureOut">
              <a:rPr lang="ru-RU" smtClean="0"/>
              <a:pPr/>
              <a:t>19.05.2025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A9193E-D2A6-42E6-8E78-25F828A6464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28684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EFA446-029C-4B95-A0D2-37AE4BDE70A7}" type="datetimeFigureOut">
              <a:rPr lang="ru-RU" smtClean="0"/>
              <a:pPr/>
              <a:t>19.05.2025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A9193E-D2A6-42E6-8E78-25F828A6464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7033331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EFA446-029C-4B95-A0D2-37AE4BDE70A7}" type="datetimeFigureOut">
              <a:rPr lang="ru-RU" smtClean="0"/>
              <a:pPr/>
              <a:t>19.05.2025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A9193E-D2A6-42E6-8E78-25F828A6464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5360064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EFA446-029C-4B95-A0D2-37AE4BDE70A7}" type="datetimeFigureOut">
              <a:rPr lang="ru-RU" smtClean="0"/>
              <a:pPr/>
              <a:t>19.05.2025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A9193E-D2A6-42E6-8E78-25F828A6464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6751902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EFA446-029C-4B95-A0D2-37AE4BDE70A7}" type="datetimeFigureOut">
              <a:rPr lang="ru-RU" smtClean="0"/>
              <a:pPr/>
              <a:t>19.05.2025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A9193E-D2A6-42E6-8E78-25F828A6464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5935021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EFA446-029C-4B95-A0D2-37AE4BDE70A7}" type="datetimeFigureOut">
              <a:rPr lang="ru-RU" smtClean="0"/>
              <a:pPr/>
              <a:t>19.05.2025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A9193E-D2A6-42E6-8E78-25F828A6464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2174948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EFA446-029C-4B95-A0D2-37AE4BDE70A7}" type="datetimeFigureOut">
              <a:rPr lang="ru-RU" smtClean="0"/>
              <a:pPr/>
              <a:t>19.05.2025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A9193E-D2A6-42E6-8E78-25F828A6464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8500063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narodnoe.org/agroshkoly" TargetMode="External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Relationship Id="rId4" Type="http://schemas.openxmlformats.org/officeDocument/2006/relationships/hyperlink" Target="mailto:agroshkoly-rossii.2020@yandex.ru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133350" y="0"/>
            <a:ext cx="12192000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352426" y="1476056"/>
            <a:ext cx="1125855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/>
              <a:t>Всероссийская конференция</a:t>
            </a:r>
            <a:r>
              <a:rPr lang="ru-RU" dirty="0" smtClean="0"/>
              <a:t> «Э</a:t>
            </a:r>
            <a:r>
              <a:rPr lang="ru-RU" dirty="0" smtClean="0"/>
              <a:t>ффективные управленческие команды </a:t>
            </a:r>
            <a:r>
              <a:rPr lang="ru-RU" dirty="0" smtClean="0"/>
              <a:t>как фактор повышения качества образования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681413" y="239508"/>
            <a:ext cx="1404937" cy="107029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224587" y="579661"/>
            <a:ext cx="2457450" cy="32385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9653587" y="203616"/>
            <a:ext cx="995363" cy="1044275"/>
          </a:xfrm>
          <a:prstGeom prst="rect">
            <a:avLst/>
          </a:prstGeom>
        </p:spPr>
      </p:pic>
      <p:sp>
        <p:nvSpPr>
          <p:cNvPr id="13" name="Прямоугольник 12"/>
          <p:cNvSpPr/>
          <p:nvPr/>
        </p:nvSpPr>
        <p:spPr>
          <a:xfrm>
            <a:off x="581026" y="3728561"/>
            <a:ext cx="10963274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 err="1" smtClean="0"/>
              <a:t>Хударова</a:t>
            </a:r>
            <a:r>
              <a:rPr lang="ru-RU" sz="2400" dirty="0" smtClean="0"/>
              <a:t> Татьяна Юрьевна, </a:t>
            </a:r>
          </a:p>
          <a:p>
            <a:pPr algn="ctr"/>
            <a:r>
              <a:rPr lang="ru-RU" sz="2400" dirty="0" smtClean="0"/>
              <a:t>Президент «Ассоциации содействия развитию школ-хозяйств и агрошкол» ,</a:t>
            </a:r>
          </a:p>
          <a:p>
            <a:pPr algn="ctr"/>
            <a:r>
              <a:rPr lang="ru-RU" sz="2400" dirty="0" smtClean="0"/>
              <a:t> директор МАОУ лицея имени Героя России  Веры Волошиной </a:t>
            </a:r>
          </a:p>
          <a:p>
            <a:pPr algn="ctr"/>
            <a:r>
              <a:rPr lang="ru-RU" sz="2400" dirty="0" err="1" smtClean="0"/>
              <a:t>д.Головково</a:t>
            </a:r>
            <a:r>
              <a:rPr lang="ru-RU" sz="2400" dirty="0" smtClean="0"/>
              <a:t> Наро-Фоминский городской округ Московская область </a:t>
            </a:r>
          </a:p>
          <a:p>
            <a:pPr algn="ctr"/>
            <a:endParaRPr lang="ru-RU" sz="2400" dirty="0" smtClean="0"/>
          </a:p>
          <a:p>
            <a:pPr algn="ctr"/>
            <a:endParaRPr lang="ru-RU" sz="2400" dirty="0"/>
          </a:p>
          <a:p>
            <a:pPr algn="ctr"/>
            <a:r>
              <a:rPr lang="ru-RU" sz="2400" dirty="0" smtClean="0"/>
              <a:t>г.Томск   2025 </a:t>
            </a:r>
            <a:r>
              <a:rPr lang="ru-RU" sz="2400" dirty="0" smtClean="0"/>
              <a:t>г</a:t>
            </a:r>
            <a:endParaRPr lang="ru-RU" sz="2400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1314450" y="2417933"/>
            <a:ext cx="9820275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/>
              <a:t>Ассоциация содействия развитию школ-хозяйств и агрошкол:</a:t>
            </a:r>
            <a:br>
              <a:rPr lang="ru-RU" sz="2800" b="1" dirty="0" smtClean="0"/>
            </a:br>
            <a:r>
              <a:rPr lang="ru-RU" sz="2800" b="1" dirty="0" smtClean="0"/>
              <a:t>цели, задачи, перспективы</a:t>
            </a:r>
            <a:endParaRPr lang="ru-RU" sz="2800" b="1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964718" y="335286"/>
            <a:ext cx="1239955" cy="11314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27547300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3048000" y="2690336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581025" y="612844"/>
            <a:ext cx="11020425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/>
              <a:t>Цель и предмет деятельности Ассоциации</a:t>
            </a:r>
            <a:r>
              <a:rPr lang="ru-RU" sz="3200" dirty="0" smtClean="0"/>
              <a:t>:</a:t>
            </a:r>
          </a:p>
          <a:p>
            <a:endParaRPr lang="ru-RU" sz="2800" dirty="0" smtClean="0"/>
          </a:p>
          <a:p>
            <a:r>
              <a:rPr lang="ru-RU" sz="2800" dirty="0" smtClean="0"/>
              <a:t>- активное участие в развитии системы </a:t>
            </a:r>
            <a:r>
              <a:rPr lang="ru-RU" sz="2800" dirty="0" err="1" smtClean="0"/>
              <a:t>агрообразования</a:t>
            </a:r>
            <a:r>
              <a:rPr lang="ru-RU" sz="2800" dirty="0" smtClean="0"/>
              <a:t> и</a:t>
            </a:r>
          </a:p>
          <a:p>
            <a:r>
              <a:rPr lang="ru-RU" sz="2800" dirty="0" smtClean="0"/>
              <a:t> школ-хозяйств Российской Федерации, </a:t>
            </a:r>
          </a:p>
          <a:p>
            <a:r>
              <a:rPr lang="ru-RU" sz="2800" dirty="0" smtClean="0"/>
              <a:t> -в развитии законодательной базы, регламентирующей </a:t>
            </a:r>
          </a:p>
          <a:p>
            <a:r>
              <a:rPr lang="ru-RU" sz="2800" dirty="0" smtClean="0"/>
              <a:t> деятельность агрошкол, </a:t>
            </a:r>
          </a:p>
          <a:p>
            <a:r>
              <a:rPr lang="ru-RU" sz="2800" dirty="0" smtClean="0"/>
              <a:t>-развитие воспитательных систем, ориентированных на</a:t>
            </a:r>
          </a:p>
          <a:p>
            <a:r>
              <a:rPr lang="ru-RU" sz="2800" dirty="0" smtClean="0"/>
              <a:t> традиционные ценности, в том числе, развитие сельских школ</a:t>
            </a:r>
          </a:p>
          <a:p>
            <a:r>
              <a:rPr lang="ru-RU" sz="2800" dirty="0" smtClean="0"/>
              <a:t> и повышение их статуса, </a:t>
            </a:r>
          </a:p>
          <a:p>
            <a:r>
              <a:rPr lang="ru-RU" sz="2800" dirty="0" smtClean="0"/>
              <a:t>- представление и защита общих интересов школ-хозяйств</a:t>
            </a:r>
          </a:p>
          <a:p>
            <a:r>
              <a:rPr lang="ru-RU" sz="2800" dirty="0" smtClean="0"/>
              <a:t> и агрошкол в Российской Федерации 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xmlns="" val="28933519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466724" y="135821"/>
            <a:ext cx="11553825" cy="61247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/>
              <a:t>Задачи:</a:t>
            </a:r>
          </a:p>
          <a:p>
            <a:r>
              <a:rPr lang="ru-RU" sz="2400" dirty="0" smtClean="0"/>
              <a:t>Развитие системы агрошкол и школ-хозяйств и повышение их статуса;</a:t>
            </a:r>
          </a:p>
          <a:p>
            <a:r>
              <a:rPr lang="ru-RU" sz="2400" dirty="0" smtClean="0"/>
              <a:t>Развитие воспитательных систем, ориентированных на традиционные ценности;</a:t>
            </a:r>
          </a:p>
          <a:p>
            <a:r>
              <a:rPr lang="ru-RU" sz="2400" dirty="0" smtClean="0"/>
              <a:t>Повышение качества </a:t>
            </a:r>
            <a:r>
              <a:rPr lang="ru-RU" sz="2400" dirty="0" err="1" smtClean="0"/>
              <a:t>агрообразования</a:t>
            </a:r>
            <a:r>
              <a:rPr lang="ru-RU" sz="2400" dirty="0" smtClean="0"/>
              <a:t> и производственного воспитания в сельских школах;</a:t>
            </a:r>
          </a:p>
          <a:p>
            <a:r>
              <a:rPr lang="ru-RU" sz="2400" dirty="0" smtClean="0"/>
              <a:t>Увеличение числа сельских школ, реализующих программы </a:t>
            </a:r>
            <a:r>
              <a:rPr lang="ru-RU" sz="2400" dirty="0" err="1" smtClean="0"/>
              <a:t>агрообразования</a:t>
            </a:r>
            <a:r>
              <a:rPr lang="ru-RU" sz="2400" dirty="0" smtClean="0"/>
              <a:t> и производственного воспитания;</a:t>
            </a:r>
          </a:p>
          <a:p>
            <a:r>
              <a:rPr lang="ru-RU" sz="2400" dirty="0" smtClean="0"/>
              <a:t>Развитие методического обеспечения </a:t>
            </a:r>
            <a:r>
              <a:rPr lang="ru-RU" sz="2400" dirty="0" err="1" smtClean="0"/>
              <a:t>агрообразования</a:t>
            </a:r>
            <a:r>
              <a:rPr lang="ru-RU" sz="2400" dirty="0" smtClean="0"/>
              <a:t> и производственного воспитания в сельских школах;</a:t>
            </a:r>
          </a:p>
          <a:p>
            <a:r>
              <a:rPr lang="ru-RU" sz="2400" dirty="0" smtClean="0"/>
              <a:t>Содействие созданию материально-технической базы, необходимой для реализации программ </a:t>
            </a:r>
            <a:r>
              <a:rPr lang="ru-RU" sz="2400" dirty="0" err="1" smtClean="0"/>
              <a:t>агрообразования</a:t>
            </a:r>
            <a:r>
              <a:rPr lang="ru-RU" sz="2400" dirty="0" smtClean="0"/>
              <a:t> в сельских школах;</a:t>
            </a:r>
          </a:p>
          <a:p>
            <a:r>
              <a:rPr lang="ru-RU" sz="2400" dirty="0" smtClean="0"/>
              <a:t>Координации действий агрошкол и школ-хозяйств в сфере </a:t>
            </a:r>
            <a:r>
              <a:rPr lang="ru-RU" sz="2400" dirty="0" err="1" smtClean="0"/>
              <a:t>профориентационной</a:t>
            </a:r>
            <a:r>
              <a:rPr lang="ru-RU" sz="2400" dirty="0" smtClean="0"/>
              <a:t> направленности подготовки учащихся;</a:t>
            </a:r>
          </a:p>
          <a:p>
            <a:r>
              <a:rPr lang="ru-RU" sz="2400" dirty="0" smtClean="0"/>
              <a:t>Активное содействие духовно-нравственному воспитанию детей и учащейся молодежи, направленное на восстановление уважительного отношения учащихся к труду.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xmlns="" val="13128504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762125" y="574413"/>
            <a:ext cx="8610600" cy="57091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8207403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620837" y="942183"/>
            <a:ext cx="9236075" cy="5702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3203079" y="147926"/>
            <a:ext cx="677089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 smtClean="0"/>
              <a:t>Карта школ-хозяйств и агрошкол</a:t>
            </a:r>
            <a:endParaRPr lang="ru-RU" sz="3600" b="1" dirty="0"/>
          </a:p>
        </p:txBody>
      </p:sp>
    </p:spTree>
    <p:extLst>
      <p:ext uri="{BB962C8B-B14F-4D97-AF65-F5344CB8AC3E}">
        <p14:creationId xmlns:p14="http://schemas.microsoft.com/office/powerpoint/2010/main" xmlns="" val="1808656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727199" y="520898"/>
            <a:ext cx="8759825" cy="55687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99897622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529" y="-297"/>
            <a:ext cx="12193057" cy="685859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87968" y="161925"/>
            <a:ext cx="10159998" cy="6496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87522861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294814" y="395977"/>
            <a:ext cx="7992186" cy="60660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42428798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1390650" y="1014710"/>
            <a:ext cx="9448800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/>
              <a:t>Информация о деятельности ассоциации </a:t>
            </a:r>
            <a:br>
              <a:rPr lang="ru-RU" sz="3200" b="1" dirty="0" smtClean="0"/>
            </a:br>
            <a:r>
              <a:rPr lang="ru-RU" sz="3200" b="1" dirty="0" smtClean="0"/>
              <a:t>можно получить:</a:t>
            </a:r>
          </a:p>
          <a:p>
            <a:pPr algn="ctr"/>
            <a:endParaRPr lang="ru-RU" sz="3200" dirty="0" smtClean="0"/>
          </a:p>
          <a:p>
            <a:pPr algn="ctr"/>
            <a:r>
              <a:rPr lang="ru-RU" sz="3200" dirty="0" smtClean="0"/>
              <a:t>на сайте </a:t>
            </a:r>
            <a:r>
              <a:rPr lang="ru-RU" sz="3200" dirty="0" smtClean="0">
                <a:hlinkClick r:id="rId3"/>
              </a:rPr>
              <a:t>https://narodnoe.org/agroshkoly</a:t>
            </a:r>
            <a:r>
              <a:rPr lang="ru-RU" sz="3200" dirty="0" smtClean="0"/>
              <a:t> </a:t>
            </a:r>
          </a:p>
          <a:p>
            <a:pPr algn="ctr"/>
            <a:r>
              <a:rPr lang="ru-RU" sz="3200" dirty="0" smtClean="0"/>
              <a:t>Контакты : </a:t>
            </a:r>
            <a:r>
              <a:rPr lang="ru-RU" sz="3200" dirty="0" smtClean="0">
                <a:hlinkClick r:id="rId4"/>
              </a:rPr>
              <a:t>agroshkoly-rossii.2020@yandex.ru</a:t>
            </a:r>
            <a:r>
              <a:rPr lang="ru-RU" sz="3200" dirty="0" smtClean="0"/>
              <a:t> </a:t>
            </a:r>
          </a:p>
          <a:p>
            <a:pPr algn="ctr"/>
            <a:r>
              <a:rPr lang="ru-RU" sz="3200" dirty="0" err="1" smtClean="0"/>
              <a:t>Хударова</a:t>
            </a:r>
            <a:r>
              <a:rPr lang="ru-RU" sz="3200" dirty="0" smtClean="0"/>
              <a:t> Татьяна Юрьевна   +79168186460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xmlns="" val="25766056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65</TotalTime>
  <Words>224</Words>
  <Application>Microsoft Office PowerPoint</Application>
  <PresentationFormat>Произвольный</PresentationFormat>
  <Paragraphs>35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Haier</dc:creator>
  <cp:lastModifiedBy>user</cp:lastModifiedBy>
  <cp:revision>8</cp:revision>
  <dcterms:created xsi:type="dcterms:W3CDTF">2024-11-24T18:41:10Z</dcterms:created>
  <dcterms:modified xsi:type="dcterms:W3CDTF">2025-05-19T06:17:31Z</dcterms:modified>
</cp:coreProperties>
</file>