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72" r:id="rId6"/>
    <p:sldId id="266" r:id="rId7"/>
    <p:sldId id="260" r:id="rId8"/>
    <p:sldId id="267" r:id="rId9"/>
    <p:sldId id="262" r:id="rId10"/>
    <p:sldId id="270" r:id="rId11"/>
    <p:sldId id="263" r:id="rId12"/>
    <p:sldId id="268" r:id="rId13"/>
    <p:sldId id="271" r:id="rId14"/>
    <p:sldId id="265" r:id="rId15"/>
    <p:sldId id="269" r:id="rId16"/>
  </p:sldIdLst>
  <p:sldSz cx="14630400" cy="8229600"/>
  <p:notesSz cx="8229600" cy="146304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  <p:embeddedFont>
      <p:font typeface="Century Gothic" panose="020B0502020202020204" pitchFamily="34" charset="0"/>
      <p:regular r:id="rId24"/>
      <p:bold r:id="rId25"/>
      <p:italic r:id="rId26"/>
      <p:boldItalic r:id="rId27"/>
    </p:embeddedFont>
    <p:embeddedFont>
      <p:font typeface="Overpass Light" panose="020B0604020202020204" charset="-52"/>
      <p:regular r:id="rId2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C3F0"/>
    <a:srgbClr val="FBFD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488" y="3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733C0B-2975-4CFD-AF61-3823E470338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A2ACB7-2090-4841-B9BC-6C89A1B52E6E}">
      <dgm:prSet phldrT="[Текст]" custT="1"/>
      <dgm:spPr>
        <a:solidFill>
          <a:schemeClr val="accent4">
            <a:lumMod val="40000"/>
            <a:lumOff val="60000"/>
          </a:schemeClr>
        </a:solidFill>
        <a:ln>
          <a:solidFill>
            <a:srgbClr val="77132F"/>
          </a:solidFill>
        </a:ln>
      </dgm:spPr>
      <dgm:t>
        <a:bodyPr/>
        <a:lstStyle/>
        <a:p>
          <a:pPr algn="ctr"/>
          <a:r>
            <a:rPr lang="ru-RU" sz="2000" b="1" dirty="0">
              <a:solidFill>
                <a:schemeClr val="tx1"/>
              </a:solidFill>
              <a:latin typeface="Overpass Light" panose="020B0604020202020204" charset="-52"/>
            </a:rPr>
            <a:t>Работа с молодыми педагогами</a:t>
          </a:r>
        </a:p>
      </dgm:t>
    </dgm:pt>
    <dgm:pt modelId="{1E478CF4-8C9A-4F36-B113-7BB43EF29BFB}" type="parTrans" cxnId="{6478566E-0957-48D5-8C3A-A3FB975859A9}">
      <dgm:prSet/>
      <dgm:spPr/>
      <dgm:t>
        <a:bodyPr/>
        <a:lstStyle/>
        <a:p>
          <a:endParaRPr lang="ru-RU" b="1"/>
        </a:p>
      </dgm:t>
    </dgm:pt>
    <dgm:pt modelId="{5AAD890E-828F-4128-8C9B-5CF31309DC05}" type="sibTrans" cxnId="{6478566E-0957-48D5-8C3A-A3FB975859A9}">
      <dgm:prSet/>
      <dgm:spPr/>
      <dgm:t>
        <a:bodyPr/>
        <a:lstStyle/>
        <a:p>
          <a:endParaRPr lang="ru-RU" b="1"/>
        </a:p>
      </dgm:t>
    </dgm:pt>
    <dgm:pt modelId="{ABA337D8-0101-4F3F-846B-70E6492CA01A}">
      <dgm:prSet phldrT="[Текст]" custT="1"/>
      <dgm:spPr>
        <a:solidFill>
          <a:srgbClr val="FFCCCC"/>
        </a:solidFill>
        <a:ln>
          <a:solidFill>
            <a:srgbClr val="77132F"/>
          </a:solidFill>
        </a:ln>
      </dgm:spPr>
      <dgm:t>
        <a:bodyPr/>
        <a:lstStyle/>
        <a:p>
          <a:pPr algn="ctr"/>
          <a:r>
            <a:rPr lang="ru-RU" sz="2000" b="1" dirty="0">
              <a:solidFill>
                <a:schemeClr val="tx1"/>
              </a:solidFill>
              <a:latin typeface="Overpass Light" panose="020B0604020202020204" charset="-52"/>
            </a:rPr>
            <a:t>Кейс – чемпионаты, семинары - практикумы</a:t>
          </a:r>
        </a:p>
      </dgm:t>
    </dgm:pt>
    <dgm:pt modelId="{6255D70F-99F1-49C9-AC4A-5007AF2B5399}" type="parTrans" cxnId="{F2B317BD-0628-409E-831E-0F56CC29433E}">
      <dgm:prSet/>
      <dgm:spPr/>
      <dgm:t>
        <a:bodyPr/>
        <a:lstStyle/>
        <a:p>
          <a:endParaRPr lang="ru-RU" b="1"/>
        </a:p>
      </dgm:t>
    </dgm:pt>
    <dgm:pt modelId="{4E962883-4AB1-40C8-A36B-C18010090203}" type="sibTrans" cxnId="{F2B317BD-0628-409E-831E-0F56CC29433E}">
      <dgm:prSet/>
      <dgm:spPr/>
      <dgm:t>
        <a:bodyPr/>
        <a:lstStyle/>
        <a:p>
          <a:endParaRPr lang="ru-RU" b="1"/>
        </a:p>
      </dgm:t>
    </dgm:pt>
    <dgm:pt modelId="{D14E8219-8516-4E79-93D7-721D29EC83D6}">
      <dgm:prSet phldrT="[Текст]" custT="1"/>
      <dgm:spPr>
        <a:solidFill>
          <a:schemeClr val="accent5">
            <a:lumMod val="40000"/>
            <a:lumOff val="60000"/>
          </a:schemeClr>
        </a:solidFill>
        <a:ln>
          <a:solidFill>
            <a:srgbClr val="77132F"/>
          </a:solidFill>
        </a:ln>
      </dgm:spPr>
      <dgm:t>
        <a:bodyPr/>
        <a:lstStyle/>
        <a:p>
          <a:pPr algn="ctr"/>
          <a:r>
            <a:rPr lang="ru-RU" sz="2000" b="1" dirty="0">
              <a:solidFill>
                <a:schemeClr val="tx1"/>
              </a:solidFill>
              <a:latin typeface="Overpass Light" panose="020B0604020202020204" charset="-52"/>
            </a:rPr>
            <a:t>Аналитическая документация</a:t>
          </a:r>
        </a:p>
      </dgm:t>
    </dgm:pt>
    <dgm:pt modelId="{A75C4BD7-0585-43C0-BF75-8FBAD35E13C2}" type="parTrans" cxnId="{FB4A95E5-D898-4FB8-8352-C2FED04082EE}">
      <dgm:prSet/>
      <dgm:spPr/>
      <dgm:t>
        <a:bodyPr/>
        <a:lstStyle/>
        <a:p>
          <a:endParaRPr lang="ru-RU"/>
        </a:p>
      </dgm:t>
    </dgm:pt>
    <dgm:pt modelId="{B42FD1D8-E809-454F-922B-BC6CF7DCA3BC}" type="sibTrans" cxnId="{FB4A95E5-D898-4FB8-8352-C2FED04082EE}">
      <dgm:prSet/>
      <dgm:spPr/>
      <dgm:t>
        <a:bodyPr/>
        <a:lstStyle/>
        <a:p>
          <a:endParaRPr lang="ru-RU"/>
        </a:p>
      </dgm:t>
    </dgm:pt>
    <dgm:pt modelId="{0139FA68-3F33-4DA7-B523-D2AE2ED6715B}" type="pres">
      <dgm:prSet presAssocID="{A1733C0B-2975-4CFD-AF61-3823E4703383}" presName="linear" presStyleCnt="0">
        <dgm:presLayoutVars>
          <dgm:animLvl val="lvl"/>
          <dgm:resizeHandles val="exact"/>
        </dgm:presLayoutVars>
      </dgm:prSet>
      <dgm:spPr/>
    </dgm:pt>
    <dgm:pt modelId="{FB3B1A70-A1BE-4163-9646-F5BA08B32249}" type="pres">
      <dgm:prSet presAssocID="{F6A2ACB7-2090-4841-B9BC-6C89A1B52E6E}" presName="parentText" presStyleLbl="node1" presStyleIdx="0" presStyleCnt="3" custScaleY="96755" custLinFactNeighborX="-3942" custLinFactNeighborY="-78687">
        <dgm:presLayoutVars>
          <dgm:chMax val="0"/>
          <dgm:bulletEnabled val="1"/>
        </dgm:presLayoutVars>
      </dgm:prSet>
      <dgm:spPr/>
    </dgm:pt>
    <dgm:pt modelId="{EA0E5FC1-77D5-4DF0-AA57-16C05E635380}" type="pres">
      <dgm:prSet presAssocID="{5AAD890E-828F-4128-8C9B-5CF31309DC05}" presName="spacer" presStyleCnt="0"/>
      <dgm:spPr/>
    </dgm:pt>
    <dgm:pt modelId="{A167BC9B-B36E-4964-A016-B0E126B17968}" type="pres">
      <dgm:prSet presAssocID="{ABA337D8-0101-4F3F-846B-70E6492CA01A}" presName="parentText" presStyleLbl="node1" presStyleIdx="1" presStyleCnt="3" custScaleY="89946">
        <dgm:presLayoutVars>
          <dgm:chMax val="0"/>
          <dgm:bulletEnabled val="1"/>
        </dgm:presLayoutVars>
      </dgm:prSet>
      <dgm:spPr/>
    </dgm:pt>
    <dgm:pt modelId="{FDDC9EA0-69EA-4F04-9BCD-59DFC7DFF8EA}" type="pres">
      <dgm:prSet presAssocID="{4E962883-4AB1-40C8-A36B-C18010090203}" presName="spacer" presStyleCnt="0"/>
      <dgm:spPr/>
    </dgm:pt>
    <dgm:pt modelId="{78A3FEBE-3E3A-4200-91C1-A1C5CACB979C}" type="pres">
      <dgm:prSet presAssocID="{D14E8219-8516-4E79-93D7-721D29EC83D6}" presName="parentText" presStyleLbl="node1" presStyleIdx="2" presStyleCnt="3" custScaleX="100000" custScaleY="89076" custLinFactY="2809" custLinFactNeighborY="100000">
        <dgm:presLayoutVars>
          <dgm:chMax val="0"/>
          <dgm:bulletEnabled val="1"/>
        </dgm:presLayoutVars>
      </dgm:prSet>
      <dgm:spPr/>
    </dgm:pt>
  </dgm:ptLst>
  <dgm:cxnLst>
    <dgm:cxn modelId="{A444DB0B-0D65-48E3-8D2E-F97805FD5814}" type="presOf" srcId="{A1733C0B-2975-4CFD-AF61-3823E4703383}" destId="{0139FA68-3F33-4DA7-B523-D2AE2ED6715B}" srcOrd="0" destOrd="0" presId="urn:microsoft.com/office/officeart/2005/8/layout/vList2"/>
    <dgm:cxn modelId="{4EA1232F-BA85-4CD8-BCDC-3ED3AAC39C72}" type="presOf" srcId="{ABA337D8-0101-4F3F-846B-70E6492CA01A}" destId="{A167BC9B-B36E-4964-A016-B0E126B17968}" srcOrd="0" destOrd="0" presId="urn:microsoft.com/office/officeart/2005/8/layout/vList2"/>
    <dgm:cxn modelId="{6478566E-0957-48D5-8C3A-A3FB975859A9}" srcId="{A1733C0B-2975-4CFD-AF61-3823E4703383}" destId="{F6A2ACB7-2090-4841-B9BC-6C89A1B52E6E}" srcOrd="0" destOrd="0" parTransId="{1E478CF4-8C9A-4F36-B113-7BB43EF29BFB}" sibTransId="{5AAD890E-828F-4128-8C9B-5CF31309DC05}"/>
    <dgm:cxn modelId="{F2B317BD-0628-409E-831E-0F56CC29433E}" srcId="{A1733C0B-2975-4CFD-AF61-3823E4703383}" destId="{ABA337D8-0101-4F3F-846B-70E6492CA01A}" srcOrd="1" destOrd="0" parTransId="{6255D70F-99F1-49C9-AC4A-5007AF2B5399}" sibTransId="{4E962883-4AB1-40C8-A36B-C18010090203}"/>
    <dgm:cxn modelId="{E02506E1-5FA3-4C31-B3EF-CFF51D229D01}" type="presOf" srcId="{D14E8219-8516-4E79-93D7-721D29EC83D6}" destId="{78A3FEBE-3E3A-4200-91C1-A1C5CACB979C}" srcOrd="0" destOrd="0" presId="urn:microsoft.com/office/officeart/2005/8/layout/vList2"/>
    <dgm:cxn modelId="{FB4A95E5-D898-4FB8-8352-C2FED04082EE}" srcId="{A1733C0B-2975-4CFD-AF61-3823E4703383}" destId="{D14E8219-8516-4E79-93D7-721D29EC83D6}" srcOrd="2" destOrd="0" parTransId="{A75C4BD7-0585-43C0-BF75-8FBAD35E13C2}" sibTransId="{B42FD1D8-E809-454F-922B-BC6CF7DCA3BC}"/>
    <dgm:cxn modelId="{81F0FBF5-0626-43A0-88BD-94CC943BA8C9}" type="presOf" srcId="{F6A2ACB7-2090-4841-B9BC-6C89A1B52E6E}" destId="{FB3B1A70-A1BE-4163-9646-F5BA08B32249}" srcOrd="0" destOrd="0" presId="urn:microsoft.com/office/officeart/2005/8/layout/vList2"/>
    <dgm:cxn modelId="{82F3C1AA-6291-462A-844F-15DE63137A66}" type="presParOf" srcId="{0139FA68-3F33-4DA7-B523-D2AE2ED6715B}" destId="{FB3B1A70-A1BE-4163-9646-F5BA08B32249}" srcOrd="0" destOrd="0" presId="urn:microsoft.com/office/officeart/2005/8/layout/vList2"/>
    <dgm:cxn modelId="{FED5F48C-3C39-4119-9832-5C2AA9A1572B}" type="presParOf" srcId="{0139FA68-3F33-4DA7-B523-D2AE2ED6715B}" destId="{EA0E5FC1-77D5-4DF0-AA57-16C05E635380}" srcOrd="1" destOrd="0" presId="urn:microsoft.com/office/officeart/2005/8/layout/vList2"/>
    <dgm:cxn modelId="{7179E096-D6EC-4DFD-8C91-57CE54DD3D5F}" type="presParOf" srcId="{0139FA68-3F33-4DA7-B523-D2AE2ED6715B}" destId="{A167BC9B-B36E-4964-A016-B0E126B17968}" srcOrd="2" destOrd="0" presId="urn:microsoft.com/office/officeart/2005/8/layout/vList2"/>
    <dgm:cxn modelId="{60655DA5-6654-4C27-AF6B-70D56670DEEF}" type="presParOf" srcId="{0139FA68-3F33-4DA7-B523-D2AE2ED6715B}" destId="{FDDC9EA0-69EA-4F04-9BCD-59DFC7DFF8EA}" srcOrd="3" destOrd="0" presId="urn:microsoft.com/office/officeart/2005/8/layout/vList2"/>
    <dgm:cxn modelId="{EFFE8E84-8C69-436B-8DB2-94EA7AC429F7}" type="presParOf" srcId="{0139FA68-3F33-4DA7-B523-D2AE2ED6715B}" destId="{78A3FEBE-3E3A-4200-91C1-A1C5CACB979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3B1A70-A1BE-4163-9646-F5BA08B32249}">
      <dsp:nvSpPr>
        <dsp:cNvPr id="0" name=""/>
        <dsp:cNvSpPr/>
      </dsp:nvSpPr>
      <dsp:spPr>
        <a:xfrm>
          <a:off x="0" y="488294"/>
          <a:ext cx="3144881" cy="1177314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rgbClr val="77132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Overpass Light" panose="020B0604020202020204" charset="-52"/>
            </a:rPr>
            <a:t>Работа с молодыми педагогами</a:t>
          </a:r>
        </a:p>
      </dsp:txBody>
      <dsp:txXfrm>
        <a:off x="57472" y="545766"/>
        <a:ext cx="3029937" cy="1062370"/>
      </dsp:txXfrm>
    </dsp:sp>
    <dsp:sp modelId="{A167BC9B-B36E-4964-A016-B0E126B17968}">
      <dsp:nvSpPr>
        <dsp:cNvPr id="0" name=""/>
        <dsp:cNvSpPr/>
      </dsp:nvSpPr>
      <dsp:spPr>
        <a:xfrm>
          <a:off x="0" y="2000111"/>
          <a:ext cx="3144881" cy="1094462"/>
        </a:xfrm>
        <a:prstGeom prst="roundRect">
          <a:avLst/>
        </a:prstGeom>
        <a:solidFill>
          <a:srgbClr val="FFCCCC"/>
        </a:solidFill>
        <a:ln w="12700" cap="flat" cmpd="sng" algn="ctr">
          <a:solidFill>
            <a:srgbClr val="77132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Overpass Light" panose="020B0604020202020204" charset="-52"/>
            </a:rPr>
            <a:t>Кейс – чемпионаты, семинары - практикумы</a:t>
          </a:r>
        </a:p>
      </dsp:txBody>
      <dsp:txXfrm>
        <a:off x="53427" y="2053538"/>
        <a:ext cx="3038027" cy="987608"/>
      </dsp:txXfrm>
    </dsp:sp>
    <dsp:sp modelId="{78A3FEBE-3E3A-4200-91C1-A1C5CACB979C}">
      <dsp:nvSpPr>
        <dsp:cNvPr id="0" name=""/>
        <dsp:cNvSpPr/>
      </dsp:nvSpPr>
      <dsp:spPr>
        <a:xfrm>
          <a:off x="0" y="3503153"/>
          <a:ext cx="3144881" cy="1083876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rgbClr val="77132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Overpass Light" panose="020B0604020202020204" charset="-52"/>
            </a:rPr>
            <a:t>Аналитическая документация</a:t>
          </a:r>
        </a:p>
      </dsp:txBody>
      <dsp:txXfrm>
        <a:off x="52910" y="3556063"/>
        <a:ext cx="3039061" cy="9780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72D2F0-C6DC-43E1-9E6B-98F464813539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F4824D-903E-4A61-B554-3A33E4264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811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64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9094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4184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4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267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876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5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4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86400" y="2786543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ИИ в управлении: </a:t>
            </a:r>
          </a:p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умные </a:t>
            </a:r>
            <a:r>
              <a:rPr lang="en-US" sz="445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решения</a:t>
            </a: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</a:t>
            </a:r>
          </a:p>
          <a:p>
            <a:pPr marL="0" indent="0" algn="l">
              <a:lnSpc>
                <a:spcPts val="5550"/>
              </a:lnSpc>
              <a:buNone/>
            </a:pPr>
            <a:r>
              <a:rPr lang="en-US" sz="445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для</a:t>
            </a: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умных лидеров</a:t>
            </a:r>
            <a:endParaRPr lang="en-US" sz="4450" dirty="0"/>
          </a:p>
        </p:txBody>
      </p:sp>
      <p:sp>
        <p:nvSpPr>
          <p:cNvPr id="7" name="Text 4"/>
          <p:cNvSpPr/>
          <p:nvPr/>
        </p:nvSpPr>
        <p:spPr>
          <a:xfrm>
            <a:off x="1147490" y="5360522"/>
            <a:ext cx="4367189" cy="1364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ru-RU" sz="2200" b="1" dirty="0">
                <a:solidFill>
                  <a:srgbClr val="3B4E4E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Черемных Елена Юрьевна, </a:t>
            </a:r>
          </a:p>
          <a:p>
            <a:pPr>
              <a:lnSpc>
                <a:spcPts val="3100"/>
              </a:lnSpc>
            </a:pPr>
            <a:r>
              <a:rPr lang="ru-RU" dirty="0">
                <a:latin typeface="Century Gothic" panose="020B0502020202020204" pitchFamily="34" charset="0"/>
              </a:rPr>
              <a:t>директор МАОУ </a:t>
            </a:r>
            <a:r>
              <a:rPr lang="ru-RU" dirty="0">
                <a:latin typeface="Overpass Light" panose="020B0604020202020204" charset="-52"/>
              </a:rPr>
              <a:t>гимназии</a:t>
            </a:r>
            <a:r>
              <a:rPr lang="ru-RU" dirty="0">
                <a:latin typeface="Century Gothic" panose="020B0502020202020204" pitchFamily="34" charset="0"/>
              </a:rPr>
              <a:t> №55 </a:t>
            </a:r>
          </a:p>
          <a:p>
            <a:pPr>
              <a:lnSpc>
                <a:spcPts val="3100"/>
              </a:lnSpc>
            </a:pPr>
            <a:r>
              <a:rPr lang="ru-RU" dirty="0">
                <a:latin typeface="Century Gothic" panose="020B0502020202020204" pitchFamily="34" charset="0"/>
              </a:rPr>
              <a:t>им.Е.Г.Вёрсткиной г.Томска</a:t>
            </a:r>
          </a:p>
          <a:p>
            <a:pPr marL="0" indent="0" algn="l">
              <a:lnSpc>
                <a:spcPts val="3100"/>
              </a:lnSpc>
              <a:buNone/>
            </a:pPr>
            <a:endParaRPr lang="ru-RU" sz="2200" b="1" dirty="0">
              <a:solidFill>
                <a:srgbClr val="3B4E4E"/>
              </a:solidFill>
              <a:latin typeface="Overpass Bold" pitchFamily="34" charset="0"/>
              <a:ea typeface="Overpass Bold" pitchFamily="34" charset="-122"/>
              <a:cs typeface="Overpass Bold" pitchFamily="34" charset="-120"/>
            </a:endParaRPr>
          </a:p>
          <a:p>
            <a:pPr marL="0" indent="0" algn="l">
              <a:lnSpc>
                <a:spcPts val="3100"/>
              </a:lnSpc>
              <a:buNone/>
            </a:pPr>
            <a:endParaRPr lang="en-US" sz="2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2900739" y="7722892"/>
            <a:ext cx="1650147" cy="417256"/>
          </a:xfrm>
          <a:prstGeom prst="rect">
            <a:avLst/>
          </a:prstGeom>
          <a:solidFill>
            <a:srgbClr val="FBFDDF"/>
          </a:solidFill>
          <a:ln>
            <a:solidFill>
              <a:srgbClr val="FBFD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 descr="C:\Users\direktor\Desktop\DSC096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5248" y="848483"/>
            <a:ext cx="6270564" cy="696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8" t="12665" r="16967" b="16441"/>
          <a:stretch/>
        </p:blipFill>
        <p:spPr>
          <a:xfrm>
            <a:off x="12520015" y="341350"/>
            <a:ext cx="1659258" cy="17443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2"/>
          <p:cNvSpPr/>
          <p:nvPr/>
        </p:nvSpPr>
        <p:spPr>
          <a:xfrm>
            <a:off x="1551337" y="3085293"/>
            <a:ext cx="676263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ru-RU" sz="2400" dirty="0">
              <a:solidFill>
                <a:srgbClr val="C00000"/>
              </a:solidFill>
              <a:latin typeface="Overpass Light" pitchFamily="34" charset="0"/>
              <a:ea typeface="Overpass Light" pitchFamily="34" charset="-122"/>
              <a:cs typeface="Overpass Light" pitchFamily="34" charset="-12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5916" y="379389"/>
            <a:ext cx="6811663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latin typeface="Overpass Light" panose="020B0604020202020204" charset="-52"/>
              </a:rPr>
              <a:t>Пункт 12 </a:t>
            </a:r>
            <a:r>
              <a:rPr lang="ru-RU" b="1" dirty="0">
                <a:latin typeface="Overpass Light" panose="020B0604020202020204" charset="-52"/>
              </a:rPr>
              <a:t>Ключевые проблемы :</a:t>
            </a:r>
          </a:p>
          <a:p>
            <a:r>
              <a:rPr lang="ru-RU" dirty="0">
                <a:latin typeface="Overpass Light" panose="020B0604020202020204" charset="-52"/>
              </a:rPr>
              <a:t>-Нехватка кадров (особенно психологов и учителей математики).</a:t>
            </a:r>
          </a:p>
          <a:p>
            <a:r>
              <a:rPr lang="ru-RU" dirty="0">
                <a:latin typeface="Overpass Light" panose="020B0604020202020204" charset="-52"/>
              </a:rPr>
              <a:t>-Неудобное расписание дежурства.</a:t>
            </a:r>
          </a:p>
          <a:p>
            <a:r>
              <a:rPr lang="ru-RU" dirty="0">
                <a:latin typeface="Overpass Light" panose="020B0604020202020204" charset="-52"/>
              </a:rPr>
              <a:t>-Технические сбои (например, сдвоенные уроки).</a:t>
            </a:r>
          </a:p>
          <a:p>
            <a:r>
              <a:rPr lang="ru-RU" b="1" dirty="0">
                <a:latin typeface="Overpass Light" panose="020B0604020202020204" charset="-52"/>
              </a:rPr>
              <a:t>Управленческие решения:</a:t>
            </a:r>
          </a:p>
          <a:p>
            <a:r>
              <a:rPr lang="ru-RU" dirty="0">
                <a:latin typeface="Overpass Light" panose="020B0604020202020204" charset="-52"/>
              </a:rPr>
              <a:t>-Запустить программу привлечения молодых специалистов.</a:t>
            </a:r>
          </a:p>
          <a:p>
            <a:r>
              <a:rPr lang="ru-RU" dirty="0">
                <a:latin typeface="Overpass Light" panose="020B0604020202020204" charset="-52"/>
              </a:rPr>
              <a:t>-Пересмотреть расписание дежурства с учётом нагрузки на учителей.</a:t>
            </a:r>
          </a:p>
          <a:p>
            <a:r>
              <a:rPr lang="ru-RU" i="1" dirty="0">
                <a:solidFill>
                  <a:srgbClr val="FF0000"/>
                </a:solidFill>
                <a:latin typeface="Overpass Light" panose="020B0604020202020204" charset="-52"/>
              </a:rPr>
              <a:t>-Обновить технику в кабинетах!!!</a:t>
            </a:r>
          </a:p>
          <a:p>
            <a:endParaRPr lang="ru-RU" dirty="0">
              <a:latin typeface="Overpass Light" panose="020B0604020202020204" charset="-52"/>
            </a:endParaRPr>
          </a:p>
          <a:p>
            <a:r>
              <a:rPr lang="ru-RU" b="1" u="sng" dirty="0">
                <a:latin typeface="Overpass Light" panose="020B0604020202020204" charset="-52"/>
              </a:rPr>
              <a:t>Пункт 13 </a:t>
            </a:r>
            <a:r>
              <a:rPr lang="ru-RU" b="1" dirty="0">
                <a:latin typeface="Overpass Light" panose="020B0604020202020204" charset="-52"/>
              </a:rPr>
              <a:t>Популярные предложения:</a:t>
            </a:r>
          </a:p>
          <a:p>
            <a:r>
              <a:rPr lang="ru-RU" dirty="0">
                <a:latin typeface="Overpass Light" panose="020B0604020202020204" charset="-52"/>
              </a:rPr>
              <a:t>-Четкое планирование событий.</a:t>
            </a:r>
          </a:p>
          <a:p>
            <a:r>
              <a:rPr lang="ru-RU" dirty="0">
                <a:latin typeface="Overpass Light" panose="020B0604020202020204" charset="-52"/>
              </a:rPr>
              <a:t>-Больше корпоративных активностей.</a:t>
            </a:r>
          </a:p>
          <a:p>
            <a:r>
              <a:rPr lang="ru-RU" dirty="0">
                <a:latin typeface="Overpass Light" panose="020B0604020202020204" charset="-52"/>
              </a:rPr>
              <a:t>-Улучшение системы контроля исполнительской дисциплины.</a:t>
            </a:r>
          </a:p>
          <a:p>
            <a:r>
              <a:rPr lang="ru-RU" b="1" dirty="0">
                <a:latin typeface="Overpass Light" panose="020B0604020202020204" charset="-52"/>
              </a:rPr>
              <a:t>Управленческие решения:</a:t>
            </a:r>
          </a:p>
          <a:p>
            <a:r>
              <a:rPr lang="ru-RU" dirty="0">
                <a:latin typeface="Overpass Light" panose="020B0604020202020204" charset="-52"/>
              </a:rPr>
              <a:t>-Создать рабочую группу для внедрения предложений.</a:t>
            </a:r>
          </a:p>
          <a:p>
            <a:r>
              <a:rPr lang="ru-RU" dirty="0">
                <a:latin typeface="Overpass Light" panose="020B0604020202020204" charset="-52"/>
              </a:rPr>
              <a:t>-Ввести ежемесячные отчёты о реализованных инициативах.</a:t>
            </a:r>
          </a:p>
          <a:p>
            <a:endParaRPr lang="ru-RU" sz="2000" dirty="0"/>
          </a:p>
          <a:p>
            <a:endParaRPr lang="ru-RU" sz="2000" dirty="0">
              <a:latin typeface="Overpass Light" panose="020B0604020202020204" charset="-5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900739" y="7722892"/>
            <a:ext cx="1650147" cy="417256"/>
          </a:xfrm>
          <a:prstGeom prst="rect">
            <a:avLst/>
          </a:prstGeom>
          <a:solidFill>
            <a:srgbClr val="FBFDDF"/>
          </a:solidFill>
          <a:ln>
            <a:solidFill>
              <a:srgbClr val="FBFD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7037579" y="316189"/>
            <a:ext cx="7364221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latin typeface="Overpass Light" panose="020B0604020202020204" charset="-52"/>
            </a:endParaRPr>
          </a:p>
          <a:p>
            <a:r>
              <a:rPr lang="ru-RU" b="1" dirty="0">
                <a:latin typeface="Overpass Light" panose="020B0604020202020204" charset="-52"/>
              </a:rPr>
              <a:t>Общая характеристика педагогического коллектива</a:t>
            </a:r>
          </a:p>
          <a:p>
            <a:r>
              <a:rPr lang="ru-RU" dirty="0">
                <a:latin typeface="Overpass Light" panose="020B0604020202020204" charset="-52"/>
              </a:rPr>
              <a:t>- </a:t>
            </a:r>
            <a:r>
              <a:rPr lang="ru-RU" b="1" u="sng" dirty="0">
                <a:latin typeface="Overpass Light" panose="020B0604020202020204" charset="-52"/>
              </a:rPr>
              <a:t>Профессионализм</a:t>
            </a:r>
            <a:r>
              <a:rPr lang="ru-RU" dirty="0">
                <a:latin typeface="Overpass Light" panose="020B0604020202020204" charset="-52"/>
              </a:rPr>
              <a:t> . Высокий. Педагоги активно участвуют в конкурсах, внедряют инновации, добиваются успехов учеников.  </a:t>
            </a:r>
          </a:p>
          <a:p>
            <a:r>
              <a:rPr lang="ru-RU" dirty="0">
                <a:latin typeface="Overpass Light" panose="020B0604020202020204" charset="-52"/>
              </a:rPr>
              <a:t>- </a:t>
            </a:r>
            <a:r>
              <a:rPr lang="ru-RU" b="1" u="sng" dirty="0">
                <a:latin typeface="Overpass Light" panose="020B0604020202020204" charset="-52"/>
              </a:rPr>
              <a:t>Готовность к развитию . </a:t>
            </a:r>
            <a:r>
              <a:rPr lang="ru-RU" dirty="0">
                <a:latin typeface="Overpass Light" panose="020B0604020202020204" charset="-52"/>
              </a:rPr>
              <a:t>Умеренная. Есть запрос на обучение и ресурсы, но мешает нагрузка.  </a:t>
            </a:r>
          </a:p>
          <a:p>
            <a:r>
              <a:rPr lang="ru-RU" dirty="0">
                <a:latin typeface="Overpass Light" panose="020B0604020202020204" charset="-52"/>
              </a:rPr>
              <a:t>- </a:t>
            </a:r>
            <a:r>
              <a:rPr lang="ru-RU" b="1" u="sng" dirty="0">
                <a:latin typeface="Overpass Light" panose="020B0604020202020204" charset="-52"/>
              </a:rPr>
              <a:t>Администрация</a:t>
            </a:r>
            <a:r>
              <a:rPr lang="ru-RU" dirty="0">
                <a:latin typeface="Overpass Light" panose="020B0604020202020204" charset="-52"/>
              </a:rPr>
              <a:t> . Воспринимается как поддерживающая, но требует больше оперативности в решении кадровых и организационных вопросов.</a:t>
            </a:r>
          </a:p>
          <a:p>
            <a:r>
              <a:rPr lang="ru-RU" b="1" u="sng" dirty="0">
                <a:latin typeface="Overpass Light" panose="020B0604020202020204" charset="-52"/>
              </a:rPr>
              <a:t>Вывод </a:t>
            </a:r>
            <a:r>
              <a:rPr lang="ru-RU" dirty="0">
                <a:latin typeface="Overpass Light" panose="020B0604020202020204" charset="-52"/>
              </a:rPr>
              <a:t>: гимназия демонстрирует высокий потенциал, но для перехода на новый уровень развития необходимо снизить нагрузку на учителей, </a:t>
            </a:r>
            <a:r>
              <a:rPr lang="ru-RU" dirty="0">
                <a:solidFill>
                  <a:srgbClr val="FF0000"/>
                </a:solidFill>
                <a:latin typeface="Overpass Light" panose="020B0604020202020204" charset="-52"/>
              </a:rPr>
              <a:t>улучшить кадровую политику </a:t>
            </a:r>
            <a:r>
              <a:rPr lang="ru-RU" dirty="0">
                <a:latin typeface="Overpass Light" panose="020B0604020202020204" charset="-52"/>
              </a:rPr>
              <a:t>и усилить обратную связь внутри коллектива.</a:t>
            </a:r>
          </a:p>
          <a:p>
            <a:endParaRPr lang="ru-RU" sz="2000" dirty="0"/>
          </a:p>
          <a:p>
            <a:endParaRPr lang="ru-RU" sz="2000" dirty="0">
              <a:latin typeface="Overpass Light" panose="020B0604020202020204" charset="-52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25916" y="5854700"/>
            <a:ext cx="7775084" cy="21965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7713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850"/>
              </a:lnSpc>
            </a:pPr>
            <a:r>
              <a:rPr lang="ru-RU" sz="2800" b="1" dirty="0">
                <a:solidFill>
                  <a:schemeClr val="tx1"/>
                </a:solidFill>
                <a:latin typeface="Overpass Light" panose="020B0604020202020204" charset="-52"/>
              </a:rPr>
              <a:t>ИИ может обрабатывать информацию быстрее,  но только человек способен</a:t>
            </a:r>
          </a:p>
          <a:p>
            <a:pPr algn="ctr">
              <a:lnSpc>
                <a:spcPts val="2850"/>
              </a:lnSpc>
            </a:pPr>
            <a:r>
              <a:rPr lang="ru-RU" sz="2800" b="1" dirty="0">
                <a:solidFill>
                  <a:schemeClr val="tx1"/>
                </a:solidFill>
                <a:latin typeface="Overpass Light" panose="020B0604020202020204" charset="-52"/>
              </a:rPr>
              <a:t>на глубокие размышления</a:t>
            </a:r>
          </a:p>
          <a:p>
            <a:pPr algn="ctr">
              <a:lnSpc>
                <a:spcPts val="2850"/>
              </a:lnSpc>
            </a:pPr>
            <a:r>
              <a:rPr lang="ru-RU" sz="2800" b="1" dirty="0">
                <a:solidFill>
                  <a:schemeClr val="tx1"/>
                </a:solidFill>
                <a:latin typeface="Overpass Light" panose="020B0604020202020204" charset="-52"/>
              </a:rPr>
              <a:t>и принятие сложных решений</a:t>
            </a:r>
            <a:endParaRPr lang="en-US" sz="2800" b="1" dirty="0">
              <a:solidFill>
                <a:schemeClr val="tx1"/>
              </a:solidFill>
              <a:latin typeface="Overpass Light" panose="020B0604020202020204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982" y="4161307"/>
            <a:ext cx="5655318" cy="37702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7359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1072" y="0"/>
            <a:ext cx="5109328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85681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Мониторинг и управление качеством образования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562462"/>
            <a:ext cx="1134070" cy="166985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303800" y="259089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latin typeface="Syne Bold" pitchFamily="34" charset="0"/>
                <a:ea typeface="Syne Bold" pitchFamily="34" charset="-122"/>
                <a:cs typeface="Syne Bold" pitchFamily="34" charset="-120"/>
              </a:rPr>
              <a:t>Сбор отзывов</a:t>
            </a:r>
            <a:endParaRPr lang="en-US" sz="2800" dirty="0"/>
          </a:p>
        </p:txBody>
      </p:sp>
      <p:sp>
        <p:nvSpPr>
          <p:cNvPr id="6" name="Text 2"/>
          <p:cNvSpPr/>
          <p:nvPr/>
        </p:nvSpPr>
        <p:spPr>
          <a:xfrm>
            <a:off x="2268021" y="3070087"/>
            <a:ext cx="6082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 err="1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Qwen</a:t>
            </a:r>
            <a:r>
              <a:rPr lang="en-US" sz="24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Chat </a:t>
            </a:r>
            <a:r>
              <a:rPr lang="en-US" sz="2400" dirty="0" err="1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анализирует</a:t>
            </a:r>
            <a:r>
              <a:rPr lang="en-US" sz="24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мнения учеников и </a:t>
            </a:r>
            <a:r>
              <a:rPr lang="en-US" sz="2400" dirty="0" err="1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родителей</a:t>
            </a:r>
            <a:endParaRPr lang="en-US" sz="24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4541283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68022" y="4426630"/>
            <a:ext cx="403836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latin typeface="Syne Bold" pitchFamily="34" charset="0"/>
                <a:ea typeface="Syne Bold" pitchFamily="34" charset="-122"/>
                <a:cs typeface="Syne Bold" pitchFamily="34" charset="-120"/>
              </a:rPr>
              <a:t>Мониторинг успеваемости</a:t>
            </a:r>
            <a:endParaRPr lang="en-US" sz="2800" dirty="0"/>
          </a:p>
        </p:txBody>
      </p:sp>
      <p:sp>
        <p:nvSpPr>
          <p:cNvPr id="9" name="Text 4"/>
          <p:cNvSpPr/>
          <p:nvPr/>
        </p:nvSpPr>
        <p:spPr>
          <a:xfrm>
            <a:off x="2106221" y="4971581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Perplexity выявляет проблемы в обучении</a:t>
            </a:r>
            <a:r>
              <a:rPr lang="ru-RU" sz="24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ru-RU" sz="24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на основе вложенных файлов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6250912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325112" y="6178465"/>
            <a:ext cx="360771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800" b="1" dirty="0">
                <a:latin typeface="Syne Bold" pitchFamily="34" charset="0"/>
                <a:ea typeface="Syne Bold" pitchFamily="34" charset="-122"/>
                <a:cs typeface="Syne Bold" pitchFamily="34" charset="-120"/>
              </a:rPr>
              <a:t>Определение зон риска</a:t>
            </a:r>
            <a:endParaRPr lang="en-US" sz="2800" dirty="0"/>
          </a:p>
        </p:txBody>
      </p:sp>
      <p:sp>
        <p:nvSpPr>
          <p:cNvPr id="12" name="Text 6"/>
          <p:cNvSpPr/>
          <p:nvPr/>
        </p:nvSpPr>
        <p:spPr>
          <a:xfrm>
            <a:off x="2268022" y="6646208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4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Perplexity</a:t>
            </a:r>
            <a:r>
              <a:rPr lang="ru-RU" sz="24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,</a:t>
            </a:r>
            <a:r>
              <a:rPr lang="en-US" sz="24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</a:t>
            </a:r>
            <a:r>
              <a:rPr lang="en-US" sz="2400" dirty="0" err="1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Qwen</a:t>
            </a:r>
            <a:r>
              <a:rPr lang="en-US" sz="24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Chat</a:t>
            </a:r>
            <a:r>
              <a:rPr lang="ru-RU" sz="24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</a:t>
            </a:r>
            <a:r>
              <a:rPr lang="en-US" sz="24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предупреждает </a:t>
            </a:r>
            <a:endParaRPr lang="ru-RU" sz="2400" dirty="0">
              <a:latin typeface="Overpass Light" pitchFamily="34" charset="0"/>
              <a:ea typeface="Overpass Light" pitchFamily="34" charset="-122"/>
              <a:cs typeface="Overpass Light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о снижении качества</a:t>
            </a:r>
            <a:r>
              <a:rPr lang="ru-RU" sz="175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</a:t>
            </a:r>
            <a:r>
              <a:rPr lang="ru-RU" sz="24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реализации 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ru-RU" sz="24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образовательного процесса</a:t>
            </a: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17184" y="146618"/>
            <a:ext cx="12754465" cy="7010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ru-RU" sz="4450" b="1" dirty="0">
                <a:latin typeface="Syne Bold" pitchFamily="34" charset="0"/>
                <a:ea typeface="Syne Bold" pitchFamily="34" charset="-122"/>
                <a:cs typeface="Syne Bold" pitchFamily="34" charset="-120"/>
              </a:rPr>
              <a:t>ПОМНИ: корректный  </a:t>
            </a:r>
            <a:r>
              <a:rPr lang="ru-RU" sz="4450" b="1" dirty="0" err="1">
                <a:latin typeface="Syne Bold" pitchFamily="34" charset="0"/>
                <a:ea typeface="Syne Bold" pitchFamily="34" charset="-122"/>
                <a:cs typeface="Syne Bold" pitchFamily="34" charset="-120"/>
              </a:rPr>
              <a:t>промт</a:t>
            </a:r>
            <a:r>
              <a:rPr lang="ru-RU" sz="4450" b="1" dirty="0">
                <a:latin typeface="Syne Bold" pitchFamily="34" charset="0"/>
                <a:ea typeface="Syne Bold" pitchFamily="34" charset="-122"/>
                <a:cs typeface="Syne Bold" pitchFamily="34" charset="-120"/>
              </a:rPr>
              <a:t> – залог оптимального решения!</a:t>
            </a:r>
            <a:endParaRPr lang="en-US" sz="4450" dirty="0"/>
          </a:p>
          <a:p>
            <a:pPr marL="0" indent="0" algn="l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5" name="Text 1"/>
          <p:cNvSpPr/>
          <p:nvPr/>
        </p:nvSpPr>
        <p:spPr>
          <a:xfrm>
            <a:off x="1847670" y="356801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8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Чем проще и конкретнее, тем лучше!</a:t>
            </a:r>
            <a:endParaRPr lang="en-US" sz="2800" dirty="0"/>
          </a:p>
        </p:txBody>
      </p:sp>
      <p:sp>
        <p:nvSpPr>
          <p:cNvPr id="6" name="Text 2"/>
          <p:cNvSpPr/>
          <p:nvPr/>
        </p:nvSpPr>
        <p:spPr>
          <a:xfrm>
            <a:off x="3265288" y="3934423"/>
            <a:ext cx="6082189" cy="42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24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Напиши статью на тему…</a:t>
            </a:r>
            <a:endParaRPr lang="en-US" sz="2400" dirty="0"/>
          </a:p>
        </p:txBody>
      </p:sp>
      <p:sp>
        <p:nvSpPr>
          <p:cNvPr id="8" name="Text 3"/>
          <p:cNvSpPr/>
          <p:nvPr/>
        </p:nvSpPr>
        <p:spPr>
          <a:xfrm>
            <a:off x="2268021" y="4857147"/>
            <a:ext cx="403836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8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ИИ в главной  роли!</a:t>
            </a:r>
            <a:endParaRPr lang="en-US" sz="2800" dirty="0"/>
          </a:p>
        </p:txBody>
      </p:sp>
      <p:sp>
        <p:nvSpPr>
          <p:cNvPr id="9" name="Text 4"/>
          <p:cNvSpPr/>
          <p:nvPr/>
        </p:nvSpPr>
        <p:spPr>
          <a:xfrm>
            <a:off x="2869583" y="5409783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24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Представь, что ты руководитель образовательной организации, твоя задача...</a:t>
            </a:r>
            <a:endParaRPr lang="en-US" sz="1750" dirty="0"/>
          </a:p>
        </p:txBody>
      </p:sp>
      <p:sp>
        <p:nvSpPr>
          <p:cNvPr id="11" name="Text 5"/>
          <p:cNvSpPr/>
          <p:nvPr/>
        </p:nvSpPr>
        <p:spPr>
          <a:xfrm>
            <a:off x="2049464" y="6340887"/>
            <a:ext cx="360771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8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Своим примером!</a:t>
            </a:r>
            <a:endParaRPr lang="en-US" sz="2800" dirty="0"/>
          </a:p>
        </p:txBody>
      </p:sp>
      <p:sp>
        <p:nvSpPr>
          <p:cNvPr id="12" name="Text 6"/>
          <p:cNvSpPr/>
          <p:nvPr/>
        </p:nvSpPr>
        <p:spPr>
          <a:xfrm>
            <a:off x="3853321" y="6955086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24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Используя ссылку на статью…</a:t>
            </a:r>
            <a:r>
              <a:rPr lang="en-US" sz="24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/</a:t>
            </a:r>
            <a:r>
              <a:rPr lang="ru-RU" sz="24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вложенный документ, предложи… </a:t>
            </a:r>
            <a:endParaRPr lang="en-US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2900739" y="7722892"/>
            <a:ext cx="1650147" cy="417256"/>
          </a:xfrm>
          <a:prstGeom prst="rect">
            <a:avLst/>
          </a:prstGeom>
          <a:solidFill>
            <a:srgbClr val="FBFDDF"/>
          </a:solidFill>
          <a:ln>
            <a:solidFill>
              <a:srgbClr val="FBFD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 0"/>
          <p:cNvSpPr/>
          <p:nvPr/>
        </p:nvSpPr>
        <p:spPr>
          <a:xfrm>
            <a:off x="688157" y="1205508"/>
            <a:ext cx="12905295" cy="7010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17" name="Text 1"/>
          <p:cNvSpPr/>
          <p:nvPr/>
        </p:nvSpPr>
        <p:spPr>
          <a:xfrm>
            <a:off x="2565401" y="1906599"/>
            <a:ext cx="3345278" cy="195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8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Бей точно в цель!</a:t>
            </a:r>
            <a:endParaRPr lang="en-US" sz="2800" dirty="0"/>
          </a:p>
        </p:txBody>
      </p:sp>
      <p:sp>
        <p:nvSpPr>
          <p:cNvPr id="18" name="Text 2"/>
          <p:cNvSpPr/>
          <p:nvPr/>
        </p:nvSpPr>
        <p:spPr>
          <a:xfrm>
            <a:off x="3439195" y="2400497"/>
            <a:ext cx="1059693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2400" dirty="0">
                <a:latin typeface="Overpass Light" panose="020B0604020202020204" charset="-52"/>
              </a:rPr>
              <a:t>Ясно поймите, что вы хотите от модели ИИ. Вам нужна информация, мнение, сгенерированный текст или решение проблемы?</a:t>
            </a:r>
            <a:endParaRPr lang="en-US" sz="2400" dirty="0">
              <a:latin typeface="Overpass Light" panose="020B0604020202020204" charset="-52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61" y="1550370"/>
            <a:ext cx="1088729" cy="108872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61" y="3370271"/>
            <a:ext cx="863881" cy="86388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61" y="4831330"/>
            <a:ext cx="1001300" cy="10013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80" y="6561706"/>
            <a:ext cx="1279684" cy="127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72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17184" y="146618"/>
            <a:ext cx="12754465" cy="7010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ru-RU" sz="4450" b="1" dirty="0">
                <a:latin typeface="Syne Bold" pitchFamily="34" charset="0"/>
                <a:ea typeface="Syne Bold" pitchFamily="34" charset="-122"/>
                <a:cs typeface="Syne Bold" pitchFamily="34" charset="-120"/>
              </a:rPr>
              <a:t>ПОМНИ: корректный  </a:t>
            </a:r>
            <a:r>
              <a:rPr lang="ru-RU" sz="4450" b="1" dirty="0" err="1">
                <a:latin typeface="Syne Bold" pitchFamily="34" charset="0"/>
                <a:ea typeface="Syne Bold" pitchFamily="34" charset="-122"/>
                <a:cs typeface="Syne Bold" pitchFamily="34" charset="-120"/>
              </a:rPr>
              <a:t>промт</a:t>
            </a:r>
            <a:r>
              <a:rPr lang="ru-RU" sz="4450" b="1" dirty="0">
                <a:latin typeface="Syne Bold" pitchFamily="34" charset="0"/>
                <a:ea typeface="Syne Bold" pitchFamily="34" charset="-122"/>
                <a:cs typeface="Syne Bold" pitchFamily="34" charset="-120"/>
              </a:rPr>
              <a:t> – залог оптимального решения!</a:t>
            </a:r>
            <a:endParaRPr lang="en-US" sz="4450" dirty="0"/>
          </a:p>
          <a:p>
            <a:pPr marL="0" indent="0" algn="l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2900739" y="7722892"/>
            <a:ext cx="1650147" cy="417256"/>
          </a:xfrm>
          <a:prstGeom prst="rect">
            <a:avLst/>
          </a:prstGeom>
          <a:solidFill>
            <a:srgbClr val="FBFDDF"/>
          </a:solidFill>
          <a:ln>
            <a:solidFill>
              <a:srgbClr val="FBFD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 0"/>
          <p:cNvSpPr/>
          <p:nvPr/>
        </p:nvSpPr>
        <p:spPr>
          <a:xfrm>
            <a:off x="688157" y="1205508"/>
            <a:ext cx="12905295" cy="7010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15" name="Text 1"/>
          <p:cNvSpPr/>
          <p:nvPr/>
        </p:nvSpPr>
        <p:spPr>
          <a:xfrm>
            <a:off x="2268020" y="188675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8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Нет сленгу!</a:t>
            </a:r>
            <a:endParaRPr lang="en-US" sz="2800" dirty="0"/>
          </a:p>
        </p:txBody>
      </p:sp>
      <p:sp>
        <p:nvSpPr>
          <p:cNvPr id="16" name="Text 6"/>
          <p:cNvSpPr/>
          <p:nvPr/>
        </p:nvSpPr>
        <p:spPr>
          <a:xfrm>
            <a:off x="4747728" y="1878180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24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Хорошисты, </a:t>
            </a:r>
            <a:r>
              <a:rPr lang="ru-RU" sz="2400" dirty="0" err="1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внеурочка</a:t>
            </a:r>
            <a:r>
              <a:rPr lang="ru-RU" sz="24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,  «под чертой», </a:t>
            </a:r>
            <a:r>
              <a:rPr lang="ru-RU" sz="2400" dirty="0" err="1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допы</a:t>
            </a:r>
            <a:r>
              <a:rPr lang="ru-RU" sz="24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, неуды…</a:t>
            </a:r>
            <a:endParaRPr lang="en-US" sz="2400" dirty="0"/>
          </a:p>
        </p:txBody>
      </p:sp>
      <p:sp>
        <p:nvSpPr>
          <p:cNvPr id="20" name="Text 6"/>
          <p:cNvSpPr/>
          <p:nvPr/>
        </p:nvSpPr>
        <p:spPr>
          <a:xfrm>
            <a:off x="2698679" y="3623466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2400" dirty="0">
                <a:latin typeface="Overpass Light" panose="020B0604020202020204" charset="-52"/>
              </a:rPr>
              <a:t>Пробуйте разные версии ваших запросов, чтобы увидеть,</a:t>
            </a:r>
          </a:p>
          <a:p>
            <a:pPr>
              <a:lnSpc>
                <a:spcPts val="2850"/>
              </a:lnSpc>
            </a:pPr>
            <a:r>
              <a:rPr lang="ru-RU" sz="2400" dirty="0">
                <a:latin typeface="Overpass Light" panose="020B0604020202020204" charset="-52"/>
              </a:rPr>
              <a:t> какие дают наилучший результат. </a:t>
            </a:r>
            <a:endParaRPr lang="en-US" sz="2400" dirty="0">
              <a:latin typeface="Overpass Light" panose="020B0604020202020204" charset="-52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47" y="1511743"/>
            <a:ext cx="1006663" cy="100666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11" y="3039389"/>
            <a:ext cx="1144877" cy="1144877"/>
          </a:xfrm>
          <a:prstGeom prst="rect">
            <a:avLst/>
          </a:prstGeom>
        </p:spPr>
      </p:pic>
      <p:sp>
        <p:nvSpPr>
          <p:cNvPr id="27" name="Text 1"/>
          <p:cNvSpPr/>
          <p:nvPr/>
        </p:nvSpPr>
        <p:spPr>
          <a:xfrm>
            <a:off x="2641209" y="49230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8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Задаем нужный тон!</a:t>
            </a:r>
            <a:endParaRPr lang="en-US" sz="2800" dirty="0"/>
          </a:p>
        </p:txBody>
      </p:sp>
      <p:sp>
        <p:nvSpPr>
          <p:cNvPr id="28" name="Text 1"/>
          <p:cNvSpPr/>
          <p:nvPr/>
        </p:nvSpPr>
        <p:spPr>
          <a:xfrm>
            <a:off x="2268019" y="30048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8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Повторение – мать учения…, даже у ИИ!</a:t>
            </a:r>
            <a:endParaRPr lang="en-US" sz="2800" dirty="0"/>
          </a:p>
        </p:txBody>
      </p:sp>
      <p:sp>
        <p:nvSpPr>
          <p:cNvPr id="29" name="Text 6"/>
          <p:cNvSpPr/>
          <p:nvPr/>
        </p:nvSpPr>
        <p:spPr>
          <a:xfrm>
            <a:off x="2841808" y="5345681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2400" dirty="0">
                <a:latin typeface="Overpass Light" panose="020B0604020202020204" charset="-52"/>
              </a:rPr>
              <a:t>«Напиши официальное деловое предложение…»  </a:t>
            </a:r>
          </a:p>
          <a:p>
            <a:pPr>
              <a:lnSpc>
                <a:spcPts val="2850"/>
              </a:lnSpc>
            </a:pPr>
            <a:r>
              <a:rPr lang="ru-RU" sz="2400" dirty="0">
                <a:latin typeface="Overpass Light" panose="020B0604020202020204" charset="-52"/>
              </a:rPr>
              <a:t>и</a:t>
            </a:r>
            <a:r>
              <a:rPr lang="en-US" sz="2400" dirty="0">
                <a:latin typeface="Overpass Light" panose="020B0604020202020204" charset="-52"/>
              </a:rPr>
              <a:t>/</a:t>
            </a:r>
            <a:r>
              <a:rPr lang="ru-RU" sz="2400" dirty="0">
                <a:latin typeface="Overpass Light" panose="020B0604020202020204" charset="-52"/>
              </a:rPr>
              <a:t>или «Напиши повседневное деловое предложение…»</a:t>
            </a:r>
            <a:endParaRPr lang="en-US" sz="2400" dirty="0">
              <a:latin typeface="Overpass Light" panose="020B0604020202020204" charset="-52"/>
            </a:endParaRPr>
          </a:p>
        </p:txBody>
      </p:sp>
      <p:sp>
        <p:nvSpPr>
          <p:cNvPr id="30" name="Text 1"/>
          <p:cNvSpPr/>
          <p:nvPr/>
        </p:nvSpPr>
        <p:spPr>
          <a:xfrm>
            <a:off x="2564256" y="645677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8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…и о структуре</a:t>
            </a:r>
            <a:endParaRPr lang="en-US" sz="2800" dirty="0"/>
          </a:p>
        </p:txBody>
      </p:sp>
      <p:sp>
        <p:nvSpPr>
          <p:cNvPr id="31" name="Text 6"/>
          <p:cNvSpPr/>
          <p:nvPr/>
        </p:nvSpPr>
        <p:spPr>
          <a:xfrm>
            <a:off x="2698679" y="6938062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2400" dirty="0">
                <a:latin typeface="Overpass Light" panose="020B0604020202020204" charset="-52"/>
              </a:rPr>
              <a:t>Напиши новостной репортаж в соответствии со следующей структурой: </a:t>
            </a:r>
          </a:p>
          <a:p>
            <a:r>
              <a:rPr lang="ru-RU" sz="2400" dirty="0">
                <a:latin typeface="Overpass Light" panose="020B0604020202020204" charset="-52"/>
              </a:rPr>
              <a:t>Вступление, Детали события, Влияние и Заключение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21" y="4761772"/>
            <a:ext cx="1269537" cy="12695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14" y="6479397"/>
            <a:ext cx="1237444" cy="123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874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2900739" y="7722892"/>
            <a:ext cx="1650147" cy="417256"/>
          </a:xfrm>
          <a:prstGeom prst="rect">
            <a:avLst/>
          </a:prstGeom>
          <a:solidFill>
            <a:srgbClr val="FBFDDF"/>
          </a:solidFill>
          <a:ln>
            <a:solidFill>
              <a:srgbClr val="FBFD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 1"/>
          <p:cNvSpPr/>
          <p:nvPr/>
        </p:nvSpPr>
        <p:spPr>
          <a:xfrm>
            <a:off x="972153" y="6565966"/>
            <a:ext cx="12878602" cy="11896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850"/>
              </a:lnSpc>
            </a:pPr>
            <a:r>
              <a:rPr lang="ru-RU" sz="3200" b="1" dirty="0">
                <a:latin typeface="Overpass Light" panose="020B0604020202020204" charset="-52"/>
              </a:rPr>
              <a:t>Лидеры, использующие ИИ, получают возможность</a:t>
            </a:r>
          </a:p>
          <a:p>
            <a:pPr algn="ctr">
              <a:lnSpc>
                <a:spcPts val="2850"/>
              </a:lnSpc>
            </a:pPr>
            <a:r>
              <a:rPr lang="ru-RU" sz="3200" b="1" dirty="0">
                <a:latin typeface="Overpass Light" panose="020B0604020202020204" charset="-52"/>
              </a:rPr>
              <a:t> принимать более обоснованные решения,</a:t>
            </a:r>
          </a:p>
          <a:p>
            <a:pPr algn="ctr">
              <a:lnSpc>
                <a:spcPts val="2850"/>
              </a:lnSpc>
            </a:pPr>
            <a:r>
              <a:rPr lang="ru-RU" sz="3200" b="1" dirty="0">
                <a:latin typeface="Overpass Light" panose="020B0604020202020204" charset="-52"/>
              </a:rPr>
              <a:t> уменьшать риски и повышать эффективность работы команды</a:t>
            </a:r>
            <a:endParaRPr lang="en-US" sz="3200" b="1" dirty="0">
              <a:latin typeface="Overpass Light" panose="020B0604020202020204" charset="-52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153" y="642905"/>
            <a:ext cx="7985226" cy="5151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360" y="834170"/>
            <a:ext cx="4625140" cy="476897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6807" t="24185" r="43086" b="25508"/>
          <a:stretch/>
        </p:blipFill>
        <p:spPr>
          <a:xfrm>
            <a:off x="1099496" y="1673158"/>
            <a:ext cx="7334656" cy="517511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2900739" y="7722892"/>
            <a:ext cx="1650147" cy="417256"/>
          </a:xfrm>
          <a:prstGeom prst="rect">
            <a:avLst/>
          </a:prstGeom>
          <a:solidFill>
            <a:srgbClr val="FBFDDF"/>
          </a:solidFill>
          <a:ln>
            <a:solidFill>
              <a:srgbClr val="FBFD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69043" t="16430" r="18936" b="55012"/>
          <a:stretch/>
        </p:blipFill>
        <p:spPr>
          <a:xfrm>
            <a:off x="9301533" y="1147861"/>
            <a:ext cx="2198451" cy="29377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82660" t="16808" r="6170" b="55768"/>
          <a:stretch/>
        </p:blipFill>
        <p:spPr>
          <a:xfrm>
            <a:off x="12073888" y="1206225"/>
            <a:ext cx="2042809" cy="28210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l="76064" t="44232" r="12660" b="27589"/>
          <a:stretch/>
        </p:blipFill>
        <p:spPr>
          <a:xfrm>
            <a:off x="10838474" y="4571130"/>
            <a:ext cx="2062265" cy="289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786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91622"/>
            <a:ext cx="924222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+mj-lt"/>
                <a:ea typeface="Syne Bold" pitchFamily="34" charset="-122"/>
                <a:cs typeface="Syne Bold" pitchFamily="34" charset="-120"/>
              </a:rPr>
              <a:t>Ключевые характеристики </a:t>
            </a:r>
            <a:endParaRPr lang="ru-RU" sz="4450" b="1" dirty="0">
              <a:solidFill>
                <a:srgbClr val="233939"/>
              </a:solidFill>
              <a:latin typeface="+mj-lt"/>
              <a:ea typeface="Syne Bold" pitchFamily="34" charset="-122"/>
              <a:cs typeface="Syne Bold" pitchFamily="34" charset="-120"/>
            </a:endParaRPr>
          </a:p>
          <a:p>
            <a:pPr marL="0" indent="0" algn="l">
              <a:lnSpc>
                <a:spcPts val="5550"/>
              </a:lnSpc>
              <a:buNone/>
            </a:pPr>
            <a:r>
              <a:rPr lang="ru-RU" sz="4450" b="1" dirty="0">
                <a:solidFill>
                  <a:srgbClr val="233939"/>
                </a:solidFill>
                <a:latin typeface="+mj-lt"/>
                <a:ea typeface="Syne Bold" pitchFamily="34" charset="-122"/>
                <a:cs typeface="Syne Bold" pitchFamily="34" charset="-120"/>
              </a:rPr>
              <a:t>искусственного интеллекта</a:t>
            </a:r>
            <a:endParaRPr lang="en-US" sz="4450" dirty="0">
              <a:latin typeface="+mj-lt"/>
            </a:endParaRPr>
          </a:p>
        </p:txBody>
      </p:sp>
      <p:sp>
        <p:nvSpPr>
          <p:cNvPr id="3" name="Text 1"/>
          <p:cNvSpPr/>
          <p:nvPr/>
        </p:nvSpPr>
        <p:spPr>
          <a:xfrm>
            <a:off x="804149" y="300194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233939"/>
                </a:solidFill>
                <a:latin typeface="+mj-lt"/>
                <a:ea typeface="Syne Bold" pitchFamily="34" charset="-122"/>
                <a:cs typeface="Syne Bold" pitchFamily="34" charset="-120"/>
              </a:rPr>
              <a:t>Обучение</a:t>
            </a:r>
            <a:endParaRPr lang="en-US" sz="2800" dirty="0">
              <a:latin typeface="+mj-lt"/>
            </a:endParaRPr>
          </a:p>
        </p:txBody>
      </p:sp>
      <p:sp>
        <p:nvSpPr>
          <p:cNvPr id="4" name="Text 2"/>
          <p:cNvSpPr/>
          <p:nvPr/>
        </p:nvSpPr>
        <p:spPr>
          <a:xfrm>
            <a:off x="726413" y="3830222"/>
            <a:ext cx="255580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0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ИИ накапливает знания и улучшает работу на основе опыта.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3798347" y="296002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800" b="1" dirty="0" err="1">
                <a:solidFill>
                  <a:srgbClr val="233939"/>
                </a:solidFill>
                <a:latin typeface="+mj-lt"/>
                <a:ea typeface="Syne Bold" pitchFamily="34" charset="-122"/>
              </a:rPr>
              <a:t>Анализ</a:t>
            </a:r>
            <a:r>
              <a:rPr lang="en-US" sz="2800" b="1" dirty="0">
                <a:solidFill>
                  <a:srgbClr val="233939"/>
                </a:solidFill>
                <a:latin typeface="+mj-lt"/>
                <a:ea typeface="Syne Bold" pitchFamily="34" charset="-122"/>
              </a:rPr>
              <a:t> </a:t>
            </a:r>
            <a:r>
              <a:rPr lang="en-US" sz="2800" b="1" dirty="0" err="1">
                <a:solidFill>
                  <a:srgbClr val="233939"/>
                </a:solidFill>
                <a:latin typeface="+mj-lt"/>
                <a:ea typeface="Syne Bold" pitchFamily="34" charset="-122"/>
              </a:rPr>
              <a:t>данных</a:t>
            </a:r>
            <a:endParaRPr lang="en-US" sz="2800" b="1" dirty="0">
              <a:solidFill>
                <a:srgbClr val="233939"/>
              </a:solidFill>
              <a:latin typeface="+mj-lt"/>
              <a:ea typeface="Syne Bold" pitchFamily="34" charset="-122"/>
            </a:endParaRPr>
          </a:p>
        </p:txBody>
      </p:sp>
      <p:sp>
        <p:nvSpPr>
          <p:cNvPr id="6" name="Text 4"/>
          <p:cNvSpPr/>
          <p:nvPr/>
        </p:nvSpPr>
        <p:spPr>
          <a:xfrm>
            <a:off x="3894005" y="3778220"/>
            <a:ext cx="284559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Обработка больших данных, выявление закономерностей и прогнозы.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590425" y="2824780"/>
            <a:ext cx="2942971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>
              <a:lnSpc>
                <a:spcPts val="2750"/>
              </a:lnSpc>
              <a:buNone/>
            </a:pPr>
            <a:r>
              <a:rPr lang="en-US" sz="2800" b="1" dirty="0" err="1">
                <a:solidFill>
                  <a:srgbClr val="233939"/>
                </a:solidFill>
                <a:latin typeface="+mj-lt"/>
                <a:ea typeface="Syne Bold" pitchFamily="34" charset="-122"/>
              </a:rPr>
              <a:t>Принятие</a:t>
            </a:r>
            <a:r>
              <a:rPr lang="en-US" sz="2800" b="1" dirty="0">
                <a:solidFill>
                  <a:srgbClr val="233939"/>
                </a:solidFill>
                <a:latin typeface="+mj-lt"/>
                <a:ea typeface="Syne Bold" pitchFamily="34" charset="-122"/>
              </a:rPr>
              <a:t> </a:t>
            </a:r>
            <a:r>
              <a:rPr lang="en-US" sz="2800" b="1" dirty="0" err="1">
                <a:solidFill>
                  <a:srgbClr val="233939"/>
                </a:solidFill>
                <a:latin typeface="+mj-lt"/>
                <a:ea typeface="Syne Bold" pitchFamily="34" charset="-122"/>
              </a:rPr>
              <a:t>решений</a:t>
            </a:r>
            <a:endParaRPr lang="en-US" sz="2800" b="1" dirty="0">
              <a:solidFill>
                <a:srgbClr val="233939"/>
              </a:solidFill>
              <a:latin typeface="+mj-lt"/>
              <a:ea typeface="Syne Bold" pitchFamily="34" charset="-122"/>
            </a:endParaRPr>
          </a:p>
        </p:txBody>
      </p:sp>
      <p:sp>
        <p:nvSpPr>
          <p:cNvPr id="8" name="Text 6"/>
          <p:cNvSpPr/>
          <p:nvPr/>
        </p:nvSpPr>
        <p:spPr>
          <a:xfrm>
            <a:off x="7639114" y="3830222"/>
            <a:ext cx="284559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Предлагает оптимальные варианты на основе заданных критериев.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1138766" y="285919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800" b="1" dirty="0" err="1">
                <a:solidFill>
                  <a:srgbClr val="233939"/>
                </a:solidFill>
                <a:latin typeface="+mj-lt"/>
                <a:ea typeface="Syne Bold" pitchFamily="34" charset="-122"/>
              </a:rPr>
              <a:t>Взаимодействие</a:t>
            </a:r>
            <a:endParaRPr lang="en-US" sz="2800" b="1" dirty="0">
              <a:solidFill>
                <a:srgbClr val="233939"/>
              </a:solidFill>
              <a:latin typeface="+mj-lt"/>
              <a:ea typeface="Syne Bold" pitchFamily="34" charset="-122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1280944" y="3819708"/>
            <a:ext cx="284559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Поддержка естественного диалога и распознавание объектов.</a:t>
            </a:r>
            <a:endParaRPr lang="en-US" sz="20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534" y="5601653"/>
            <a:ext cx="2285560" cy="228556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880" y="5746960"/>
            <a:ext cx="2249843" cy="22498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543" y="5766936"/>
            <a:ext cx="2030661" cy="203066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848" y="5709551"/>
            <a:ext cx="1929069" cy="192906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2900739" y="7722892"/>
            <a:ext cx="1650147" cy="417256"/>
          </a:xfrm>
          <a:prstGeom prst="rect">
            <a:avLst/>
          </a:prstGeom>
          <a:solidFill>
            <a:srgbClr val="FBFDDF"/>
          </a:solidFill>
          <a:ln>
            <a:solidFill>
              <a:srgbClr val="FBFD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186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4229" y="571857"/>
            <a:ext cx="7688342" cy="12996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0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Применение ИИ в </a:t>
            </a:r>
            <a:r>
              <a:rPr lang="en-US" sz="405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разных</a:t>
            </a:r>
            <a:r>
              <a:rPr lang="en-US" sz="40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сферах</a:t>
            </a:r>
            <a:r>
              <a:rPr lang="ru-RU" sz="40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жизни</a:t>
            </a: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6214229" y="2183368"/>
            <a:ext cx="8189928" cy="1213247"/>
          </a:xfrm>
          <a:prstGeom prst="roundRect">
            <a:avLst>
              <a:gd name="adj" fmla="val 7199"/>
            </a:avLst>
          </a:prstGeom>
          <a:solidFill>
            <a:schemeClr val="accent4">
              <a:lumMod val="40000"/>
              <a:lumOff val="60000"/>
            </a:schemeClr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29732" y="2398871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3200" b="1" dirty="0">
                <a:latin typeface="Syne Bold" pitchFamily="34" charset="0"/>
                <a:ea typeface="Syne Bold" pitchFamily="34" charset="-122"/>
                <a:cs typeface="Syne Bold" pitchFamily="34" charset="-120"/>
              </a:rPr>
              <a:t>Медицина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6307183" y="2848332"/>
            <a:ext cx="725733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Диагностика, разработка лекарств, </a:t>
            </a:r>
            <a:r>
              <a:rPr lang="en-US" sz="2400" dirty="0" err="1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лечение</a:t>
            </a:r>
            <a:r>
              <a:rPr lang="en-US" sz="24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</a:t>
            </a:r>
            <a:r>
              <a:rPr lang="en-US" sz="2400" dirty="0" err="1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пациентов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6214229" y="3604498"/>
            <a:ext cx="8189928" cy="1213247"/>
          </a:xfrm>
          <a:prstGeom prst="roundRect">
            <a:avLst>
              <a:gd name="adj" fmla="val 7199"/>
            </a:avLst>
          </a:prstGeom>
          <a:solidFill>
            <a:srgbClr val="F9C3F0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29732" y="3820001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3200" b="1" dirty="0">
                <a:latin typeface="Syne Bold" pitchFamily="34" charset="0"/>
                <a:ea typeface="Syne Bold" pitchFamily="34" charset="-122"/>
                <a:cs typeface="Syne Bold" pitchFamily="34" charset="-120"/>
              </a:rPr>
              <a:t>Финансы</a:t>
            </a:r>
            <a:endParaRPr lang="en-US" sz="3200" dirty="0"/>
          </a:p>
        </p:txBody>
      </p:sp>
      <p:sp>
        <p:nvSpPr>
          <p:cNvPr id="9" name="Text 6"/>
          <p:cNvSpPr/>
          <p:nvPr/>
        </p:nvSpPr>
        <p:spPr>
          <a:xfrm>
            <a:off x="6429732" y="4269462"/>
            <a:ext cx="725733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Анализ рисков, инвестиции, борьба с </a:t>
            </a:r>
            <a:r>
              <a:rPr lang="en-US" sz="2400" dirty="0" err="1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мошенничеством</a:t>
            </a:r>
            <a:endParaRPr lang="en-US" sz="2400" dirty="0"/>
          </a:p>
        </p:txBody>
      </p:sp>
      <p:sp>
        <p:nvSpPr>
          <p:cNvPr id="10" name="Shape 7"/>
          <p:cNvSpPr/>
          <p:nvPr/>
        </p:nvSpPr>
        <p:spPr>
          <a:xfrm>
            <a:off x="6214229" y="5025628"/>
            <a:ext cx="8189928" cy="1213247"/>
          </a:xfrm>
          <a:prstGeom prst="roundRect">
            <a:avLst>
              <a:gd name="adj" fmla="val 7199"/>
            </a:avLst>
          </a:prstGeom>
          <a:solidFill>
            <a:schemeClr val="accent1">
              <a:lumMod val="20000"/>
              <a:lumOff val="80000"/>
            </a:schemeClr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29732" y="5241131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3200" b="1" dirty="0">
                <a:latin typeface="Syne Bold" pitchFamily="34" charset="0"/>
                <a:ea typeface="Syne Bold" pitchFamily="34" charset="-122"/>
                <a:cs typeface="Syne Bold" pitchFamily="34" charset="-120"/>
              </a:rPr>
              <a:t>Транспорт</a:t>
            </a:r>
            <a:endParaRPr lang="en-US" sz="3200" dirty="0"/>
          </a:p>
        </p:txBody>
      </p:sp>
      <p:sp>
        <p:nvSpPr>
          <p:cNvPr id="12" name="Text 9"/>
          <p:cNvSpPr/>
          <p:nvPr/>
        </p:nvSpPr>
        <p:spPr>
          <a:xfrm>
            <a:off x="6429732" y="5690592"/>
            <a:ext cx="725733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Автономные автомобили, беспилотники, </a:t>
            </a:r>
            <a:r>
              <a:rPr lang="en-US" sz="2400" dirty="0" err="1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логистика</a:t>
            </a:r>
            <a:endParaRPr lang="ru-RU" sz="2400" dirty="0">
              <a:latin typeface="Overpass Light" pitchFamily="34" charset="0"/>
              <a:ea typeface="Overpass Light" pitchFamily="34" charset="-122"/>
              <a:cs typeface="Overpass Light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6214229" y="6446758"/>
            <a:ext cx="8189928" cy="1213247"/>
          </a:xfrm>
          <a:prstGeom prst="roundRect">
            <a:avLst>
              <a:gd name="adj" fmla="val 7199"/>
            </a:avLst>
          </a:prstGeom>
          <a:solidFill>
            <a:schemeClr val="accent6">
              <a:lumMod val="20000"/>
              <a:lumOff val="80000"/>
            </a:schemeClr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14573" y="6688336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3200" b="1" dirty="0" err="1">
                <a:latin typeface="Syne Bold" pitchFamily="34" charset="0"/>
                <a:ea typeface="Syne Bold" pitchFamily="34" charset="-122"/>
                <a:cs typeface="Syne Bold" pitchFamily="34" charset="-120"/>
              </a:rPr>
              <a:t>Развлечения</a:t>
            </a:r>
            <a:r>
              <a:rPr lang="ru-RU" sz="3200" b="1" dirty="0">
                <a:latin typeface="Syne Bold" pitchFamily="34" charset="0"/>
                <a:ea typeface="Syne Bold" pitchFamily="34" charset="-122"/>
                <a:cs typeface="Syne Bold" pitchFamily="34" charset="-120"/>
              </a:rPr>
              <a:t>, досуг</a:t>
            </a:r>
            <a:endParaRPr lang="en-US" sz="3200" dirty="0"/>
          </a:p>
        </p:txBody>
      </p:sp>
      <p:sp>
        <p:nvSpPr>
          <p:cNvPr id="15" name="Text 12"/>
          <p:cNvSpPr/>
          <p:nvPr/>
        </p:nvSpPr>
        <p:spPr>
          <a:xfrm>
            <a:off x="6429732" y="7111722"/>
            <a:ext cx="725733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4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Рекомендации, игровые персонажи, </a:t>
            </a:r>
            <a:r>
              <a:rPr lang="en-US" sz="2400" dirty="0" err="1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проекты</a:t>
            </a:r>
            <a:endParaRPr lang="en-US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2900739" y="7722892"/>
            <a:ext cx="1650147" cy="417256"/>
          </a:xfrm>
          <a:prstGeom prst="rect">
            <a:avLst/>
          </a:prstGeom>
          <a:solidFill>
            <a:srgbClr val="FBFDDF"/>
          </a:solidFill>
          <a:ln>
            <a:solidFill>
              <a:srgbClr val="FBFD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 rotWithShape="1">
          <a:blip r:embed="rId3"/>
          <a:srcRect l="132" t="-647" r="-132" b="647"/>
          <a:stretch/>
        </p:blipFill>
        <p:spPr>
          <a:xfrm>
            <a:off x="0" y="0"/>
            <a:ext cx="14630400" cy="297420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466386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ИИ в управлении образовательной организацией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5224105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78860" y="5266611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1530906" y="5301972"/>
            <a:ext cx="342149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Планирование и стратегия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530906" y="6146721"/>
            <a:ext cx="342149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0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Анализ данных, прогнозирование и оптимизация процессов с IBM Watson и Microsoft Azure</a:t>
            </a:r>
            <a:r>
              <a:rPr lang="ru-RU" sz="20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,</a:t>
            </a:r>
            <a:r>
              <a:rPr lang="en-US" sz="20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</a:t>
            </a:r>
            <a:r>
              <a:rPr lang="en-US" sz="2000" dirty="0" err="1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Qwen</a:t>
            </a:r>
            <a:r>
              <a:rPr lang="en-US" sz="20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Chat 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5235893" y="5224105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320963" y="5266611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5973008" y="5301972"/>
            <a:ext cx="342149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Организация учебного процесса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5973008" y="6146721"/>
            <a:ext cx="342149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0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Распределение нагрузки и мониторинг успеваемости с </a:t>
            </a:r>
            <a:r>
              <a:rPr lang="en-US" sz="2000" dirty="0" err="1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TeachersPayTeachers</a:t>
            </a:r>
            <a:r>
              <a:rPr lang="ru-RU" sz="20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,</a:t>
            </a:r>
            <a:r>
              <a:rPr lang="en-US" sz="20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</a:t>
            </a:r>
            <a:endParaRPr lang="ru-RU" sz="2000" dirty="0">
              <a:latin typeface="Overpass Light" pitchFamily="34" charset="0"/>
              <a:ea typeface="Overpass Light" pitchFamily="34" charset="-122"/>
              <a:cs typeface="Overpass Light" pitchFamily="34" charset="-120"/>
            </a:endParaRPr>
          </a:p>
          <a:p>
            <a:pPr>
              <a:lnSpc>
                <a:spcPts val="2850"/>
              </a:lnSpc>
            </a:pPr>
            <a:r>
              <a:rPr lang="en-US" sz="2000" dirty="0" err="1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Qwen</a:t>
            </a:r>
            <a:r>
              <a:rPr lang="en-US" sz="20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Chat 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9677995" y="5224105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763065" y="5266611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10415111" y="5301972"/>
            <a:ext cx="327100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Методическая работа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0415111" y="6146721"/>
            <a:ext cx="342149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 err="1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Поддержка</a:t>
            </a:r>
            <a:r>
              <a:rPr lang="en-US" sz="20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</a:t>
            </a:r>
            <a:r>
              <a:rPr lang="ru-RU" sz="20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</a:t>
            </a:r>
            <a:r>
              <a:rPr lang="en-US" sz="2000" dirty="0" err="1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педагогов</a:t>
            </a:r>
            <a:r>
              <a:rPr lang="en-US" sz="20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</a:t>
            </a:r>
            <a:r>
              <a:rPr lang="en-US" sz="2000" dirty="0" err="1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через</a:t>
            </a:r>
            <a:r>
              <a:rPr lang="en-US" sz="20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</a:t>
            </a:r>
            <a:r>
              <a:rPr lang="en-US" sz="2000" dirty="0" err="1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ChatGPT</a:t>
            </a:r>
            <a:r>
              <a:rPr lang="ru-RU" sz="20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,</a:t>
            </a:r>
            <a:r>
              <a:rPr lang="en-US" sz="2000" dirty="0" err="1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GigaChat</a:t>
            </a:r>
            <a:r>
              <a:rPr lang="en-US" sz="20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и </a:t>
            </a:r>
            <a:r>
              <a:rPr lang="en-US" sz="2000" dirty="0" err="1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другие</a:t>
            </a:r>
            <a:r>
              <a:rPr lang="en-US" sz="20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</a:t>
            </a:r>
            <a:r>
              <a:rPr lang="en-US" sz="2000" dirty="0" err="1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инструменты</a:t>
            </a:r>
            <a:endParaRPr lang="en-US" sz="2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2900739" y="7722892"/>
            <a:ext cx="1650147" cy="417256"/>
          </a:xfrm>
          <a:prstGeom prst="rect">
            <a:avLst/>
          </a:prstGeom>
          <a:solidFill>
            <a:srgbClr val="FBFDDF"/>
          </a:solidFill>
          <a:ln>
            <a:solidFill>
              <a:srgbClr val="FBFD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040432" y="280452"/>
            <a:ext cx="697583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Overpass Light" panose="020B0604020202020204" charset="-52"/>
              </a:rPr>
              <a:t>ИИ в управлении — это не просто технология, а стратегический партнер, который помогает смотреть в будущее с уверенностью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81000" y="292457"/>
            <a:ext cx="11036299" cy="12996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100"/>
              </a:lnSpc>
            </a:pPr>
            <a:r>
              <a:rPr lang="ru-RU" sz="40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Экспертная комиссия по внедрению ИИ</a:t>
            </a:r>
          </a:p>
          <a:p>
            <a:pPr>
              <a:lnSpc>
                <a:spcPts val="5100"/>
              </a:lnSpc>
            </a:pPr>
            <a:r>
              <a:rPr lang="ru-RU" sz="40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в управленческие процессы ОО</a:t>
            </a: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266700" y="1592143"/>
            <a:ext cx="14135100" cy="1422579"/>
          </a:xfrm>
          <a:prstGeom prst="roundRect">
            <a:avLst>
              <a:gd name="adj" fmla="val 7199"/>
            </a:avLst>
          </a:prstGeom>
          <a:solidFill>
            <a:schemeClr val="accent6">
              <a:lumMod val="20000"/>
              <a:lumOff val="80000"/>
            </a:schemeClr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381000" y="1871543"/>
            <a:ext cx="13868400" cy="852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ru-RU" sz="2800" b="1" dirty="0">
                <a:ea typeface="Syne Bold" pitchFamily="34" charset="-122"/>
              </a:rPr>
              <a:t>Разработка механизмов внедрения технологий ИИ в управленческие процессы ОО</a:t>
            </a:r>
          </a:p>
          <a:p>
            <a:pPr marL="0" indent="0" algn="ctr">
              <a:lnSpc>
                <a:spcPts val="2550"/>
              </a:lnSpc>
              <a:buNone/>
            </a:pPr>
            <a:r>
              <a:rPr lang="ru-RU" sz="2800" b="1" dirty="0">
                <a:ea typeface="Syne Bold" pitchFamily="34" charset="-122"/>
              </a:rPr>
              <a:t> для повышения эффективности управления, оптимизации ресурсов и обеспечения</a:t>
            </a:r>
          </a:p>
          <a:p>
            <a:pPr marL="0" indent="0" algn="ctr">
              <a:lnSpc>
                <a:spcPts val="2550"/>
              </a:lnSpc>
              <a:buNone/>
            </a:pPr>
            <a:r>
              <a:rPr lang="ru-RU" sz="2800" b="1" dirty="0">
                <a:ea typeface="Syne Bold" pitchFamily="34" charset="-122"/>
              </a:rPr>
              <a:t>высокого качества образовательного процесса</a:t>
            </a:r>
            <a:endParaRPr lang="en-US" sz="2800" dirty="0"/>
          </a:p>
        </p:txBody>
      </p:sp>
      <p:sp>
        <p:nvSpPr>
          <p:cNvPr id="7" name="Shape 4"/>
          <p:cNvSpPr/>
          <p:nvPr/>
        </p:nvSpPr>
        <p:spPr>
          <a:xfrm>
            <a:off x="266700" y="3213377"/>
            <a:ext cx="10134601" cy="1213247"/>
          </a:xfrm>
          <a:prstGeom prst="roundRect">
            <a:avLst>
              <a:gd name="adj" fmla="val 7199"/>
            </a:avLst>
          </a:prstGeom>
          <a:solidFill>
            <a:schemeClr val="accent4">
              <a:lumMod val="40000"/>
              <a:lumOff val="60000"/>
            </a:schemeClr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36600" y="3594100"/>
            <a:ext cx="6299200" cy="550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ru-RU" sz="2400" b="1" dirty="0">
                <a:latin typeface="Syne Bold" pitchFamily="34" charset="0"/>
                <a:ea typeface="Syne Bold" pitchFamily="34" charset="-122"/>
                <a:cs typeface="Syne Bold" pitchFamily="34" charset="-120"/>
              </a:rPr>
              <a:t>Анализ текущих управленческих процессов с выявлением </a:t>
            </a:r>
          </a:p>
          <a:p>
            <a:pPr marL="0" indent="0" algn="l">
              <a:lnSpc>
                <a:spcPts val="2550"/>
              </a:lnSpc>
              <a:buNone/>
            </a:pPr>
            <a:r>
              <a:rPr lang="ru-RU" sz="2400" b="1" dirty="0">
                <a:latin typeface="Syne Bold" pitchFamily="34" charset="0"/>
                <a:ea typeface="Syne Bold" pitchFamily="34" charset="-122"/>
                <a:cs typeface="Syne Bold" pitchFamily="34" charset="-120"/>
              </a:rPr>
              <a:t>областей, где применение ИИ может повысить эффективность</a:t>
            </a:r>
            <a:endParaRPr lang="en-US" sz="2400" dirty="0"/>
          </a:p>
        </p:txBody>
      </p:sp>
      <p:sp>
        <p:nvSpPr>
          <p:cNvPr id="10" name="Shape 7"/>
          <p:cNvSpPr/>
          <p:nvPr/>
        </p:nvSpPr>
        <p:spPr>
          <a:xfrm>
            <a:off x="266700" y="4959309"/>
            <a:ext cx="10134601" cy="1213247"/>
          </a:xfrm>
          <a:prstGeom prst="roundRect">
            <a:avLst>
              <a:gd name="adj" fmla="val 7199"/>
            </a:avLst>
          </a:prstGeom>
          <a:solidFill>
            <a:srgbClr val="F9C3F0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14400" y="5241131"/>
            <a:ext cx="8114704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ru-RU" sz="2400" b="1" dirty="0">
                <a:latin typeface="Syne Bold" pitchFamily="34" charset="0"/>
                <a:ea typeface="Syne Bold" pitchFamily="34" charset="-122"/>
                <a:cs typeface="Syne Bold" pitchFamily="34" charset="-120"/>
              </a:rPr>
              <a:t>Разработка рекомендаций и методических материалов</a:t>
            </a:r>
          </a:p>
          <a:p>
            <a:pPr marL="0" indent="0" algn="l">
              <a:lnSpc>
                <a:spcPts val="2550"/>
              </a:lnSpc>
              <a:buNone/>
            </a:pPr>
            <a:r>
              <a:rPr lang="ru-RU" sz="2400" b="1" dirty="0">
                <a:latin typeface="Syne Bold" pitchFamily="34" charset="0"/>
                <a:ea typeface="Syne Bold" pitchFamily="34" charset="-122"/>
                <a:cs typeface="Syne Bold" pitchFamily="34" charset="-120"/>
              </a:rPr>
              <a:t>по внедрению ИИ</a:t>
            </a:r>
            <a:endParaRPr lang="en-US" sz="2400" dirty="0"/>
          </a:p>
        </p:txBody>
      </p:sp>
      <p:sp>
        <p:nvSpPr>
          <p:cNvPr id="13" name="Shape 10"/>
          <p:cNvSpPr/>
          <p:nvPr/>
        </p:nvSpPr>
        <p:spPr>
          <a:xfrm>
            <a:off x="266700" y="6446758"/>
            <a:ext cx="10134601" cy="1213247"/>
          </a:xfrm>
          <a:prstGeom prst="roundRect">
            <a:avLst>
              <a:gd name="adj" fmla="val 7199"/>
            </a:avLst>
          </a:prstGeom>
          <a:solidFill>
            <a:schemeClr val="tx2">
              <a:lumMod val="20000"/>
              <a:lumOff val="80000"/>
            </a:schemeClr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6728579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ru-RU" sz="2400" b="1" dirty="0">
                <a:latin typeface="Syne Bold" pitchFamily="34" charset="0"/>
                <a:ea typeface="Syne Bold" pitchFamily="34" charset="-122"/>
                <a:cs typeface="Syne Bold" pitchFamily="34" charset="-120"/>
              </a:rPr>
              <a:t>Оценка рисков, связанных с внедрением ИИ, разработка мер</a:t>
            </a:r>
          </a:p>
          <a:p>
            <a:pPr marL="0" indent="0" algn="l">
              <a:lnSpc>
                <a:spcPts val="2550"/>
              </a:lnSpc>
              <a:buNone/>
            </a:pPr>
            <a:r>
              <a:rPr lang="ru-RU" sz="2400" b="1" dirty="0">
                <a:latin typeface="Syne Bold" pitchFamily="34" charset="0"/>
                <a:ea typeface="Syne Bold" pitchFamily="34" charset="-122"/>
                <a:cs typeface="Syne Bold" pitchFamily="34" charset="-120"/>
              </a:rPr>
              <a:t>по их минимизации</a:t>
            </a:r>
            <a:endParaRPr lang="en-US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2900739" y="7722892"/>
            <a:ext cx="1650147" cy="417256"/>
          </a:xfrm>
          <a:prstGeom prst="rect">
            <a:avLst/>
          </a:prstGeom>
          <a:solidFill>
            <a:srgbClr val="FBFDDF"/>
          </a:solidFill>
          <a:ln>
            <a:solidFill>
              <a:srgbClr val="FBFD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Direktor\Desktop\image250X25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1356" y="118345"/>
            <a:ext cx="1335056" cy="133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Direktor\Desktop\2025-05-21_21-41-0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198" y="3014722"/>
            <a:ext cx="3526471" cy="500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206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599521" y="347686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599521" y="4412456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867548490"/>
              </p:ext>
            </p:extLst>
          </p:nvPr>
        </p:nvGraphicFramePr>
        <p:xfrm>
          <a:off x="211756" y="1982804"/>
          <a:ext cx="3144881" cy="5001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211756" y="245026"/>
            <a:ext cx="14031983" cy="102969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7713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Overpass Light" panose="020B0604020202020204" charset="-52"/>
              </a:rPr>
              <a:t>ИИ в управлении методической деятельностью гимназии: </a:t>
            </a: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Overpass Light" panose="020B0604020202020204" charset="-52"/>
              </a:rPr>
              <a:t>от адресной помощи до коллективного проекта </a:t>
            </a:r>
            <a:endParaRPr lang="ru-RU" sz="3200" dirty="0">
              <a:solidFill>
                <a:schemeClr val="tx1"/>
              </a:solidFill>
              <a:latin typeface="Overpass Light" panose="020B0604020202020204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754" y="1643081"/>
            <a:ext cx="4409146" cy="28190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066" y="4793440"/>
            <a:ext cx="4279241" cy="28542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1" name="Picture 2" descr="C:\Users\direktor\Desktop\fc85134a-dfd9-4a76-9a21-883bdda38ff7 (1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0" y="4775359"/>
            <a:ext cx="2458946" cy="3214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direktor\Desktop\f4135d2f-cf8e-48d5-b8ba-f5034a82892e (1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1511298"/>
            <a:ext cx="4103329" cy="30826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direktor\Desktop\IMG_20240326_202735_652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3573" y="4793440"/>
            <a:ext cx="2769829" cy="33237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025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88894" y="896719"/>
            <a:ext cx="1150977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Проектная деятельность и инновации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469900" y="2861252"/>
            <a:ext cx="3904139" cy="10045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800" b="1" dirty="0">
                <a:latin typeface="Syne Bold" pitchFamily="34" charset="0"/>
                <a:ea typeface="Syne Bold" pitchFamily="34" charset="-122"/>
                <a:cs typeface="Syne Bold" pitchFamily="34" charset="-120"/>
              </a:rPr>
              <a:t>Вовлечение молодых педагогов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355601" y="4237684"/>
            <a:ext cx="359409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24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Использование ИИ для научно-исследовательской работы и проектов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9937790" y="2244682"/>
            <a:ext cx="3898821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latin typeface="Syne Bold" pitchFamily="34" charset="0"/>
                <a:ea typeface="Syne Bold" pitchFamily="34" charset="-122"/>
                <a:cs typeface="Syne Bold" pitchFamily="34" charset="-120"/>
              </a:rPr>
              <a:t>Разработка инновационных сервисов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9937790" y="3502926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Создание платформ с нейросетями и удобным интерфейсом</a:t>
            </a:r>
            <a:endParaRPr lang="en-US" sz="2400" dirty="0"/>
          </a:p>
        </p:txBody>
      </p:sp>
      <p:sp>
        <p:nvSpPr>
          <p:cNvPr id="11" name="Text 7"/>
          <p:cNvSpPr/>
          <p:nvPr/>
        </p:nvSpPr>
        <p:spPr>
          <a:xfrm>
            <a:off x="9870687" y="4972062"/>
            <a:ext cx="385512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latin typeface="Syne Bold" pitchFamily="34" charset="0"/>
                <a:ea typeface="Syne Bold" pitchFamily="34" charset="-122"/>
                <a:cs typeface="Syne Bold" pitchFamily="34" charset="-120"/>
              </a:rPr>
              <a:t>Признание и достижения</a:t>
            </a:r>
            <a:endParaRPr lang="en-US" sz="2800" dirty="0"/>
          </a:p>
        </p:txBody>
      </p:sp>
      <p:sp>
        <p:nvSpPr>
          <p:cNvPr id="12" name="Text 8"/>
          <p:cNvSpPr/>
          <p:nvPr/>
        </p:nvSpPr>
        <p:spPr>
          <a:xfrm>
            <a:off x="9937790" y="5709523"/>
            <a:ext cx="38988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Призёры Всероссийской олимпиады школьников по предпринимательству - 2025</a:t>
            </a:r>
            <a:endParaRPr lang="en-US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2900739" y="7722892"/>
            <a:ext cx="1650147" cy="417256"/>
          </a:xfrm>
          <a:prstGeom prst="rect">
            <a:avLst/>
          </a:prstGeom>
          <a:solidFill>
            <a:srgbClr val="FBFDDF"/>
          </a:solidFill>
          <a:ln>
            <a:solidFill>
              <a:srgbClr val="FBFD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090" y="2244682"/>
            <a:ext cx="4950449" cy="495044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8655" y="222941"/>
            <a:ext cx="12036090" cy="719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ru-RU" sz="4450" b="1" dirty="0">
                <a:solidFill>
                  <a:srgbClr val="233939"/>
                </a:solidFill>
                <a:latin typeface="+mj-lt"/>
                <a:ea typeface="Syne Bold" pitchFamily="34" charset="-122"/>
                <a:cs typeface="Syne Bold" pitchFamily="34" charset="-120"/>
              </a:rPr>
              <a:t>Научно-исследовательская деятельность</a:t>
            </a:r>
          </a:p>
          <a:p>
            <a:pPr marL="0" indent="0" algn="ctr">
              <a:lnSpc>
                <a:spcPts val="5550"/>
              </a:lnSpc>
              <a:buNone/>
            </a:pPr>
            <a:r>
              <a:rPr lang="ru-RU" sz="2000" b="1" dirty="0">
                <a:solidFill>
                  <a:srgbClr val="233939"/>
                </a:solidFill>
                <a:latin typeface="+mj-lt"/>
                <a:ea typeface="Syne Bold" pitchFamily="34" charset="-122"/>
                <a:cs typeface="Syne Bold" pitchFamily="34" charset="-120"/>
              </a:rPr>
              <a:t>МОЛОДОЙ ПЕДАГОГ + ГИМНАЗИСТЫ 55-ой</a:t>
            </a:r>
          </a:p>
          <a:p>
            <a:pPr marL="0" indent="0" algn="l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2900739" y="7722892"/>
            <a:ext cx="1650147" cy="417256"/>
          </a:xfrm>
          <a:prstGeom prst="rect">
            <a:avLst/>
          </a:prstGeom>
          <a:solidFill>
            <a:srgbClr val="FBFDDF"/>
          </a:solidFill>
          <a:ln>
            <a:solidFill>
              <a:srgbClr val="FBFD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29797" t="20310" r="21528" b="46406"/>
          <a:stretch/>
        </p:blipFill>
        <p:spPr>
          <a:xfrm>
            <a:off x="381000" y="1790634"/>
            <a:ext cx="5965675" cy="2244967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6887316" y="1844228"/>
            <a:ext cx="7021188" cy="54894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7713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Overpass Light" panose="020B0604020202020204" charset="-52"/>
              </a:rPr>
              <a:t>Использование технологий искусственного интеллекта для организации дебатов в школе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962731" y="2740823"/>
            <a:ext cx="6945773" cy="47314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7713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Overpass Light" panose="020B0604020202020204" charset="-52"/>
              </a:rPr>
              <a:t>НейроМозг: генеративные нейросети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962732" y="3556454"/>
            <a:ext cx="6945773" cy="473147"/>
          </a:xfrm>
          <a:prstGeom prst="roundRect">
            <a:avLst/>
          </a:prstGeom>
          <a:solidFill>
            <a:srgbClr val="F9C3F0"/>
          </a:solidFill>
          <a:ln>
            <a:solidFill>
              <a:srgbClr val="7713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Overpass Light" panose="020B0604020202020204" charset="-52"/>
              </a:rPr>
              <a:t>Искусственный интеллект в образовании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/>
          <a:srcRect l="25447" t="14019" r="8759" b="17707"/>
          <a:stretch/>
        </p:blipFill>
        <p:spPr>
          <a:xfrm>
            <a:off x="266793" y="4761771"/>
            <a:ext cx="4236910" cy="266251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/>
          <a:srcRect l="22092" t="15343" r="8652" b="26785"/>
          <a:stretch/>
        </p:blipFill>
        <p:spPr>
          <a:xfrm>
            <a:off x="8609391" y="4725994"/>
            <a:ext cx="5740481" cy="26982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746" y="4356564"/>
            <a:ext cx="3563872" cy="340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3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19139" y="529882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 err="1">
                <a:solidFill>
                  <a:srgbClr val="233939"/>
                </a:solidFill>
                <a:latin typeface="+mj-lt"/>
                <a:ea typeface="Syne Bold" pitchFamily="34" charset="-122"/>
                <a:cs typeface="Syne Bold" pitchFamily="34" charset="-120"/>
              </a:rPr>
              <a:t>Мотивация</a:t>
            </a:r>
            <a:r>
              <a:rPr lang="en-US" sz="4450" b="1" dirty="0">
                <a:solidFill>
                  <a:srgbClr val="233939"/>
                </a:solidFill>
                <a:latin typeface="+mj-lt"/>
                <a:ea typeface="Syne Bold" pitchFamily="34" charset="-122"/>
                <a:cs typeface="Syne Bold" pitchFamily="34" charset="-120"/>
              </a:rPr>
              <a:t> </a:t>
            </a:r>
            <a:r>
              <a:rPr lang="en-US" sz="4450" b="1" dirty="0" err="1">
                <a:solidFill>
                  <a:srgbClr val="233939"/>
                </a:solidFill>
                <a:latin typeface="+mj-lt"/>
                <a:ea typeface="Syne Bold" pitchFamily="34" charset="-122"/>
                <a:cs typeface="Syne Bold" pitchFamily="34" charset="-120"/>
              </a:rPr>
              <a:t>педагогов</a:t>
            </a:r>
            <a:endParaRPr lang="ru-RU" sz="4450" b="1" dirty="0">
              <a:solidFill>
                <a:srgbClr val="233939"/>
              </a:solidFill>
              <a:latin typeface="+mj-lt"/>
              <a:ea typeface="Syne Bold" pitchFamily="34" charset="-122"/>
              <a:cs typeface="Syne Bold" pitchFamily="34" charset="-120"/>
            </a:endParaRPr>
          </a:p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+mj-lt"/>
                <a:ea typeface="Syne Bold" pitchFamily="34" charset="-122"/>
                <a:cs typeface="Syne Bold" pitchFamily="34" charset="-120"/>
              </a:rPr>
              <a:t>и сотрудников</a:t>
            </a:r>
            <a:endParaRPr lang="en-US" sz="4450" dirty="0">
              <a:latin typeface="+mj-lt"/>
            </a:endParaRPr>
          </a:p>
        </p:txBody>
      </p:sp>
      <p:sp>
        <p:nvSpPr>
          <p:cNvPr id="6" name="Text 2"/>
          <p:cNvSpPr/>
          <p:nvPr/>
        </p:nvSpPr>
        <p:spPr>
          <a:xfrm>
            <a:off x="1551337" y="3085293"/>
            <a:ext cx="676263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ru-RU" sz="2400" dirty="0">
              <a:solidFill>
                <a:srgbClr val="C00000"/>
              </a:solidFill>
              <a:latin typeface="Overpass Light" pitchFamily="34" charset="0"/>
              <a:ea typeface="Overpass Light" pitchFamily="34" charset="-122"/>
              <a:cs typeface="Overpass Light" pitchFamily="34" charset="-12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20745" t="23050" r="20637" b="8865"/>
          <a:stretch/>
        </p:blipFill>
        <p:spPr>
          <a:xfrm>
            <a:off x="8200007" y="107525"/>
            <a:ext cx="5668523" cy="370357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275636" y="2367503"/>
            <a:ext cx="50898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Overpass Light" panose="020B0604020202020204" charset="-52"/>
              </a:rPr>
              <a:t>Проведение онлайн-опросов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90722" y="3457969"/>
            <a:ext cx="525963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Overpass Light" panose="020B0604020202020204" charset="-52"/>
              </a:rPr>
              <a:t>-</a:t>
            </a:r>
            <a:r>
              <a:rPr lang="ru-RU" sz="2400" dirty="0">
                <a:latin typeface="Overpass Light" panose="020B0604020202020204" charset="-52"/>
              </a:rPr>
              <a:t>Сформулируй управленческие шаги для решения обозначенных проблем…</a:t>
            </a:r>
            <a:r>
              <a:rPr lang="en-US" sz="2400" dirty="0">
                <a:latin typeface="Overpass Light" panose="020B0604020202020204" charset="-52"/>
              </a:rPr>
              <a:t>/</a:t>
            </a:r>
          </a:p>
          <a:p>
            <a:r>
              <a:rPr lang="en-US" sz="2400" dirty="0">
                <a:latin typeface="Overpass Light" panose="020B0604020202020204" charset="-52"/>
              </a:rPr>
              <a:t>-</a:t>
            </a:r>
            <a:r>
              <a:rPr lang="ru-RU" sz="2400" dirty="0">
                <a:latin typeface="Overpass Light" panose="020B0604020202020204" charset="-52"/>
              </a:rPr>
              <a:t>Сформулируй управленческие</a:t>
            </a:r>
            <a:r>
              <a:rPr lang="en-US" sz="2400" dirty="0">
                <a:latin typeface="Overpass Light" panose="020B0604020202020204" charset="-52"/>
              </a:rPr>
              <a:t> </a:t>
            </a:r>
            <a:r>
              <a:rPr lang="ru-RU" sz="2400" dirty="0">
                <a:latin typeface="Overpass Light" panose="020B0604020202020204" charset="-52"/>
              </a:rPr>
              <a:t>решения для реализации указанных предложений…</a:t>
            </a:r>
            <a:r>
              <a:rPr lang="en-US" sz="2400" dirty="0">
                <a:latin typeface="Overpass Light" panose="020B0604020202020204" charset="-52"/>
              </a:rPr>
              <a:t>/</a:t>
            </a:r>
          </a:p>
          <a:p>
            <a:r>
              <a:rPr lang="en-US" sz="2400" dirty="0">
                <a:latin typeface="Overpass Light" panose="020B0604020202020204" charset="-52"/>
              </a:rPr>
              <a:t>-</a:t>
            </a:r>
            <a:r>
              <a:rPr lang="ru-RU" sz="2400" dirty="0">
                <a:latin typeface="Overpass Light" panose="020B0604020202020204" charset="-52"/>
              </a:rPr>
              <a:t>Дай характеристику педагогическому коллективу и администрации гимназии с позиции уровня профессионализма и готовности к развитию</a:t>
            </a:r>
          </a:p>
          <a:p>
            <a:endParaRPr lang="ru-RU" sz="2000" dirty="0">
              <a:latin typeface="Overpass Light" panose="020B0604020202020204" charset="-5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2900739" y="7722892"/>
            <a:ext cx="1650147" cy="417256"/>
          </a:xfrm>
          <a:prstGeom prst="rect">
            <a:avLst/>
          </a:prstGeom>
          <a:solidFill>
            <a:srgbClr val="FBFDDF"/>
          </a:solidFill>
          <a:ln>
            <a:solidFill>
              <a:srgbClr val="FBFD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/>
          <a:srcRect l="25161" t="20928" r="26328" b="9073"/>
          <a:stretch/>
        </p:blipFill>
        <p:spPr>
          <a:xfrm>
            <a:off x="8271711" y="4102524"/>
            <a:ext cx="5596819" cy="403762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39" y="2229290"/>
            <a:ext cx="1441301" cy="144130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28" y="4978399"/>
            <a:ext cx="1791233" cy="179123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823</Words>
  <Application>Microsoft Office PowerPoint</Application>
  <PresentationFormat>Произвольный</PresentationFormat>
  <Paragraphs>145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Syne Bold</vt:lpstr>
      <vt:lpstr>Overpass Light</vt:lpstr>
      <vt:lpstr>Century Gothic</vt:lpstr>
      <vt:lpstr>Calibri Light</vt:lpstr>
      <vt:lpstr>Calibri</vt:lpstr>
      <vt:lpstr>Arial</vt:lpstr>
      <vt:lpstr>Overpass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Слушатель</cp:lastModifiedBy>
  <cp:revision>54</cp:revision>
  <dcterms:created xsi:type="dcterms:W3CDTF">2025-05-21T07:41:57Z</dcterms:created>
  <dcterms:modified xsi:type="dcterms:W3CDTF">2025-05-22T04:33:14Z</dcterms:modified>
</cp:coreProperties>
</file>