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9" r:id="rId2"/>
    <p:sldId id="264" r:id="rId3"/>
    <p:sldId id="265" r:id="rId4"/>
    <p:sldId id="266" r:id="rId5"/>
    <p:sldId id="280" r:id="rId6"/>
    <p:sldId id="267" r:id="rId7"/>
    <p:sldId id="272" r:id="rId8"/>
    <p:sldId id="268" r:id="rId9"/>
    <p:sldId id="269" r:id="rId10"/>
    <p:sldId id="270" r:id="rId11"/>
    <p:sldId id="271" r:id="rId12"/>
    <p:sldId id="273" r:id="rId13"/>
    <p:sldId id="274" r:id="rId14"/>
    <p:sldId id="275" r:id="rId15"/>
    <p:sldId id="276" r:id="rId16"/>
    <p:sldId id="277" r:id="rId17"/>
    <p:sldId id="278" r:id="rId18"/>
    <p:sldId id="279" r:id="rId19"/>
  </p:sldIdLst>
  <p:sldSz cx="9144000" cy="5143500" type="screen16x9"/>
  <p:notesSz cx="6858000" cy="9144000"/>
  <p:embeddedFontLst>
    <p:embeddedFont>
      <p:font typeface="Trebuchet MS" panose="020B060302020202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3">
          <p15:clr>
            <a:srgbClr val="747775"/>
          </p15:clr>
        </p15:guide>
        <p15:guide id="2" pos="247">
          <p15:clr>
            <a:srgbClr val="747775"/>
          </p15:clr>
        </p15:guide>
        <p15:guide id="3" orient="horz" pos="454">
          <p15:clr>
            <a:srgbClr val="747775"/>
          </p15:clr>
        </p15:guide>
        <p15:guide id="4" orient="horz" pos="3053">
          <p15:clr>
            <a:srgbClr val="747775"/>
          </p15:clr>
        </p15:guide>
        <p15:guide id="5" pos="553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D68060-FC43-4B0F-81B8-E2E58F9B2EAD}">
  <a:tblStyle styleId="{D6D68060-FC43-4B0F-81B8-E2E58F9B2EA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4" autoAdjust="0"/>
    <p:restoredTop sz="94679" autoAdjust="0"/>
  </p:normalViewPr>
  <p:slideViewPr>
    <p:cSldViewPr snapToGrid="0">
      <p:cViewPr>
        <p:scale>
          <a:sx n="70" d="100"/>
          <a:sy n="70" d="100"/>
        </p:scale>
        <p:origin x="2700" y="1194"/>
      </p:cViewPr>
      <p:guideLst>
        <p:guide orient="horz" pos="283"/>
        <p:guide pos="247"/>
        <p:guide orient="horz" pos="454"/>
        <p:guide orient="horz" pos="3053"/>
        <p:guide pos="553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879959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83832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36713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44851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02024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065324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27661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4561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5606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22469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ccdc12677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ccdc12677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hyperlink" Target="mailto:kem@toipkro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hyperlink" Target="mailto:muzikina@toipkro.ru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Google Shape;83;p16"/>
          <p:cNvSpPr txBox="1">
            <a:spLocks noGrp="1"/>
          </p:cNvSpPr>
          <p:nvPr>
            <p:ph type="ctrTitle" idx="4294967295"/>
          </p:nvPr>
        </p:nvSpPr>
        <p:spPr>
          <a:xfrm>
            <a:off x="4746434" y="2016124"/>
            <a:ext cx="4864100" cy="11191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УСТАНОВОЧНЫЙ СЕМИНАР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84232" y="4677116"/>
            <a:ext cx="1689886" cy="3842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</a:pPr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Томск</a:t>
            </a:r>
            <a:r>
              <a:rPr lang="en-US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 | </a:t>
            </a:r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2025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517768" y="3374887"/>
            <a:ext cx="3626232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ct val="115000"/>
              </a:lnSpc>
            </a:pPr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Диденко Вера Валентиновна, старший преподаватель </a:t>
            </a:r>
          </a:p>
          <a:p>
            <a:pPr lvl="0" algn="r">
              <a:lnSpc>
                <a:spcPct val="115000"/>
              </a:lnSpc>
            </a:pPr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ЦУО ТОИПКРО</a:t>
            </a:r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540511" y="450798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6863320" y="260298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/>
          <p:cNvSpPr/>
          <p:nvPr/>
        </p:nvSpPr>
        <p:spPr>
          <a:xfrm>
            <a:off x="8467725" y="4677116"/>
            <a:ext cx="323850" cy="3842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8763000" y="4677116"/>
            <a:ext cx="323850" cy="384272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AutoShape 5" descr="https://toipkro.ru/content/files/0a/93/1b/9FN23e5egfUI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09"/>
            <a:ext cx="5216508" cy="5216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2708541" y="-84639"/>
            <a:ext cx="5247348" cy="123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8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Конкурсное испытание «Визитная карточка»  </a:t>
            </a:r>
          </a:p>
        </p:txBody>
      </p:sp>
      <p:sp>
        <p:nvSpPr>
          <p:cNvPr id="4" name="Прямоугольник 3"/>
          <p:cNvSpPr/>
          <p:nvPr/>
        </p:nvSpPr>
        <p:spPr>
          <a:xfrm rot="16200000">
            <a:off x="-832598" y="3334471"/>
            <a:ext cx="2635346" cy="8309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КРИТЕРИИ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ОЦЕНИВАНИЯ</a:t>
            </a: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" t="31748" r="4899" b="33717"/>
          <a:stretch/>
        </p:blipFill>
        <p:spPr bwMode="auto">
          <a:xfrm>
            <a:off x="1" y="-1"/>
            <a:ext cx="2728425" cy="106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2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4" t="6563" r="9733" b="6611"/>
          <a:stretch/>
        </p:blipFill>
        <p:spPr bwMode="auto">
          <a:xfrm>
            <a:off x="1" y="1073248"/>
            <a:ext cx="1858131" cy="1351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721922" y="1293867"/>
            <a:ext cx="739791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1800"/>
              </a:lnSpc>
              <a:buFont typeface="Wingdings" pitchFamily="2" charset="2"/>
              <a:buChar char="ü"/>
            </a:pPr>
            <a:r>
              <a:rPr lang="ru-RU" sz="1800" dirty="0"/>
              <a:t>нацеленность воспитательной деятельности на сохранение и укрепление традиционных российских духовно-нравственных ценностей</a:t>
            </a:r>
            <a:endParaRPr lang="ru-RU" sz="1800" dirty="0">
              <a:latin typeface="Times New Roman"/>
              <a:ea typeface="Times New Roman"/>
            </a:endParaRPr>
          </a:p>
          <a:p>
            <a:pPr marL="285750" indent="-285750" algn="just">
              <a:lnSpc>
                <a:spcPts val="1800"/>
              </a:lnSpc>
              <a:buFont typeface="Wingdings" pitchFamily="2" charset="2"/>
              <a:buChar char="ü"/>
            </a:pPr>
            <a:r>
              <a:rPr lang="ru-RU" sz="1800" dirty="0"/>
              <a:t>индивидуальный стиль профессиональной деятельности и оригинальность его воспитательной практики</a:t>
            </a:r>
            <a:endParaRPr lang="ru-RU" sz="1800" dirty="0">
              <a:latin typeface="Times New Roman"/>
              <a:ea typeface="Times New Roman"/>
            </a:endParaRPr>
          </a:p>
          <a:p>
            <a:pPr marL="285750" indent="-285750" algn="just">
              <a:lnSpc>
                <a:spcPts val="1800"/>
              </a:lnSpc>
              <a:buFont typeface="Wingdings" pitchFamily="2" charset="2"/>
              <a:buChar char="ü"/>
            </a:pPr>
            <a:r>
              <a:rPr lang="ru-RU" sz="1800" dirty="0"/>
              <a:t>информация представляется целостно и структурированно, раскрывает личную педагогическую позицию, приоритеты профессиональной деятельности</a:t>
            </a:r>
            <a:endParaRPr lang="ru-RU" sz="1800" dirty="0">
              <a:latin typeface="Times New Roman"/>
              <a:ea typeface="Times New Roman"/>
            </a:endParaRPr>
          </a:p>
          <a:p>
            <a:pPr marL="285750" indent="-285750" algn="just">
              <a:lnSpc>
                <a:spcPts val="1800"/>
              </a:lnSpc>
              <a:buFont typeface="Wingdings" pitchFamily="2" charset="2"/>
              <a:buChar char="ü"/>
            </a:pPr>
            <a:r>
              <a:rPr lang="ru-RU" sz="1800" dirty="0"/>
              <a:t>информация отражает содержание и результаты воспитательной практики</a:t>
            </a:r>
            <a:endParaRPr lang="ru-RU" sz="1800" dirty="0">
              <a:latin typeface="Times New Roman"/>
              <a:ea typeface="Times New Roman"/>
            </a:endParaRPr>
          </a:p>
          <a:p>
            <a:pPr marL="285750" indent="-285750" algn="just">
              <a:lnSpc>
                <a:spcPts val="1800"/>
              </a:lnSpc>
              <a:buFont typeface="Wingdings" pitchFamily="2" charset="2"/>
              <a:buChar char="ü"/>
            </a:pPr>
            <a:r>
              <a:rPr lang="ru-RU" sz="1800" dirty="0"/>
              <a:t>творческий подход, нестандартные решения в презентации собственной профессиональной деятельности</a:t>
            </a:r>
            <a:endParaRPr lang="ru-RU" sz="1800" dirty="0">
              <a:latin typeface="Times New Roman"/>
              <a:ea typeface="Times New Roman"/>
            </a:endParaRPr>
          </a:p>
          <a:p>
            <a:pPr marL="285750" indent="-285750" algn="just">
              <a:lnSpc>
                <a:spcPts val="1800"/>
              </a:lnSpc>
              <a:buFont typeface="Wingdings" pitchFamily="2" charset="2"/>
              <a:buChar char="ü"/>
            </a:pPr>
            <a:r>
              <a:rPr lang="ru-RU" sz="1800" dirty="0"/>
              <a:t>видеоряд, композиция и содержание видеоролика привлекают внимание и вызывают интерес</a:t>
            </a:r>
            <a:endParaRPr lang="ru-RU" sz="1800" dirty="0">
              <a:latin typeface="Times New Roman"/>
              <a:ea typeface="Times New Roman"/>
            </a:endParaRPr>
          </a:p>
          <a:p>
            <a:pPr marL="285750" indent="-285750" algn="just">
              <a:lnSpc>
                <a:spcPts val="1800"/>
              </a:lnSpc>
              <a:buFont typeface="Wingdings" pitchFamily="2" charset="2"/>
              <a:buChar char="ü"/>
            </a:pPr>
            <a:r>
              <a:rPr lang="ru-RU" sz="1800" dirty="0"/>
              <a:t>информационная, коммуникативная и языковая культура участника Конкурса</a:t>
            </a:r>
            <a:endParaRPr lang="ru-RU" sz="1800" dirty="0">
              <a:latin typeface="Times New Roman"/>
              <a:ea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6200000">
            <a:off x="-176286" y="3390724"/>
            <a:ext cx="284164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b="1" dirty="0"/>
              <a:t>0 – не соответствует</a:t>
            </a:r>
          </a:p>
          <a:p>
            <a:pPr>
              <a:lnSpc>
                <a:spcPts val="1400"/>
              </a:lnSpc>
            </a:pPr>
            <a:r>
              <a:rPr lang="ru-RU" b="1" dirty="0"/>
              <a:t>1 – соответствует частично</a:t>
            </a:r>
          </a:p>
          <a:p>
            <a:pPr>
              <a:lnSpc>
                <a:spcPts val="1400"/>
              </a:lnSpc>
            </a:pPr>
            <a:r>
              <a:rPr lang="ru-RU" b="1" dirty="0"/>
              <a:t>2 – соответствует полностью</a:t>
            </a:r>
            <a:endParaRPr lang="ru-RU" b="1" dirty="0">
              <a:effectLst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8D62E73-B4D0-4593-B3BE-0C0AEC7F3C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3502" y="128944"/>
            <a:ext cx="1164923" cy="116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01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8942" r="9963" b="8340"/>
          <a:stretch/>
        </p:blipFill>
        <p:spPr bwMode="auto">
          <a:xfrm>
            <a:off x="6887689" y="1102625"/>
            <a:ext cx="2063667" cy="2128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345948" y="232125"/>
            <a:ext cx="3219882" cy="237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2526632" y="-84639"/>
            <a:ext cx="5429256" cy="123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6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Конкурсное испытание «Паспорт воспитательной практики» </a:t>
            </a:r>
          </a:p>
        </p:txBody>
      </p:sp>
      <p:sp>
        <p:nvSpPr>
          <p:cNvPr id="4" name="Прямоугольник 3"/>
          <p:cNvSpPr/>
          <p:nvPr/>
        </p:nvSpPr>
        <p:spPr>
          <a:xfrm rot="1528206">
            <a:off x="6908132" y="307964"/>
            <a:ext cx="27470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 </a:t>
            </a:r>
            <a:r>
              <a:rPr lang="ru-RU" sz="1800" b="1" dirty="0">
                <a:solidFill>
                  <a:schemeClr val="bg1"/>
                </a:solidFill>
              </a:rPr>
              <a:t>26.06 – 22.09</a:t>
            </a: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" t="31748" r="4899" b="33717"/>
          <a:stretch/>
        </p:blipFill>
        <p:spPr bwMode="auto">
          <a:xfrm>
            <a:off x="1" y="-1"/>
            <a:ext cx="2728425" cy="106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1708" y="1114099"/>
            <a:ext cx="627893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1">
                  <a:lumMod val="50000"/>
                </a:schemeClr>
              </a:buClr>
            </a:pPr>
            <a:r>
              <a:rPr lang="ru-RU" sz="1600" b="1" dirty="0"/>
              <a:t>Описание воспитательной практики 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наименование;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обоснование актуальности;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цели и задачи; 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целевая аудитория;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планируемые результаты; 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ресурсы (кадровые, научно-методические, материально-технические социального партнерства и др.); 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технологии и методы реализации; 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период реализации (план-график реализации);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краткий анализ (сильные и слабые стороны, возможности, которые открываются при осуществлении практики, а также риски ее реализации, возможность тиражирования); 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авторские проекты и методические разработки по воспитательной практике (с указанием названия, года создания, место размещения)).</a:t>
            </a:r>
          </a:p>
        </p:txBody>
      </p:sp>
      <p:sp>
        <p:nvSpPr>
          <p:cNvPr id="2" name="AutoShape 2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40642" y="3241212"/>
            <a:ext cx="28033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44000" algn="ctr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формат страниц А4 </a:t>
            </a:r>
          </a:p>
          <a:p>
            <a:pPr indent="144000" algn="ctr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объем печатного текста (без приложений) не более 10 стр. </a:t>
            </a:r>
          </a:p>
          <a:p>
            <a:pPr indent="144000" algn="ctr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шрифт </a:t>
            </a:r>
            <a:r>
              <a:rPr lang="ru-RU" dirty="0" err="1">
                <a:solidFill>
                  <a:srgbClr val="FF0000"/>
                </a:solidFill>
              </a:rPr>
              <a:t>Times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New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Roman</a:t>
            </a:r>
            <a:endParaRPr lang="ru-RU" dirty="0">
              <a:solidFill>
                <a:srgbClr val="FF0000"/>
              </a:solidFill>
            </a:endParaRPr>
          </a:p>
          <a:p>
            <a:pPr indent="144000" algn="ctr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размером шрифта 14 </a:t>
            </a:r>
          </a:p>
          <a:p>
            <a:pPr indent="144000" algn="ctr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выравнивание по ширине, </a:t>
            </a:r>
          </a:p>
          <a:p>
            <a:pPr indent="144000" algn="ctr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междустрочным интервал 1,5</a:t>
            </a:r>
          </a:p>
          <a:p>
            <a:pPr indent="144000" algn="ctr">
              <a:buClr>
                <a:srgbClr val="FF0000"/>
              </a:buClr>
              <a:buFont typeface="Wingdings" pitchFamily="2" charset="2"/>
              <a:buChar char="ü"/>
            </a:pPr>
            <a:r>
              <a:rPr lang="ru-RU" dirty="0">
                <a:solidFill>
                  <a:srgbClr val="FF0000"/>
                </a:solidFill>
              </a:rPr>
              <a:t>абзац (отступ) 1,25 см</a:t>
            </a:r>
            <a:endParaRPr lang="ru-RU" sz="3300" b="1" dirty="0">
              <a:solidFill>
                <a:srgbClr val="FF0000"/>
              </a:solidFill>
              <a:latin typeface="Trebuchet MS"/>
              <a:ea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426022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345948" y="232125"/>
            <a:ext cx="3219882" cy="237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2526633" y="-40706"/>
            <a:ext cx="5429256" cy="123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6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Конкурсное испытание «Паспорт воспитательной практики» </a:t>
            </a:r>
          </a:p>
        </p:txBody>
      </p:sp>
      <p:sp>
        <p:nvSpPr>
          <p:cNvPr id="4" name="Прямоугольник 3"/>
          <p:cNvSpPr/>
          <p:nvPr/>
        </p:nvSpPr>
        <p:spPr>
          <a:xfrm rot="1528206">
            <a:off x="6908132" y="307964"/>
            <a:ext cx="27470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 </a:t>
            </a:r>
            <a:r>
              <a:rPr lang="ru-RU" sz="1800" b="1" dirty="0">
                <a:solidFill>
                  <a:schemeClr val="bg1"/>
                </a:solidFill>
              </a:rPr>
              <a:t>26.06 – 22.09</a:t>
            </a: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" t="31748" r="4899" b="33717"/>
          <a:stretch/>
        </p:blipFill>
        <p:spPr bwMode="auto">
          <a:xfrm>
            <a:off x="1" y="-1"/>
            <a:ext cx="2728425" cy="106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325136" y="1101574"/>
            <a:ext cx="7832249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500" dirty="0"/>
              <a:t>Практика ориентирована на реализацию государственной политики в области воспитания, на сохранение и укрепление традиционных российских духовно-нравственных ценностей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500" dirty="0"/>
              <a:t>Актуальность обоснована четко и убедительно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500" dirty="0"/>
              <a:t>Цели, задачи и планируемые результаты соответствуют заявленному наименованию практики и номинации Конкурса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500" dirty="0"/>
              <a:t>Практика соответствует ЦА, сообразна возрастной группе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500" dirty="0"/>
              <a:t>Используемые методические приемы представлены и обоснованы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500" dirty="0"/>
              <a:t>Подтверждается эффективность и результативность реализации воспитательной практики, представлены количественные и качественные результаты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500" dirty="0"/>
              <a:t>Практика обладает практической значимостью для воспитательного процесса, в результате реализации могут быть решены значимые воспитательные задачи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500" dirty="0"/>
              <a:t>Материалы представляют интерес для проф. сообщества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500" dirty="0"/>
              <a:t>Практика может быть тиражирована (представлены авторские проекты, методические разработки воспитательной практики)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500" dirty="0"/>
              <a:t>Отсутствуют орфографические, пунктуационные и грамматические ошибки</a:t>
            </a:r>
          </a:p>
        </p:txBody>
      </p:sp>
      <p:sp>
        <p:nvSpPr>
          <p:cNvPr id="2" name="AutoShape 2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AEC541E-1FE5-4144-A27B-A99D585111B7}"/>
              </a:ext>
            </a:extLst>
          </p:cNvPr>
          <p:cNvSpPr/>
          <p:nvPr/>
        </p:nvSpPr>
        <p:spPr>
          <a:xfrm rot="16200000">
            <a:off x="-894154" y="3384287"/>
            <a:ext cx="2635346" cy="7078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КРИТЕРИИ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ОЦЕНИВАНИЯ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9E59875-086C-4AA9-94CB-E08C54F814A5}"/>
              </a:ext>
            </a:extLst>
          </p:cNvPr>
          <p:cNvSpPr/>
          <p:nvPr/>
        </p:nvSpPr>
        <p:spPr>
          <a:xfrm rot="16200000">
            <a:off x="-327890" y="3407205"/>
            <a:ext cx="284164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b="1" dirty="0"/>
              <a:t>0 – не соответствует</a:t>
            </a:r>
          </a:p>
          <a:p>
            <a:pPr>
              <a:lnSpc>
                <a:spcPts val="1400"/>
              </a:lnSpc>
            </a:pPr>
            <a:r>
              <a:rPr lang="ru-RU" b="1" dirty="0"/>
              <a:t>1 – соответствует частично</a:t>
            </a:r>
          </a:p>
          <a:p>
            <a:pPr>
              <a:lnSpc>
                <a:spcPts val="1400"/>
              </a:lnSpc>
            </a:pPr>
            <a:r>
              <a:rPr lang="ru-RU" b="1" dirty="0"/>
              <a:t>2 – соответствует полностью</a:t>
            </a:r>
            <a:endParaRPr lang="ru-RU" b="1" dirty="0">
              <a:effectLst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1DE25A8E-9BAF-431A-B7B2-7F474193F9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8942" r="9963" b="8340"/>
          <a:stretch/>
        </p:blipFill>
        <p:spPr bwMode="auto">
          <a:xfrm>
            <a:off x="166231" y="1100363"/>
            <a:ext cx="1241866" cy="1280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1964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Google Shape;83;p16"/>
          <p:cNvSpPr txBox="1">
            <a:spLocks noGrp="1"/>
          </p:cNvSpPr>
          <p:nvPr>
            <p:ph type="ctrTitle" idx="4294967295"/>
          </p:nvPr>
        </p:nvSpPr>
        <p:spPr>
          <a:xfrm>
            <a:off x="5142164" y="2012156"/>
            <a:ext cx="3931629" cy="11191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Конкурсные испытания очного этапа для 5 финалистов в каждой номинации</a:t>
            </a:r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540511" y="450798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6863320" y="260298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/>
          <p:cNvSpPr/>
          <p:nvPr/>
        </p:nvSpPr>
        <p:spPr>
          <a:xfrm>
            <a:off x="5824037" y="3461860"/>
            <a:ext cx="219743" cy="19213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AutoShape 5" descr="https://toipkro.ru/content/files/0a/93/1b/9FN23e5egfUI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09"/>
            <a:ext cx="5216508" cy="5216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EC84ACC-D4C9-4EDF-BF92-9E853AB6A041}"/>
              </a:ext>
            </a:extLst>
          </p:cNvPr>
          <p:cNvSpPr/>
          <p:nvPr/>
        </p:nvSpPr>
        <p:spPr>
          <a:xfrm>
            <a:off x="6163505" y="3370386"/>
            <a:ext cx="320007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2000" dirty="0"/>
              <a:t>КИ «Интервью»</a:t>
            </a:r>
          </a:p>
          <a:p>
            <a:pPr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2000" dirty="0"/>
              <a:t>КИ «Мастер-класс»</a:t>
            </a:r>
          </a:p>
          <a:p>
            <a:pPr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2000" dirty="0"/>
              <a:t>КИ «Решение кейсов»</a:t>
            </a:r>
          </a:p>
        </p:txBody>
      </p:sp>
      <p:sp>
        <p:nvSpPr>
          <p:cNvPr id="13" name="Нашивка 5">
            <a:extLst>
              <a:ext uri="{FF2B5EF4-FFF2-40B4-BE49-F238E27FC236}">
                <a16:creationId xmlns:a16="http://schemas.microsoft.com/office/drawing/2014/main" id="{5623F5DB-D7BF-42AE-9D70-8F64C6B6E52A}"/>
              </a:ext>
            </a:extLst>
          </p:cNvPr>
          <p:cNvSpPr/>
          <p:nvPr/>
        </p:nvSpPr>
        <p:spPr>
          <a:xfrm>
            <a:off x="5824036" y="3859093"/>
            <a:ext cx="219743" cy="19213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Нашивка 5">
            <a:extLst>
              <a:ext uri="{FF2B5EF4-FFF2-40B4-BE49-F238E27FC236}">
                <a16:creationId xmlns:a16="http://schemas.microsoft.com/office/drawing/2014/main" id="{45F0FC9F-5370-4FE3-AEE1-A4EB2A915E48}"/>
              </a:ext>
            </a:extLst>
          </p:cNvPr>
          <p:cNvSpPr/>
          <p:nvPr/>
        </p:nvSpPr>
        <p:spPr>
          <a:xfrm>
            <a:off x="5824036" y="4256326"/>
            <a:ext cx="219743" cy="19213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037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ллюстрация журналистики или социального вещания с микрофонным репортером и интервью для СМИ">
            <a:extLst>
              <a:ext uri="{FF2B5EF4-FFF2-40B4-BE49-F238E27FC236}">
                <a16:creationId xmlns:a16="http://schemas.microsoft.com/office/drawing/2014/main" id="{53B5F6CF-A435-48BC-B812-6A0508D2D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562" y="7938"/>
            <a:ext cx="1883645" cy="132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1942177" y="-42222"/>
            <a:ext cx="5657521" cy="123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6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Индивидуальное </a:t>
            </a:r>
          </a:p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конкурсное испытание «Интервью»</a:t>
            </a: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" t="31748" r="4899" b="33717"/>
          <a:stretch/>
        </p:blipFill>
        <p:spPr bwMode="auto">
          <a:xfrm>
            <a:off x="1" y="-1"/>
            <a:ext cx="2728425" cy="106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2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9E6289A-96B1-4F1C-B3E7-52AD6C6AA045}"/>
              </a:ext>
            </a:extLst>
          </p:cNvPr>
          <p:cNvSpPr/>
          <p:nvPr/>
        </p:nvSpPr>
        <p:spPr>
          <a:xfrm>
            <a:off x="26342" y="1271784"/>
            <a:ext cx="7656206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/>
              <a:t>Формат: в присутствии жюри Конкурса в форме открытой беседы финалиста Конкурса с членами жюри Конкурса в формате «вопрос-ответ» с ограниченным кругом целевых вопросов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EBD70C6-FA71-4D5D-991F-D9C1FBE37494}"/>
              </a:ext>
            </a:extLst>
          </p:cNvPr>
          <p:cNvSpPr/>
          <p:nvPr/>
        </p:nvSpPr>
        <p:spPr>
          <a:xfrm>
            <a:off x="2764699" y="2057763"/>
            <a:ext cx="67806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rebuchet MS"/>
              </a:rPr>
              <a:t>10 минут на финалиста</a:t>
            </a:r>
            <a:endParaRPr lang="ru-RU" sz="1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ECC1A20-C451-45EF-8F54-69994E4C98C1}"/>
              </a:ext>
            </a:extLst>
          </p:cNvPr>
          <p:cNvSpPr/>
          <p:nvPr/>
        </p:nvSpPr>
        <p:spPr>
          <a:xfrm>
            <a:off x="1430030" y="2444999"/>
            <a:ext cx="771397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500" dirty="0"/>
              <a:t>Знание государственной и региональной политики в области воспитания, ее тенденций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500" dirty="0"/>
              <a:t>Способность к решению профессиональных задач: умение выявлять причинно-следственные связи, планировать, прогнозировать результаты, способность рассматривать профессиональные задачи с разных точек зрения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500" dirty="0"/>
              <a:t>Умение отвечать на вопросы: полнота и точность ответа на поставленный вопрос, избегание общих рассуждений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500" dirty="0"/>
              <a:t>Мастерство публичного выступления: культура речи, аргументированность, эрудированность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500" dirty="0"/>
              <a:t>Демонстрация эмоциональной устойчивости, уверенности в себе, способности к импровизации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E33FE0B-4A0D-4B87-ABB4-678B1D92EA26}"/>
              </a:ext>
            </a:extLst>
          </p:cNvPr>
          <p:cNvSpPr/>
          <p:nvPr/>
        </p:nvSpPr>
        <p:spPr>
          <a:xfrm rot="16200000">
            <a:off x="-781145" y="3311547"/>
            <a:ext cx="2635346" cy="7078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КРИТЕРИИ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ОЦЕНИВАНИЯ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9A99ABF-C521-4C71-9278-BBE497C8D0CF}"/>
              </a:ext>
            </a:extLst>
          </p:cNvPr>
          <p:cNvSpPr/>
          <p:nvPr/>
        </p:nvSpPr>
        <p:spPr>
          <a:xfrm rot="16200000">
            <a:off x="-213151" y="3350019"/>
            <a:ext cx="284164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b="1" dirty="0"/>
              <a:t>0 – не соответствует</a:t>
            </a:r>
          </a:p>
          <a:p>
            <a:pPr>
              <a:lnSpc>
                <a:spcPts val="1400"/>
              </a:lnSpc>
            </a:pPr>
            <a:r>
              <a:rPr lang="ru-RU" b="1" dirty="0"/>
              <a:t>1 – соответствует частично</a:t>
            </a:r>
          </a:p>
          <a:p>
            <a:pPr>
              <a:lnSpc>
                <a:spcPts val="1400"/>
              </a:lnSpc>
            </a:pPr>
            <a:r>
              <a:rPr lang="ru-RU" b="1" dirty="0"/>
              <a:t>2 – соответствует полностью</a:t>
            </a:r>
            <a:endParaRPr lang="ru-RU" b="1" dirty="0">
              <a:effectLst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4BA8AAC-EDCE-46F4-B071-FFE1B2B430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527" y="1255087"/>
            <a:ext cx="1217231" cy="121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7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2526632" y="-84639"/>
            <a:ext cx="5429256" cy="123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6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Индивидуальное </a:t>
            </a:r>
          </a:p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конкурсное испытание «Мастер-класс»</a:t>
            </a: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" t="31748" r="4899" b="33717"/>
          <a:stretch/>
        </p:blipFill>
        <p:spPr bwMode="auto">
          <a:xfrm>
            <a:off x="1" y="-1"/>
            <a:ext cx="2728425" cy="106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2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9E6289A-96B1-4F1C-B3E7-52AD6C6AA045}"/>
              </a:ext>
            </a:extLst>
          </p:cNvPr>
          <p:cNvSpPr/>
          <p:nvPr/>
        </p:nvSpPr>
        <p:spPr>
          <a:xfrm>
            <a:off x="155574" y="1135029"/>
            <a:ext cx="8988425" cy="8309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/>
              <a:t>Формат: учебно-методическое занятие для коллег, нацеленное на интерактивную демонстрацию применяемых финалистом Конкурса в воспитательной практике технологий, методов, приемов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EBD70C6-FA71-4D5D-991F-D9C1FBE37494}"/>
              </a:ext>
            </a:extLst>
          </p:cNvPr>
          <p:cNvSpPr/>
          <p:nvPr/>
        </p:nvSpPr>
        <p:spPr>
          <a:xfrm>
            <a:off x="3066068" y="1619048"/>
            <a:ext cx="6129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>
                <a:solidFill>
                  <a:srgbClr val="FF0000"/>
                </a:solidFill>
                <a:latin typeface="Trebuchet MS"/>
              </a:rPr>
              <a:t>20+10 минут на финалиста</a:t>
            </a:r>
            <a:endParaRPr lang="ru-RU" sz="1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ECC1A20-C451-45EF-8F54-69994E4C98C1}"/>
              </a:ext>
            </a:extLst>
          </p:cNvPr>
          <p:cNvSpPr/>
          <p:nvPr/>
        </p:nvSpPr>
        <p:spPr>
          <a:xfrm>
            <a:off x="765175" y="1903739"/>
            <a:ext cx="841014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dirty="0"/>
              <a:t>актуальность практики и ее значимость для достижения целей воспитания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dirty="0"/>
              <a:t>практическая направленность технологий, методов, приемов на достижение воспитательного результата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dirty="0"/>
              <a:t>результативность и значимость воспитательной практики для всех субъектов воспитания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dirty="0"/>
              <a:t>оптимальный объем его содержания, обеспечена четкая его структура и хронометраж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dirty="0"/>
              <a:t>возможность тиражирования практики, предложены конкретные рекомендации по ее использованию и адаптации к иным условиям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dirty="0"/>
              <a:t>оптимально использованы средства наглядности, раздаточный материал и т.д.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dirty="0"/>
              <a:t>точное и корректное использование профессиональной терминологии, не допускались речевые ошибки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dirty="0"/>
              <a:t>владение навыками публичного выступления, приемы привлечения внимания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dirty="0"/>
              <a:t>стимулировался интерес профессиональной аудитории, от аудитории была получена позитивная обратная связь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dirty="0"/>
              <a:t>рефлексивная культура, оценивалась степень реализации цели занятия и достижения планируемых результатов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E33FE0B-4A0D-4B87-ABB4-678B1D92EA26}"/>
              </a:ext>
            </a:extLst>
          </p:cNvPr>
          <p:cNvSpPr/>
          <p:nvPr/>
        </p:nvSpPr>
        <p:spPr>
          <a:xfrm rot="16200000">
            <a:off x="-1009731" y="3168794"/>
            <a:ext cx="2903480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</a:rPr>
              <a:t>КРИТЕРИИ </a:t>
            </a:r>
          </a:p>
          <a:p>
            <a:pPr algn="ctr"/>
            <a:r>
              <a:rPr lang="ru-RU" sz="1800" b="1" dirty="0">
                <a:solidFill>
                  <a:schemeClr val="bg1"/>
                </a:solidFill>
              </a:rPr>
              <a:t>ОЦЕНИВАНИЯ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D348EDB-927F-46B0-8D15-E1D45D7759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356" y="49854"/>
            <a:ext cx="1085175" cy="108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909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1942177" y="-42222"/>
            <a:ext cx="5657521" cy="123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6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Групповое конкурсное испытание </a:t>
            </a:r>
          </a:p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«Решение кейсов» </a:t>
            </a: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" t="31748" r="4899" b="33717"/>
          <a:stretch/>
        </p:blipFill>
        <p:spPr bwMode="auto">
          <a:xfrm>
            <a:off x="1" y="-1"/>
            <a:ext cx="2728425" cy="106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2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9E6289A-96B1-4F1C-B3E7-52AD6C6AA045}"/>
              </a:ext>
            </a:extLst>
          </p:cNvPr>
          <p:cNvSpPr/>
          <p:nvPr/>
        </p:nvSpPr>
        <p:spPr>
          <a:xfrm>
            <a:off x="26342" y="1271784"/>
            <a:ext cx="7656206" cy="107721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/>
              <a:t>Формат: обсуждение финалистами одной номинации в присутствии жюри Конкурса </a:t>
            </a:r>
            <a:r>
              <a:rPr lang="ru-RU" sz="1600" b="1" dirty="0">
                <a:solidFill>
                  <a:srgbClr val="FF0000"/>
                </a:solidFill>
              </a:rPr>
              <a:t>2</a:t>
            </a:r>
            <a:r>
              <a:rPr lang="ru-RU" sz="1600" b="1" dirty="0"/>
              <a:t> педагогических ситуаций, отражающей проблемные моменты развития воспитательной системы образовательной организации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EBD70C6-FA71-4D5D-991F-D9C1FBE37494}"/>
              </a:ext>
            </a:extLst>
          </p:cNvPr>
          <p:cNvSpPr/>
          <p:nvPr/>
        </p:nvSpPr>
        <p:spPr>
          <a:xfrm>
            <a:off x="4411642" y="1990700"/>
            <a:ext cx="31880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>
                <a:solidFill>
                  <a:srgbClr val="FF0000"/>
                </a:solidFill>
                <a:latin typeface="Trebuchet MS"/>
              </a:rPr>
              <a:t>15+5+5 минут</a:t>
            </a:r>
            <a:endParaRPr lang="ru-RU" sz="1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ECC1A20-C451-45EF-8F54-69994E4C98C1}"/>
              </a:ext>
            </a:extLst>
          </p:cNvPr>
          <p:cNvSpPr/>
          <p:nvPr/>
        </p:nvSpPr>
        <p:spPr>
          <a:xfrm>
            <a:off x="1756331" y="2432897"/>
            <a:ext cx="70885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Критическое мышление: способность определять проблему и этапы ее решения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Креативность и оригинальность предлагаемых решений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Коммуникации в команде: владение техниками и приемами общения (слушания, убеждения) и вовлечения в деятельность членов команды</a:t>
            </a:r>
          </a:p>
          <a:p>
            <a:pPr marL="342900" indent="-342900" algn="just"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600" dirty="0"/>
              <a:t>Способность предлагать решения на основе практического опыта, учитывать при принятии решения интересы участников образовательных отношений (обучающихся, их родителей, педагогических работников, образовательной организации)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E33FE0B-4A0D-4B87-ABB4-678B1D92EA26}"/>
              </a:ext>
            </a:extLst>
          </p:cNvPr>
          <p:cNvSpPr/>
          <p:nvPr/>
        </p:nvSpPr>
        <p:spPr>
          <a:xfrm rot="16200000">
            <a:off x="-781145" y="3311547"/>
            <a:ext cx="2635346" cy="70788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КРИТЕРИИ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ОЦЕНИВАНИЯ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9A99ABF-C521-4C71-9278-BBE497C8D0CF}"/>
              </a:ext>
            </a:extLst>
          </p:cNvPr>
          <p:cNvSpPr/>
          <p:nvPr/>
        </p:nvSpPr>
        <p:spPr>
          <a:xfrm rot="16200000">
            <a:off x="-213151" y="3350019"/>
            <a:ext cx="2841649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b="1" dirty="0"/>
              <a:t>0 – не соответствует</a:t>
            </a:r>
          </a:p>
          <a:p>
            <a:pPr>
              <a:lnSpc>
                <a:spcPts val="1400"/>
              </a:lnSpc>
            </a:pPr>
            <a:r>
              <a:rPr lang="ru-RU" b="1" dirty="0"/>
              <a:t>1 – соответствует частично</a:t>
            </a:r>
          </a:p>
          <a:p>
            <a:pPr>
              <a:lnSpc>
                <a:spcPts val="1400"/>
              </a:lnSpc>
            </a:pPr>
            <a:r>
              <a:rPr lang="ru-RU" b="1" dirty="0"/>
              <a:t>2 – соответствует полностью</a:t>
            </a:r>
            <a:endParaRPr lang="ru-RU" b="1" dirty="0">
              <a:effectLst/>
            </a:endParaRPr>
          </a:p>
        </p:txBody>
      </p:sp>
      <p:pic>
        <p:nvPicPr>
          <p:cNvPr id="2050" name="Picture 2" descr="Деловые люди разговаривают с речевыми пузырями и портфелем. Консультации, советы экспертов, бизнес-стратегия и концепция поддержки на белом фоне.">
            <a:extLst>
              <a:ext uri="{FF2B5EF4-FFF2-40B4-BE49-F238E27FC236}">
                <a16:creationId xmlns:a16="http://schemas.microsoft.com/office/drawing/2014/main" id="{3BBEAF01-85D0-4E3B-B2EE-D6272FCA6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086" y="31847"/>
            <a:ext cx="1846414" cy="123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36C695C-93CF-411D-98BA-1F756059BA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624" y="1271784"/>
            <a:ext cx="1097792" cy="109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172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909DFD3-0110-41D7-A464-6A9CCA5B344B}"/>
              </a:ext>
            </a:extLst>
          </p:cNvPr>
          <p:cNvSpPr/>
          <p:nvPr/>
        </p:nvSpPr>
        <p:spPr>
          <a:xfrm>
            <a:off x="3862222" y="3587384"/>
            <a:ext cx="4600301" cy="70875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5AC8D4CD-1B07-4587-B1F5-AA6DF220CB9E}"/>
              </a:ext>
            </a:extLst>
          </p:cNvPr>
          <p:cNvSpPr/>
          <p:nvPr/>
        </p:nvSpPr>
        <p:spPr>
          <a:xfrm>
            <a:off x="3835021" y="2732904"/>
            <a:ext cx="4600301" cy="70875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12F3B5C-71E1-4218-B0EA-849A810A0D25}"/>
              </a:ext>
            </a:extLst>
          </p:cNvPr>
          <p:cNvSpPr/>
          <p:nvPr/>
        </p:nvSpPr>
        <p:spPr>
          <a:xfrm>
            <a:off x="3867424" y="1862997"/>
            <a:ext cx="4600301" cy="70875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Google Shape;83;p16"/>
          <p:cNvSpPr txBox="1">
            <a:spLocks noGrp="1"/>
          </p:cNvSpPr>
          <p:nvPr>
            <p:ph type="ctrTitle" idx="4294967295"/>
          </p:nvPr>
        </p:nvSpPr>
        <p:spPr>
          <a:xfrm>
            <a:off x="3683000" y="465529"/>
            <a:ext cx="5180593" cy="11191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Определение и награждение победителей</a:t>
            </a:r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-389734" y="4586701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/>
          <p:cNvSpPr/>
          <p:nvPr/>
        </p:nvSpPr>
        <p:spPr>
          <a:xfrm>
            <a:off x="8467725" y="4677116"/>
            <a:ext cx="323850" cy="3842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8763000" y="4677116"/>
            <a:ext cx="323850" cy="384272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Нашивка 14"/>
          <p:cNvSpPr/>
          <p:nvPr/>
        </p:nvSpPr>
        <p:spPr>
          <a:xfrm>
            <a:off x="3359150" y="2738049"/>
            <a:ext cx="323850" cy="3842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" t="31748" r="4899" b="33717"/>
          <a:stretch/>
        </p:blipFill>
        <p:spPr bwMode="auto">
          <a:xfrm>
            <a:off x="0" y="0"/>
            <a:ext cx="3835021" cy="1491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43538B-DDEE-43DA-9D7D-E2CC83903C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03" y="1491092"/>
            <a:ext cx="3835021" cy="220665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C8C50A2-15BF-4AEC-A19C-F220E775DF43}"/>
              </a:ext>
            </a:extLst>
          </p:cNvPr>
          <p:cNvSpPr/>
          <p:nvPr/>
        </p:nvSpPr>
        <p:spPr>
          <a:xfrm>
            <a:off x="3954073" y="1776053"/>
            <a:ext cx="483750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b="1" dirty="0">
                <a:solidFill>
                  <a:schemeClr val="tx1"/>
                </a:solidFill>
                <a:latin typeface="Trebuchet MS"/>
              </a:rPr>
              <a:t>200 тысяч рублей - победителю </a:t>
            </a:r>
          </a:p>
          <a:p>
            <a:pPr>
              <a:spcAft>
                <a:spcPts val="1200"/>
              </a:spcAft>
            </a:pPr>
            <a:r>
              <a:rPr lang="ru-RU" sz="2400" b="1" dirty="0">
                <a:solidFill>
                  <a:schemeClr val="tx1"/>
                </a:solidFill>
                <a:latin typeface="Trebuchet MS"/>
              </a:rPr>
              <a:t>150 тысяч рублей – призеру (2-е место)</a:t>
            </a:r>
          </a:p>
          <a:p>
            <a:pPr>
              <a:spcAft>
                <a:spcPts val="1200"/>
              </a:spcAft>
            </a:pPr>
            <a:r>
              <a:rPr lang="ru-RU" sz="2400" b="1" dirty="0">
                <a:solidFill>
                  <a:schemeClr val="tx1"/>
                </a:solidFill>
                <a:latin typeface="Trebuchet MS"/>
              </a:rPr>
              <a:t>100 тысяч рублей - призеру (3-е место)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909CC46-011D-421A-9FBD-6C5584130A7D}"/>
              </a:ext>
            </a:extLst>
          </p:cNvPr>
          <p:cNvSpPr/>
          <p:nvPr/>
        </p:nvSpPr>
        <p:spPr>
          <a:xfrm rot="1489451">
            <a:off x="-700079" y="4963691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14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Google Shape;83;p16"/>
          <p:cNvSpPr txBox="1">
            <a:spLocks noGrp="1"/>
          </p:cNvSpPr>
          <p:nvPr>
            <p:ph type="ctrTitle" idx="4294967295"/>
          </p:nvPr>
        </p:nvSpPr>
        <p:spPr>
          <a:xfrm>
            <a:off x="3610982" y="111353"/>
            <a:ext cx="5180593" cy="11191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КОНТАКТЫ</a:t>
            </a:r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-389734" y="4586701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/>
          <p:cNvSpPr/>
          <p:nvPr/>
        </p:nvSpPr>
        <p:spPr>
          <a:xfrm>
            <a:off x="8467725" y="4677116"/>
            <a:ext cx="323850" cy="3842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8763000" y="4677116"/>
            <a:ext cx="323850" cy="384272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" t="31748" r="4899" b="33717"/>
          <a:stretch/>
        </p:blipFill>
        <p:spPr bwMode="auto">
          <a:xfrm>
            <a:off x="0" y="0"/>
            <a:ext cx="3835021" cy="1491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909CC46-011D-421A-9FBD-6C5584130A7D}"/>
              </a:ext>
            </a:extLst>
          </p:cNvPr>
          <p:cNvSpPr/>
          <p:nvPr/>
        </p:nvSpPr>
        <p:spPr>
          <a:xfrm rot="1489451">
            <a:off x="-700079" y="4963691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23BD245-C0C4-4815-AD22-6F91A0D7BA2E}"/>
              </a:ext>
            </a:extLst>
          </p:cNvPr>
          <p:cNvSpPr/>
          <p:nvPr/>
        </p:nvSpPr>
        <p:spPr>
          <a:xfrm>
            <a:off x="307975" y="1648915"/>
            <a:ext cx="7728493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rebuchet MS"/>
              </a:rPr>
              <a:t>Диденко Вера Валентиновна, старший преподаватель ЦУО ТОИПКРО.</a:t>
            </a:r>
          </a:p>
          <a:p>
            <a:pPr>
              <a:spcAft>
                <a:spcPts val="120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rebuchet MS"/>
              </a:rPr>
              <a:t>Е-</a:t>
            </a:r>
            <a:r>
              <a:rPr lang="en-US" sz="2400" b="1" dirty="0">
                <a:solidFill>
                  <a:schemeClr val="tx1"/>
                </a:solidFill>
                <a:latin typeface="Trebuchet MS"/>
              </a:rPr>
              <a:t>mail</a:t>
            </a:r>
            <a:r>
              <a:rPr lang="ru-RU" sz="2400" b="1" dirty="0">
                <a:solidFill>
                  <a:schemeClr val="tx1"/>
                </a:solidFill>
                <a:latin typeface="Trebuchet MS"/>
              </a:rPr>
              <a:t>: </a:t>
            </a:r>
            <a:r>
              <a:rPr lang="en-US" sz="2400" b="1" dirty="0">
                <a:solidFill>
                  <a:schemeClr val="tx1"/>
                </a:solidFill>
                <a:latin typeface="Trebuchet M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kem@toipkro.ru</a:t>
            </a:r>
            <a:r>
              <a:rPr lang="ru-RU" sz="2400" b="1" dirty="0">
                <a:solidFill>
                  <a:schemeClr val="tx1"/>
                </a:solidFill>
                <a:latin typeface="Trebuchet MS"/>
              </a:rPr>
              <a:t> </a:t>
            </a:r>
          </a:p>
          <a:p>
            <a:pPr>
              <a:spcAft>
                <a:spcPts val="120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rebuchet MS"/>
              </a:rPr>
              <a:t>Аккаунт </a:t>
            </a:r>
            <a:r>
              <a:rPr lang="ru-RU" sz="2400" b="1" dirty="0" err="1">
                <a:solidFill>
                  <a:schemeClr val="tx1"/>
                </a:solidFill>
                <a:latin typeface="Trebuchet MS"/>
              </a:rPr>
              <a:t>Сферума</a:t>
            </a:r>
            <a:r>
              <a:rPr lang="ru-RU" sz="2400" b="1" dirty="0">
                <a:solidFill>
                  <a:schemeClr val="tx1"/>
                </a:solidFill>
                <a:latin typeface="Trebuchet MS"/>
              </a:rPr>
              <a:t>: </a:t>
            </a:r>
            <a:r>
              <a:rPr lang="en-US" sz="2400" b="1" dirty="0">
                <a:solidFill>
                  <a:schemeClr val="tx1"/>
                </a:solidFill>
                <a:latin typeface="Trebuchet MS"/>
              </a:rPr>
              <a:t>ID: 791327209</a:t>
            </a:r>
            <a:endParaRPr lang="ru-RU" sz="2400" b="1" dirty="0">
              <a:solidFill>
                <a:schemeClr val="tx1"/>
              </a:solidFill>
              <a:latin typeface="Trebuchet MS"/>
            </a:endParaRPr>
          </a:p>
          <a:p>
            <a:pPr>
              <a:spcAft>
                <a:spcPts val="120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rebuchet MS"/>
              </a:rPr>
              <a:t>Телефон: +79234255734, 90-20-43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948164C-3B55-4613-AD8B-5B135F1997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1278" y="1648915"/>
            <a:ext cx="2823381" cy="282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20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Google Shape;83;p16"/>
          <p:cNvSpPr txBox="1">
            <a:spLocks noGrp="1"/>
          </p:cNvSpPr>
          <p:nvPr>
            <p:ph type="ctrTitle" idx="4294967295"/>
          </p:nvPr>
        </p:nvSpPr>
        <p:spPr>
          <a:xfrm>
            <a:off x="3933282" y="408711"/>
            <a:ext cx="4864100" cy="11191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На какие документы ориентируемся?</a:t>
            </a:r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-881053" y="4778837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/>
          <p:cNvSpPr/>
          <p:nvPr/>
        </p:nvSpPr>
        <p:spPr>
          <a:xfrm>
            <a:off x="8467725" y="4677116"/>
            <a:ext cx="323850" cy="3842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8763000" y="4677116"/>
            <a:ext cx="323850" cy="384272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5575" y="1691160"/>
            <a:ext cx="310594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Приказ Департамента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образования Томской области от 30.05.2025 № 62п 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«Об утверждении Положения о Региональном конкурсе по направлению воспитательной работы 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«За нами будущее»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89324" y="1748842"/>
            <a:ext cx="294322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Распоряжение Департамента образования Томской области №990 от 20.06.2025 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«О проведении Регионального конкурса по направлению воспитательной работы «За нами будущее»</a:t>
            </a:r>
          </a:p>
        </p:txBody>
      </p:sp>
      <p:pic>
        <p:nvPicPr>
          <p:cNvPr id="2050" name="Picture 2" descr="C:\Users\Вера\Desktop\qr-cod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550" y="1870704"/>
            <a:ext cx="2238375" cy="223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Нашивка 14"/>
          <p:cNvSpPr/>
          <p:nvPr/>
        </p:nvSpPr>
        <p:spPr>
          <a:xfrm>
            <a:off x="3359150" y="2738049"/>
            <a:ext cx="323850" cy="3842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>
            <a:off x="6254752" y="2698990"/>
            <a:ext cx="323850" cy="384272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" t="31748" r="4899" b="33717"/>
          <a:stretch/>
        </p:blipFill>
        <p:spPr bwMode="auto">
          <a:xfrm>
            <a:off x="0" y="0"/>
            <a:ext cx="3835021" cy="1491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0973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3230123" y="1083152"/>
            <a:ext cx="5642968" cy="3169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-16782" y="2875328"/>
            <a:ext cx="2913287" cy="3169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1197978"/>
            <a:ext cx="2913287" cy="3169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357946" y="234766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/>
          <p:cNvSpPr/>
          <p:nvPr/>
        </p:nvSpPr>
        <p:spPr>
          <a:xfrm>
            <a:off x="8467725" y="4677116"/>
            <a:ext cx="323850" cy="38427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>
            <a:off x="8763000" y="4677116"/>
            <a:ext cx="323850" cy="384272"/>
          </a:xfrm>
          <a:prstGeom prst="chevron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27374" y="1083152"/>
            <a:ext cx="578666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«ВОСПИТАТЕЛЬ-ПРОФЕССИОНАЛ» </a:t>
            </a:r>
          </a:p>
          <a:p>
            <a:pPr algn="just"/>
            <a:r>
              <a:rPr lang="ru-RU" sz="1800" i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педагогические работники ОО, организаций </a:t>
            </a:r>
            <a:r>
              <a:rPr lang="ru-RU" sz="1800" i="1" dirty="0" err="1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доп.образования</a:t>
            </a:r>
            <a:r>
              <a:rPr lang="ru-RU" sz="1800" i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 и профессиональных ОО, осуществляющих организацию и реализацию воспитательной деятельности: учителя, педагоги дополнительного образования, педагоги-организаторы, старшие вожатые, социальные педагоги, </a:t>
            </a:r>
            <a:r>
              <a:rPr lang="ru-RU" sz="1800" i="1" dirty="0" err="1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тьюторы</a:t>
            </a:r>
            <a:r>
              <a:rPr lang="ru-RU" sz="1800" i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, воспитатели (за исключением старших воспитателей и воспитателей групп дошкольного возраста), замдиректора по УВР и ВР, руководители структурных подразделений по направлению «воспитание», преподаватели, тренеры-преподаватели, педагоги-библиотекари.</a:t>
            </a:r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2557419" y="-234413"/>
            <a:ext cx="4864100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Номинации конкурса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85725" y="1197978"/>
            <a:ext cx="30511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«КЛАССНЫЙ КЛАССНЫЙ» </a:t>
            </a:r>
          </a:p>
          <a:p>
            <a:pPr algn="ctr"/>
            <a:r>
              <a:rPr lang="ru-RU" sz="1800" i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классные  руководители и  кураторы учебных групп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-85725" y="2875328"/>
            <a:ext cx="296544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«</a:t>
            </a:r>
            <a:r>
              <a:rPr lang="ru-RU" sz="1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СОВЕТНИК ГОДА»  </a:t>
            </a:r>
            <a:r>
              <a:rPr lang="ru-RU" sz="1800" i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</a:rPr>
              <a:t>советники директора по воспитанию и взаимодействию с детскими общественными объединениями </a:t>
            </a: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" t="31748" r="4899" b="33717"/>
          <a:stretch/>
        </p:blipFill>
        <p:spPr bwMode="auto">
          <a:xfrm>
            <a:off x="1" y="0"/>
            <a:ext cx="2402005" cy="933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9552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6206710" y="1209333"/>
            <a:ext cx="2731863" cy="3169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27375" y="1222644"/>
            <a:ext cx="2913287" cy="3169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2163" y="1255589"/>
            <a:ext cx="2913287" cy="3169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357946" y="234766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/>
          <p:cNvSpPr/>
          <p:nvPr/>
        </p:nvSpPr>
        <p:spPr>
          <a:xfrm rot="5400000">
            <a:off x="1235888" y="2435398"/>
            <a:ext cx="444466" cy="61969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2557419" y="-234413"/>
            <a:ext cx="4864100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Этапы конкурса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287" y="1229963"/>
            <a:ext cx="27470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/>
              <a:t> </a:t>
            </a:r>
            <a:r>
              <a:rPr lang="ru-RU" sz="1800" b="1" dirty="0"/>
              <a:t>1 этап (заочный</a:t>
            </a:r>
            <a:r>
              <a:rPr lang="ru-RU" sz="1800" dirty="0"/>
              <a:t>) прием заявок и конкурсных материалов </a:t>
            </a:r>
            <a:r>
              <a:rPr lang="ru-RU" sz="1800" b="1" dirty="0"/>
              <a:t>26 июня - 22 сентября</a:t>
            </a: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" t="31748" r="4899" b="33717"/>
          <a:stretch/>
        </p:blipFill>
        <p:spPr bwMode="auto">
          <a:xfrm>
            <a:off x="1" y="-1"/>
            <a:ext cx="2728425" cy="106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113727" y="1216408"/>
            <a:ext cx="30420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/>
              <a:t>2 этап (заочный)</a:t>
            </a:r>
          </a:p>
          <a:p>
            <a:pPr algn="ctr"/>
            <a:r>
              <a:rPr lang="ru-RU" sz="1800" dirty="0"/>
              <a:t>оценка конкурсных материалов и определение </a:t>
            </a:r>
          </a:p>
          <a:p>
            <a:pPr algn="ctr"/>
            <a:r>
              <a:rPr lang="ru-RU" sz="1800" dirty="0"/>
              <a:t>15  финалистов конкурса</a:t>
            </a:r>
          </a:p>
          <a:p>
            <a:pPr algn="ctr"/>
            <a:r>
              <a:rPr lang="ru-RU" sz="1800" b="1" dirty="0"/>
              <a:t>23 сентября - 6 октября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06710" y="1222644"/>
            <a:ext cx="27318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/>
              <a:t>3 этап (очный)</a:t>
            </a:r>
          </a:p>
          <a:p>
            <a:pPr algn="ctr"/>
            <a:r>
              <a:rPr lang="ru-RU" sz="1800" dirty="0"/>
              <a:t>испытания конкурса для 15 финалистов</a:t>
            </a:r>
          </a:p>
          <a:p>
            <a:pPr algn="ctr"/>
            <a:r>
              <a:rPr lang="ru-RU" sz="1800" b="1" dirty="0"/>
              <a:t>7 октября - 24 ноября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43932" y="753060"/>
            <a:ext cx="28248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26 июня – 24 ноября 2025 года</a:t>
            </a:r>
          </a:p>
        </p:txBody>
      </p:sp>
      <p:sp>
        <p:nvSpPr>
          <p:cNvPr id="23" name="Нашивка 22"/>
          <p:cNvSpPr/>
          <p:nvPr/>
        </p:nvSpPr>
        <p:spPr>
          <a:xfrm rot="5400000">
            <a:off x="7394950" y="2397710"/>
            <a:ext cx="444466" cy="61969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4713" y="3166006"/>
            <a:ext cx="2608185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1800" dirty="0"/>
              <a:t>КИ «</a:t>
            </a:r>
            <a:r>
              <a:rPr lang="ru-RU" sz="1800" dirty="0" err="1"/>
              <a:t>Видеовизитка</a:t>
            </a:r>
            <a:r>
              <a:rPr lang="ru-RU" sz="1800" dirty="0"/>
              <a:t>»</a:t>
            </a:r>
          </a:p>
          <a:p>
            <a:pPr marL="285750" indent="-285750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1800" dirty="0"/>
              <a:t>КИ «Паспорт воспитательной практики»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289837" y="3286666"/>
            <a:ext cx="28541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1800" dirty="0"/>
              <a:t>КИ «Интервью»</a:t>
            </a:r>
          </a:p>
          <a:p>
            <a:pPr marL="285750" indent="-285750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1800" dirty="0"/>
              <a:t>КИ «Мастер-класс»</a:t>
            </a:r>
          </a:p>
          <a:p>
            <a:pPr marL="285750" indent="-285750"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ü"/>
            </a:pPr>
            <a:r>
              <a:rPr lang="ru-RU" sz="1800" dirty="0"/>
              <a:t>КИ «Решение кейсов»</a:t>
            </a:r>
          </a:p>
        </p:txBody>
      </p:sp>
    </p:spTree>
    <p:extLst>
      <p:ext uri="{BB962C8B-B14F-4D97-AF65-F5344CB8AC3E}">
        <p14:creationId xmlns:p14="http://schemas.microsoft.com/office/powerpoint/2010/main" val="4164582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Google Shape;83;p16"/>
          <p:cNvSpPr txBox="1">
            <a:spLocks noGrp="1"/>
          </p:cNvSpPr>
          <p:nvPr>
            <p:ph type="ctrTitle" idx="4294967295"/>
          </p:nvPr>
        </p:nvSpPr>
        <p:spPr>
          <a:xfrm>
            <a:off x="4430359" y="453398"/>
            <a:ext cx="3931629" cy="111918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Конкурсные испытания </a:t>
            </a:r>
            <a:br>
              <a:rPr lang="ru-RU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ru-RU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заочного этапа</a:t>
            </a:r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540511" y="450798"/>
            <a:ext cx="3219882" cy="1808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6863320" y="260298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ашивка 5"/>
          <p:cNvSpPr/>
          <p:nvPr/>
        </p:nvSpPr>
        <p:spPr>
          <a:xfrm>
            <a:off x="5091229" y="1565952"/>
            <a:ext cx="219743" cy="19213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AutoShape 5" descr="https://toipkro.ru/content/files/0a/93/1b/9FN23e5egfUI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009"/>
            <a:ext cx="4999355" cy="5216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EC84ACC-D4C9-4EDF-BF92-9E853AB6A041}"/>
              </a:ext>
            </a:extLst>
          </p:cNvPr>
          <p:cNvSpPr/>
          <p:nvPr/>
        </p:nvSpPr>
        <p:spPr>
          <a:xfrm>
            <a:off x="5430697" y="1474478"/>
            <a:ext cx="38224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2000" dirty="0"/>
              <a:t>КИ «Видеовизитка»</a:t>
            </a:r>
          </a:p>
          <a:p>
            <a:pPr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2000" dirty="0"/>
              <a:t>КИ «Паспорт воспитательной практики»</a:t>
            </a:r>
          </a:p>
          <a:p>
            <a:pPr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endParaRPr lang="ru-RU" sz="2000" dirty="0"/>
          </a:p>
        </p:txBody>
      </p:sp>
      <p:sp>
        <p:nvSpPr>
          <p:cNvPr id="13" name="Нашивка 5">
            <a:extLst>
              <a:ext uri="{FF2B5EF4-FFF2-40B4-BE49-F238E27FC236}">
                <a16:creationId xmlns:a16="http://schemas.microsoft.com/office/drawing/2014/main" id="{5623F5DB-D7BF-42AE-9D70-8F64C6B6E52A}"/>
              </a:ext>
            </a:extLst>
          </p:cNvPr>
          <p:cNvSpPr/>
          <p:nvPr/>
        </p:nvSpPr>
        <p:spPr>
          <a:xfrm>
            <a:off x="5091228" y="1963185"/>
            <a:ext cx="219743" cy="19213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904EBAA4-1E09-46CC-89C4-CC5EA210F497}"/>
              </a:ext>
            </a:extLst>
          </p:cNvPr>
          <p:cNvSpPr/>
          <p:nvPr/>
        </p:nvSpPr>
        <p:spPr>
          <a:xfrm>
            <a:off x="4999353" y="2779905"/>
            <a:ext cx="414464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FF0000"/>
                </a:solidFill>
              </a:rPr>
              <a:t>Материалы заочного этапа подаются в период с 23 июня 2025 года по 22 сентября 2025 года включительно (до 17:00) на адрес электронной почты </a:t>
            </a:r>
            <a:r>
              <a:rPr lang="ru-RU" sz="1800" b="1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muzikina@toipkro.ru</a:t>
            </a:r>
            <a:r>
              <a:rPr lang="ru-RU" sz="1800" b="1" dirty="0">
                <a:solidFill>
                  <a:srgbClr val="FF0000"/>
                </a:solidFill>
              </a:rPr>
              <a:t>  </a:t>
            </a:r>
          </a:p>
          <a:p>
            <a:pPr algn="ctr"/>
            <a:r>
              <a:rPr lang="ru-RU" sz="1800" b="1" dirty="0">
                <a:solidFill>
                  <a:srgbClr val="FF0000"/>
                </a:solidFill>
              </a:rPr>
              <a:t>или по адресу </a:t>
            </a:r>
          </a:p>
          <a:p>
            <a:pPr algn="ctr"/>
            <a:r>
              <a:rPr lang="ru-RU" sz="1800" b="1" dirty="0">
                <a:solidFill>
                  <a:srgbClr val="FF0000"/>
                </a:solidFill>
              </a:rPr>
              <a:t>г. Томск, ул. Пирогова, 10, </a:t>
            </a:r>
            <a:r>
              <a:rPr lang="ru-RU" sz="1800" b="1" dirty="0" err="1">
                <a:solidFill>
                  <a:srgbClr val="FF0000"/>
                </a:solidFill>
              </a:rPr>
              <a:t>каб</a:t>
            </a:r>
            <a:r>
              <a:rPr lang="ru-RU" sz="1800" b="1" dirty="0">
                <a:solidFill>
                  <a:srgbClr val="FF0000"/>
                </a:solidFill>
              </a:rPr>
              <a:t>. 205</a:t>
            </a:r>
          </a:p>
        </p:txBody>
      </p:sp>
    </p:spTree>
    <p:extLst>
      <p:ext uri="{BB962C8B-B14F-4D97-AF65-F5344CB8AC3E}">
        <p14:creationId xmlns:p14="http://schemas.microsoft.com/office/powerpoint/2010/main" val="1526165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345948" y="232125"/>
            <a:ext cx="3219882" cy="237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2708541" y="19906"/>
            <a:ext cx="4864100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Материалы первого этапа конкурса</a:t>
            </a:r>
          </a:p>
        </p:txBody>
      </p:sp>
      <p:sp>
        <p:nvSpPr>
          <p:cNvPr id="4" name="Прямоугольник 3"/>
          <p:cNvSpPr/>
          <p:nvPr/>
        </p:nvSpPr>
        <p:spPr>
          <a:xfrm rot="1528206">
            <a:off x="6908132" y="307964"/>
            <a:ext cx="27470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 </a:t>
            </a:r>
            <a:r>
              <a:rPr lang="ru-RU" sz="1800" b="1" dirty="0">
                <a:solidFill>
                  <a:schemeClr val="bg1"/>
                </a:solidFill>
              </a:rPr>
              <a:t>26.06 – 22.09</a:t>
            </a: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" t="31748" r="4899" b="33717"/>
          <a:stretch/>
        </p:blipFill>
        <p:spPr bwMode="auto">
          <a:xfrm>
            <a:off x="1" y="-1"/>
            <a:ext cx="2728425" cy="106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" y="1145447"/>
            <a:ext cx="9143999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800" dirty="0"/>
              <a:t>заявка на участие в Конкурсе по форме согласно приложению к Положению;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800" dirty="0"/>
              <a:t>справка ОО, подтверждающая соответствие условию участия в Конкурсе в номинации, указанной в заявке;</a:t>
            </a:r>
          </a:p>
          <a:p>
            <a:pPr marL="342900" indent="-342900"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800" dirty="0"/>
              <a:t>конкурсные материалы в электронном виде (в виде активной ссылки в заявке на страницу на сайте https://vk.com в сети «Интернет», на которой размещены данные материалы):</a:t>
            </a:r>
          </a:p>
          <a:p>
            <a:pPr lvl="8" algn="just">
              <a:lnSpc>
                <a:spcPts val="1800"/>
              </a:lnSpc>
              <a:buClr>
                <a:schemeClr val="accent1">
                  <a:lumMod val="50000"/>
                </a:schemeClr>
              </a:buClr>
            </a:pPr>
            <a:r>
              <a:rPr lang="ru-RU" sz="1800" dirty="0"/>
              <a:t>                           - видеоролик «Визитная карточка», соответствующий </a:t>
            </a:r>
          </a:p>
          <a:p>
            <a:pPr lvl="8"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800" dirty="0"/>
              <a:t>                           требованиям пункта 13 Положения;</a:t>
            </a:r>
          </a:p>
          <a:p>
            <a:pPr lvl="8" algn="just">
              <a:lnSpc>
                <a:spcPts val="1800"/>
              </a:lnSpc>
              <a:buClr>
                <a:schemeClr val="accent1">
                  <a:lumMod val="50000"/>
                </a:schemeClr>
              </a:buClr>
            </a:pPr>
            <a:r>
              <a:rPr lang="ru-RU" sz="1800" dirty="0"/>
              <a:t>                           - конкурсные материалы «Паспорт воспитательной практики»,</a:t>
            </a:r>
          </a:p>
          <a:p>
            <a:pPr lvl="8"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800" dirty="0"/>
              <a:t>                            соответствующие требованиям пункта 14 Положения;</a:t>
            </a:r>
          </a:p>
          <a:p>
            <a:pPr marL="342900" lvl="8" indent="-342900"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arenR" startAt="4"/>
            </a:pPr>
            <a:r>
              <a:rPr lang="ru-RU" sz="1800" dirty="0"/>
              <a:t>цветная портретная фотография в формате *.JPEG;</a:t>
            </a:r>
          </a:p>
          <a:p>
            <a:pPr marL="342900" lvl="8" indent="-342900"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arenR" startAt="4"/>
            </a:pPr>
            <a:r>
              <a:rPr lang="ru-RU" sz="1800" dirty="0"/>
              <a:t>согласие на обработку персональных данных лица в связи с его участием в Конкурсе, в том числе на размещение фото-, видеоматериалов, отражающих участие лица в конкурсных мероприятиях, в информационно-телекоммуникационной сети Интернет.</a:t>
            </a:r>
          </a:p>
        </p:txBody>
      </p:sp>
    </p:spTree>
    <p:extLst>
      <p:ext uri="{BB962C8B-B14F-4D97-AF65-F5344CB8AC3E}">
        <p14:creationId xmlns:p14="http://schemas.microsoft.com/office/powerpoint/2010/main" val="4094194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345948" y="232125"/>
            <a:ext cx="3219882" cy="237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2708541" y="19906"/>
            <a:ext cx="4864100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Материалы первого этапа конкурса</a:t>
            </a:r>
          </a:p>
        </p:txBody>
      </p:sp>
      <p:sp>
        <p:nvSpPr>
          <p:cNvPr id="4" name="Прямоугольник 3"/>
          <p:cNvSpPr/>
          <p:nvPr/>
        </p:nvSpPr>
        <p:spPr>
          <a:xfrm rot="1528206">
            <a:off x="6908132" y="307964"/>
            <a:ext cx="27470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 </a:t>
            </a:r>
            <a:r>
              <a:rPr lang="ru-RU" sz="1800" b="1" dirty="0">
                <a:solidFill>
                  <a:schemeClr val="bg1"/>
                </a:solidFill>
              </a:rPr>
              <a:t>26.06 – 22.09</a:t>
            </a: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" t="31748" r="4899" b="33717"/>
          <a:stretch/>
        </p:blipFill>
        <p:spPr bwMode="auto">
          <a:xfrm>
            <a:off x="1" y="-1"/>
            <a:ext cx="2728425" cy="106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 rot="16200000">
            <a:off x="-1365969" y="2713677"/>
            <a:ext cx="376027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800" dirty="0"/>
              <a:t>заявка на участие в Конкурсе по форме согласно приложению к Положению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36E996D-9B1F-4625-A16E-D229F018F3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495" y="1135029"/>
            <a:ext cx="3355367" cy="387526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694B2C7-6DCB-4C2A-B1DA-5C80FE232A3E}"/>
              </a:ext>
            </a:extLst>
          </p:cNvPr>
          <p:cNvSpPr/>
          <p:nvPr/>
        </p:nvSpPr>
        <p:spPr>
          <a:xfrm rot="16200000">
            <a:off x="3026453" y="2649491"/>
            <a:ext cx="38146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</a:pPr>
            <a:r>
              <a:rPr lang="ru-RU" sz="1800" dirty="0"/>
              <a:t>справка ОО, подтверждающая соответствие условию участия в Конкурсе в номинации, указанной в заявке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E6A5DC-BB14-4179-BA08-940673D274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568" y="1342338"/>
            <a:ext cx="3217574" cy="362996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7C24723-19DB-4132-8EC6-FA70CBCD56DD}"/>
              </a:ext>
            </a:extLst>
          </p:cNvPr>
          <p:cNvSpPr/>
          <p:nvPr/>
        </p:nvSpPr>
        <p:spPr>
          <a:xfrm>
            <a:off x="74671" y="1109894"/>
            <a:ext cx="4007145" cy="392960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3DDD708-DFA1-4773-8F65-2EC690A7C990}"/>
              </a:ext>
            </a:extLst>
          </p:cNvPr>
          <p:cNvSpPr/>
          <p:nvPr/>
        </p:nvSpPr>
        <p:spPr>
          <a:xfrm>
            <a:off x="4307305" y="1132295"/>
            <a:ext cx="4705051" cy="3929600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174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345948" y="232125"/>
            <a:ext cx="3219882" cy="237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2708541" y="19906"/>
            <a:ext cx="4864100" cy="1119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Причины отклонения заявки</a:t>
            </a:r>
          </a:p>
        </p:txBody>
      </p:sp>
      <p:sp>
        <p:nvSpPr>
          <p:cNvPr id="4" name="Прямоугольник 3"/>
          <p:cNvSpPr/>
          <p:nvPr/>
        </p:nvSpPr>
        <p:spPr>
          <a:xfrm rot="1528206">
            <a:off x="6908132" y="307964"/>
            <a:ext cx="27470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 </a:t>
            </a:r>
            <a:r>
              <a:rPr lang="ru-RU" sz="1800" b="1" dirty="0">
                <a:solidFill>
                  <a:schemeClr val="bg1"/>
                </a:solidFill>
              </a:rPr>
              <a:t>26.06 – 22.09</a:t>
            </a: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" t="31748" r="4899" b="33717"/>
          <a:stretch/>
        </p:blipFill>
        <p:spPr bwMode="auto">
          <a:xfrm>
            <a:off x="1" y="-1"/>
            <a:ext cx="2728425" cy="106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55575" y="1497776"/>
            <a:ext cx="5308268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800" dirty="0"/>
              <a:t>несоответствие номинации и должности для участия в Конкурсе;</a:t>
            </a:r>
          </a:p>
          <a:p>
            <a:pPr marL="342900" indent="-342900" algn="just">
              <a:spcAft>
                <a:spcPts val="6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800" dirty="0"/>
              <a:t>подан не полный комплект документов;</a:t>
            </a:r>
          </a:p>
          <a:p>
            <a:pPr marL="342900" indent="-342900" algn="just">
              <a:spcAft>
                <a:spcPts val="6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800" dirty="0"/>
              <a:t>документы, не соответствуют, требованиям указанным в Положении;</a:t>
            </a:r>
          </a:p>
          <a:p>
            <a:pPr marL="342900" indent="-342900" algn="just">
              <a:spcAft>
                <a:spcPts val="6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800" dirty="0"/>
              <a:t>общее количество лиц, подавших заявки на участие в Конкурсе в одной номинации, составляет менее шести человек.</a:t>
            </a:r>
          </a:p>
        </p:txBody>
      </p:sp>
      <p:sp>
        <p:nvSpPr>
          <p:cNvPr id="2" name="AutoShape 2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8819" r="5517" b="11607"/>
          <a:stretch/>
        </p:blipFill>
        <p:spPr bwMode="auto">
          <a:xfrm>
            <a:off x="5605154" y="1877786"/>
            <a:ext cx="3538846" cy="3265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7496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9" t="2744" r="16089" b="2818"/>
          <a:stretch/>
        </p:blipFill>
        <p:spPr bwMode="auto">
          <a:xfrm>
            <a:off x="5747657" y="1336633"/>
            <a:ext cx="3396341" cy="3184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2" descr="В Томской области впервые стартует конкурс «За нами будущее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489451">
            <a:off x="6345948" y="232125"/>
            <a:ext cx="3219882" cy="237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1489451">
            <a:off x="7019709" y="172985"/>
            <a:ext cx="3219882" cy="1808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Google Shape;83;p16"/>
          <p:cNvSpPr txBox="1">
            <a:spLocks/>
          </p:cNvSpPr>
          <p:nvPr/>
        </p:nvSpPr>
        <p:spPr>
          <a:xfrm>
            <a:off x="2576194" y="-84639"/>
            <a:ext cx="5247348" cy="123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8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4000" b="1" dirty="0">
                <a:solidFill>
                  <a:srgbClr val="0070C0"/>
                </a:solidFill>
                <a:latin typeface="Trebuchet MS"/>
                <a:ea typeface="Trebuchet MS"/>
                <a:cs typeface="Trebuchet MS"/>
                <a:sym typeface="Trebuchet MS"/>
              </a:rPr>
              <a:t>Конкурсное испытание «Визитная карточка»  </a:t>
            </a:r>
          </a:p>
        </p:txBody>
      </p:sp>
      <p:sp>
        <p:nvSpPr>
          <p:cNvPr id="4" name="Прямоугольник 3"/>
          <p:cNvSpPr/>
          <p:nvPr/>
        </p:nvSpPr>
        <p:spPr>
          <a:xfrm rot="1528206">
            <a:off x="6908132" y="307964"/>
            <a:ext cx="27470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 </a:t>
            </a:r>
            <a:r>
              <a:rPr lang="ru-RU" sz="1800" b="1" dirty="0">
                <a:solidFill>
                  <a:schemeClr val="bg1"/>
                </a:solidFill>
              </a:rPr>
              <a:t>26.06 – 22.09</a:t>
            </a: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" t="31748" r="4899" b="33717"/>
          <a:stretch/>
        </p:blipFill>
        <p:spPr bwMode="auto">
          <a:xfrm>
            <a:off x="1" y="-1"/>
            <a:ext cx="2728425" cy="106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55575" y="1135029"/>
            <a:ext cx="5817713" cy="404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800" dirty="0"/>
              <a:t>Отражение профессиональных взглядов и позиций участника Конкурса, процесса и результата его профессиональной деятельности по реализации воспитательных практик, новизне реализуемых им подходов воспитания обучающихся.</a:t>
            </a:r>
          </a:p>
          <a:p>
            <a:pPr marL="342900" indent="-342900" algn="just">
              <a:spcAft>
                <a:spcPts val="600"/>
              </a:spcAft>
              <a:buClr>
                <a:schemeClr val="accent1">
                  <a:lumMod val="50000"/>
                </a:schemeClr>
              </a:buClr>
              <a:buAutoNum type="arabicParenR"/>
            </a:pPr>
            <a:r>
              <a:rPr lang="ru-RU" sz="1800" dirty="0"/>
              <a:t>Видеоряд может включать обзор проведенных мероприятий, интервьюирование участников образовательных отношений относительно его профессиональной деятельности по реализации воспитательной практики, сведения об образовательных и творческих достижениях обучающихся, достижениях и (или) увлечениях участника Конкурса.</a:t>
            </a:r>
          </a:p>
        </p:txBody>
      </p:sp>
      <p:sp>
        <p:nvSpPr>
          <p:cNvPr id="2" name="AutoShape 2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Удаление товара из корзины, отказ от покупки, изменение решения. Удаление предмета, очистка корзины. Интернет-магазин приложение, персонаж мультфильма пользователя ноутбука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137947" y="4517755"/>
            <a:ext cx="285664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sz="3300" b="1" dirty="0">
                <a:solidFill>
                  <a:srgbClr val="FF0000"/>
                </a:solidFill>
                <a:latin typeface="Trebuchet MS"/>
                <a:ea typeface="Trebuchet MS"/>
                <a:cs typeface="Trebuchet MS"/>
              </a:rPr>
              <a:t>! до 5 минут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754772" y="3943102"/>
            <a:ext cx="1382110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300" b="1" dirty="0">
                <a:solidFill>
                  <a:srgbClr val="FF0000"/>
                </a:solidFill>
                <a:latin typeface="Trebuchet MS"/>
                <a:ea typeface="Trebuchet MS"/>
                <a:cs typeface="Trebuchet MS"/>
              </a:rPr>
              <a:t>*.mp4</a:t>
            </a:r>
          </a:p>
        </p:txBody>
      </p:sp>
    </p:spTree>
    <p:extLst>
      <p:ext uri="{BB962C8B-B14F-4D97-AF65-F5344CB8AC3E}">
        <p14:creationId xmlns:p14="http://schemas.microsoft.com/office/powerpoint/2010/main" val="266881358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1907</TotalTime>
  <Words>1420</Words>
  <Application>Microsoft Office PowerPoint</Application>
  <PresentationFormat>Экран (16:9)</PresentationFormat>
  <Paragraphs>171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Wingdings</vt:lpstr>
      <vt:lpstr>Arial</vt:lpstr>
      <vt:lpstr>Trebuchet MS</vt:lpstr>
      <vt:lpstr>Times New Roman</vt:lpstr>
      <vt:lpstr>Simple Light</vt:lpstr>
      <vt:lpstr>УСТАНОВОЧНЫЙ СЕМИНАР</vt:lpstr>
      <vt:lpstr>На какие документы ориентируемся?</vt:lpstr>
      <vt:lpstr>Презентация PowerPoint</vt:lpstr>
      <vt:lpstr>Презентация PowerPoint</vt:lpstr>
      <vt:lpstr>Конкурсные испытания  заочного этапа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Конкурсные испытания очного этапа для 5 финалистов в каждой номинации</vt:lpstr>
      <vt:lpstr>Презентация PowerPoint</vt:lpstr>
      <vt:lpstr>Презентация PowerPoint</vt:lpstr>
      <vt:lpstr>Презентация PowerPoint</vt:lpstr>
      <vt:lpstr>Определение и награждение победителей</vt:lpstr>
      <vt:lpstr>КОНТАКТЫ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УСТАНОВОЧНЫЙ СЕМИНАР</dc:title>
  <cp:lastModifiedBy>Н.А. Лахтикова</cp:lastModifiedBy>
  <cp:revision>29</cp:revision>
  <dcterms:modified xsi:type="dcterms:W3CDTF">2025-06-26T05:41:42Z</dcterms:modified>
</cp:coreProperties>
</file>