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61" r:id="rId4"/>
    <p:sldId id="271" r:id="rId5"/>
    <p:sldId id="272" r:id="rId6"/>
    <p:sldId id="263" r:id="rId7"/>
    <p:sldId id="274" r:id="rId8"/>
    <p:sldId id="273" r:id="rId9"/>
    <p:sldId id="275" r:id="rId10"/>
    <p:sldId id="276" r:id="rId11"/>
    <p:sldId id="277" r:id="rId12"/>
    <p:sldId id="280" r:id="rId13"/>
    <p:sldId id="278" r:id="rId14"/>
    <p:sldId id="279" r:id="rId15"/>
    <p:sldId id="281" r:id="rId16"/>
    <p:sldId id="282" r:id="rId17"/>
    <p:sldId id="283" r:id="rId18"/>
    <p:sldId id="284" r:id="rId19"/>
    <p:sldId id="285" r:id="rId20"/>
  </p:sldIdLst>
  <p:sldSz cx="12192000" cy="6858000"/>
  <p:notesSz cx="6858000" cy="9144000"/>
  <p:embeddedFontLst>
    <p:embeddedFont>
      <p:font typeface="Segoe Print" panose="02000600000000000000" pitchFamily="2" charset="0"/>
      <p:regular r:id="rId21"/>
      <p:bold r:id="rId22"/>
    </p:embeddedFont>
    <p:embeddedFont>
      <p:font typeface="Century Gothic" panose="020B0502020202020204" pitchFamily="3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TomskObl2104" panose="020B0604020202020204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81B"/>
    <a:srgbClr val="121316"/>
    <a:srgbClr val="005AA3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87" d="100"/>
          <a:sy n="87" d="100"/>
        </p:scale>
        <p:origin x="384" y="106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5945" y="2435103"/>
            <a:ext cx="6207369" cy="1639525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3600" smtClean="0">
                <a:solidFill>
                  <a:schemeClr val="bg1"/>
                </a:solidFill>
                <a:latin typeface="TomskObl2104" pitchFamily="50" charset="0"/>
              </a:rPr>
              <a:t>«Пятёрка»  В КАРМАНЕ</a:t>
            </a:r>
            <a:br>
              <a:rPr lang="ru-RU" sz="3600" smtClean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3200" smtClean="0">
                <a:solidFill>
                  <a:schemeClr val="bg1"/>
                </a:solidFill>
                <a:latin typeface="TomskObl2104" pitchFamily="50" charset="0"/>
              </a:rPr>
              <a:t>СЕРТИФИКАТЫ ПООЩРЕНИЯ</a:t>
            </a:r>
            <a:endParaRPr lang="ru-RU" sz="3200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7776" y="4686299"/>
            <a:ext cx="3943350" cy="733425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smtClean="0">
                <a:solidFill>
                  <a:schemeClr val="bg1"/>
                </a:solidFill>
                <a:latin typeface="Gerbera Light" panose="02000300000000000000" pitchFamily="50" charset="-52"/>
              </a:rPr>
              <a:t>Смокотин Александр Евгеньевич</a:t>
            </a:r>
          </a:p>
          <a:p>
            <a:pPr algn="r"/>
            <a:r>
              <a:rPr lang="ru-RU" smtClean="0">
                <a:solidFill>
                  <a:schemeClr val="bg1"/>
                </a:solidFill>
                <a:latin typeface="Gerbera Light" panose="02000300000000000000" pitchFamily="50" charset="-52"/>
              </a:rPr>
              <a:t>Учитель начальных классов</a:t>
            </a:r>
            <a:endParaRPr lang="ru-RU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ороткое мое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9024" y="926559"/>
            <a:ext cx="9904764" cy="557142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64111" y="146759"/>
            <a:ext cx="103717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00881B"/>
                </a:solidFill>
                <a:latin typeface="Segoe Print" panose="02000600000000000000" pitchFamily="2" charset="0"/>
              </a:rPr>
              <a:t>Возможность для творчества, обратная связь</a:t>
            </a:r>
          </a:p>
        </p:txBody>
      </p:sp>
    </p:spTree>
    <p:extLst>
      <p:ext uri="{BB962C8B-B14F-4D97-AF65-F5344CB8AC3E}">
        <p14:creationId xmlns:p14="http://schemas.microsoft.com/office/powerpoint/2010/main" val="99835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2317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305" y="1497394"/>
            <a:ext cx="9122474" cy="4636293"/>
          </a:xfrm>
          <a:prstGeom prst="rect">
            <a:avLst/>
          </a:prstGeom>
          <a:ln w="127000" cap="sq">
            <a:solidFill>
              <a:srgbClr val="00881B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900161" y="403253"/>
            <a:ext cx="10729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881B"/>
                </a:solidFill>
                <a:latin typeface="Segoe Print" panose="02000600000000000000" pitchFamily="2" charset="0"/>
              </a:rPr>
              <a:t>Социальное </a:t>
            </a:r>
            <a:r>
              <a:rPr lang="ru-RU" sz="3600" b="1" dirty="0" smtClean="0">
                <a:solidFill>
                  <a:srgbClr val="00881B"/>
                </a:solidFill>
                <a:latin typeface="Segoe Print" panose="02000600000000000000" pitchFamily="2" charset="0"/>
              </a:rPr>
              <a:t>влияние и </a:t>
            </a:r>
            <a:r>
              <a:rPr lang="ru-RU" sz="3600" b="1" dirty="0">
                <a:solidFill>
                  <a:srgbClr val="00881B"/>
                </a:solidFill>
                <a:latin typeface="Segoe Print" panose="02000600000000000000" pitchFamily="2" charset="0"/>
              </a:rPr>
              <a:t>взаимодействие </a:t>
            </a:r>
          </a:p>
        </p:txBody>
      </p:sp>
    </p:spTree>
    <p:extLst>
      <p:ext uri="{BB962C8B-B14F-4D97-AF65-F5344CB8AC3E}">
        <p14:creationId xmlns:p14="http://schemas.microsoft.com/office/powerpoint/2010/main" val="1949452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52" y="403729"/>
            <a:ext cx="10466980" cy="622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996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5652" y="1104237"/>
            <a:ext cx="1025868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7200" b="1" dirty="0" smtClean="0">
                <a:ln w="0"/>
                <a:solidFill>
                  <a:srgbClr val="00881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rPr>
              <a:t>«САМоешки»</a:t>
            </a:r>
            <a:endParaRPr lang="ru-RU" sz="7200" b="1" dirty="0">
              <a:ln w="0"/>
              <a:solidFill>
                <a:srgbClr val="00881B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924" y="3581900"/>
            <a:ext cx="1993988" cy="26054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0875" y="3581900"/>
            <a:ext cx="988001" cy="8708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996" y="3581900"/>
            <a:ext cx="1841910" cy="26054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787" y="3541894"/>
            <a:ext cx="886328" cy="781218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7976424" y="3558187"/>
            <a:ext cx="1954744" cy="2605412"/>
            <a:chOff x="6582574" y="1476658"/>
            <a:chExt cx="3462798" cy="492176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2574" y="1500244"/>
              <a:ext cx="3462798" cy="489818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88313" y="1476658"/>
              <a:ext cx="1317757" cy="1161484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10098804" y="3541894"/>
            <a:ext cx="1891717" cy="2605413"/>
            <a:chOff x="1181618" y="927009"/>
            <a:chExt cx="3300930" cy="5419115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1618" y="927009"/>
              <a:ext cx="3300930" cy="541911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809" y="1010219"/>
              <a:ext cx="701530" cy="618336"/>
            </a:xfrm>
            <a:prstGeom prst="rect">
              <a:avLst/>
            </a:prstGeom>
          </p:spPr>
        </p:pic>
      </p:grp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381" l="0" r="100000">
                        <a14:foregroundMark x1="8788" y1="12551" x2="14848" y2="34413"/>
                        <a14:foregroundMark x1="67273" y1="22267" x2="71212" y2="43725"/>
                        <a14:foregroundMark x1="81515" y1="79352" x2="90303" y2="87045"/>
                      </a14:backgroundRemoval>
                    </a14:imgEffect>
                  </a14:imgLayer>
                </a14:imgProps>
              </a:ext>
            </a:extLst>
          </a:blip>
          <a:srcRect r="48756" b="51088"/>
          <a:stretch/>
        </p:blipFill>
        <p:spPr>
          <a:xfrm>
            <a:off x="3055880" y="282407"/>
            <a:ext cx="2322032" cy="16982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381" l="0" r="100000">
                        <a14:foregroundMark x1="8788" y1="12551" x2="14848" y2="34413"/>
                        <a14:foregroundMark x1="67273" y1="22267" x2="71212" y2="43725"/>
                        <a14:foregroundMark x1="81515" y1="79352" x2="90303" y2="87045"/>
                      </a14:backgroundRemoval>
                    </a14:imgEffect>
                  </a14:imgLayer>
                </a14:imgProps>
              </a:ext>
            </a:extLst>
          </a:blip>
          <a:srcRect l="48546" b="50479"/>
          <a:stretch/>
        </p:blipFill>
        <p:spPr>
          <a:xfrm>
            <a:off x="550644" y="1878242"/>
            <a:ext cx="2332041" cy="16799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381" l="0" r="100000">
                        <a14:foregroundMark x1="8788" y1="12551" x2="14848" y2="34413"/>
                        <a14:foregroundMark x1="67273" y1="22267" x2="71212" y2="43725"/>
                        <a14:foregroundMark x1="81515" y1="79352" x2="90303" y2="87045"/>
                      </a14:backgroundRemoval>
                    </a14:imgEffect>
                  </a14:imgLayer>
                </a14:imgProps>
              </a:ext>
            </a:extLst>
          </a:blip>
          <a:srcRect t="48518" r="49952"/>
          <a:stretch/>
        </p:blipFill>
        <p:spPr>
          <a:xfrm>
            <a:off x="711356" y="320812"/>
            <a:ext cx="1966765" cy="151427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381" l="0" r="100000">
                        <a14:foregroundMark x1="8788" y1="12551" x2="14848" y2="34413"/>
                        <a14:foregroundMark x1="67273" y1="22267" x2="71212" y2="43725"/>
                        <a14:foregroundMark x1="81515" y1="79352" x2="90303" y2="87045"/>
                      </a14:backgroundRemoval>
                    </a14:imgEffect>
                  </a14:imgLayer>
                </a14:imgProps>
              </a:ext>
            </a:extLst>
          </a:blip>
          <a:srcRect l="50047" t="48518"/>
          <a:stretch/>
        </p:blipFill>
        <p:spPr>
          <a:xfrm>
            <a:off x="323959" y="4834622"/>
            <a:ext cx="1963022" cy="151427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 rot="1595349">
            <a:off x="807635" y="619007"/>
            <a:ext cx="1697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32466"/>
                </a:solidFill>
                <a:latin typeface="Segoe Print" panose="02000600000000000000" pitchFamily="2" charset="0"/>
              </a:rPr>
              <a:t>Русский язык</a:t>
            </a:r>
            <a:endParaRPr lang="ru-RU" dirty="0">
              <a:solidFill>
                <a:srgbClr val="032466"/>
              </a:solidFill>
              <a:latin typeface="Segoe Print" panose="020006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53444" y="734905"/>
            <a:ext cx="2024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32466"/>
                </a:solidFill>
                <a:latin typeface="Segoe Print" panose="02000600000000000000" pitchFamily="2" charset="0"/>
              </a:rPr>
              <a:t>Математика</a:t>
            </a:r>
            <a:endParaRPr lang="ru-RU" dirty="0">
              <a:solidFill>
                <a:srgbClr val="032466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20314883">
            <a:off x="957550" y="2261034"/>
            <a:ext cx="1697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32466"/>
                </a:solidFill>
                <a:latin typeface="Segoe Print" panose="02000600000000000000" pitchFamily="2" charset="0"/>
              </a:rPr>
              <a:t>Окружающий мир</a:t>
            </a:r>
            <a:endParaRPr lang="ru-RU" sz="1600" dirty="0">
              <a:solidFill>
                <a:srgbClr val="032466"/>
              </a:solidFill>
              <a:latin typeface="Segoe Print" panose="020006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20314883">
            <a:off x="541225" y="5174376"/>
            <a:ext cx="1697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32466"/>
                </a:solidFill>
                <a:latin typeface="Segoe Print" panose="02000600000000000000" pitchFamily="2" charset="0"/>
              </a:rPr>
              <a:t>Литературное</a:t>
            </a:r>
            <a:r>
              <a:rPr lang="ru-RU" sz="1600" dirty="0" smtClean="0">
                <a:solidFill>
                  <a:srgbClr val="032466"/>
                </a:solidFill>
                <a:latin typeface="Segoe Print" panose="02000600000000000000" pitchFamily="2" charset="0"/>
              </a:rPr>
              <a:t> чтение</a:t>
            </a:r>
            <a:endParaRPr lang="ru-RU" sz="1600" dirty="0">
              <a:solidFill>
                <a:srgbClr val="032466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390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3268" y="2421878"/>
            <a:ext cx="2973005" cy="4133905"/>
          </a:xfrm>
          <a:prstGeom prst="rect">
            <a:avLst/>
          </a:prstGeom>
          <a:solidFill>
            <a:srgbClr val="43D9E7"/>
          </a:solidFill>
          <a:ln>
            <a:solidFill>
              <a:srgbClr val="43D9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2377813" y="2037420"/>
            <a:ext cx="3008020" cy="4254892"/>
            <a:chOff x="2014210" y="1928932"/>
            <a:chExt cx="3296162" cy="4662474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4210" y="1928932"/>
              <a:ext cx="3296162" cy="466247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69234" y="1928932"/>
              <a:ext cx="1586113" cy="1398016"/>
            </a:xfrm>
            <a:prstGeom prst="rect">
              <a:avLst/>
            </a:prstGeom>
          </p:spPr>
        </p:pic>
      </p:grpSp>
      <p:sp>
        <p:nvSpPr>
          <p:cNvPr id="7" name="Прямоугольник 6"/>
          <p:cNvSpPr/>
          <p:nvPr/>
        </p:nvSpPr>
        <p:spPr>
          <a:xfrm>
            <a:off x="2327658" y="441210"/>
            <a:ext cx="7717714" cy="1000354"/>
          </a:xfrm>
          <a:prstGeom prst="rect">
            <a:avLst/>
          </a:prstGeom>
          <a:solidFill>
            <a:srgbClr val="F9C45A"/>
          </a:solidFill>
          <a:ln>
            <a:solidFill>
              <a:srgbClr val="F9C4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45527"/>
            <a:ext cx="9923229" cy="10590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/>
              <a:t>Сертификат</a:t>
            </a: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9000309" y="4848743"/>
            <a:ext cx="2586445" cy="1815737"/>
          </a:xfrm>
          <a:prstGeom prst="triangle">
            <a:avLst/>
          </a:prstGeom>
          <a:solidFill>
            <a:srgbClr val="43D9E7"/>
          </a:solidFill>
          <a:ln>
            <a:solidFill>
              <a:srgbClr val="43D9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8267511" y="5433806"/>
            <a:ext cx="1655718" cy="1320731"/>
          </a:xfrm>
          <a:prstGeom prst="triangle">
            <a:avLst>
              <a:gd name="adj" fmla="val 48947"/>
            </a:avLst>
          </a:prstGeom>
          <a:solidFill>
            <a:srgbClr val="614DD2"/>
          </a:solidFill>
          <a:ln>
            <a:solidFill>
              <a:srgbClr val="614D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10402389" y="3791693"/>
            <a:ext cx="1789611" cy="2988970"/>
          </a:xfrm>
          <a:prstGeom prst="triangle">
            <a:avLst/>
          </a:prstGeom>
          <a:solidFill>
            <a:srgbClr val="F9C45A"/>
          </a:solidFill>
          <a:ln>
            <a:solidFill>
              <a:srgbClr val="F9C4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991079" y="2421878"/>
            <a:ext cx="53061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А может мы всё забудем?</a:t>
            </a:r>
            <a:endParaRPr lang="ru-RU" sz="4400" b="1" dirty="0">
              <a:solidFill>
                <a:srgbClr val="7030A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80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32432" y="2314041"/>
            <a:ext cx="2665708" cy="4409262"/>
          </a:xfrm>
          <a:prstGeom prst="rect">
            <a:avLst/>
          </a:prstGeom>
          <a:solidFill>
            <a:srgbClr val="253150"/>
          </a:solidFill>
          <a:ln>
            <a:solidFill>
              <a:srgbClr val="2432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4"/>
          <p:cNvSpPr txBox="1">
            <a:spLocks/>
          </p:cNvSpPr>
          <p:nvPr/>
        </p:nvSpPr>
        <p:spPr>
          <a:xfrm>
            <a:off x="4207363" y="4967695"/>
            <a:ext cx="4051382" cy="18288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i="1" dirty="0" smtClean="0">
                <a:solidFill>
                  <a:srgbClr val="C1316F"/>
                </a:solidFill>
                <a:latin typeface="Franklin Gothic Heavy" panose="020B0903020102020204" pitchFamily="34" charset="0"/>
              </a:rPr>
              <a:t>Собака опять съела твое сочинение?</a:t>
            </a:r>
            <a:endParaRPr lang="ru-RU" sz="4000" i="1" dirty="0">
              <a:solidFill>
                <a:srgbClr val="C1316F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4" name="Текст 6"/>
          <p:cNvSpPr txBox="1">
            <a:spLocks/>
          </p:cNvSpPr>
          <p:nvPr/>
        </p:nvSpPr>
        <p:spPr>
          <a:xfrm>
            <a:off x="1866069" y="1480721"/>
            <a:ext cx="5933894" cy="160603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6000" b="1" smtClean="0">
                <a:solidFill>
                  <a:schemeClr val="accent5">
                    <a:lumMod val="50000"/>
                  </a:schemeClr>
                </a:solidFill>
              </a:rPr>
              <a:t>Забыл сделать Д/З?</a:t>
            </a:r>
            <a:endParaRPr lang="ru-RU" sz="6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8313973" y="1676545"/>
            <a:ext cx="3462798" cy="4921769"/>
            <a:chOff x="6582574" y="1476658"/>
            <a:chExt cx="3462798" cy="492176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2574" y="1500244"/>
              <a:ext cx="3462798" cy="489818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88313" y="1476658"/>
              <a:ext cx="1317757" cy="1161484"/>
            </a:xfrm>
            <a:prstGeom prst="rect">
              <a:avLst/>
            </a:prstGeom>
          </p:spPr>
        </p:pic>
      </p:grpSp>
      <p:sp>
        <p:nvSpPr>
          <p:cNvPr id="8" name="Прямоугольник 7"/>
          <p:cNvSpPr/>
          <p:nvPr/>
        </p:nvSpPr>
        <p:spPr>
          <a:xfrm>
            <a:off x="2327658" y="441210"/>
            <a:ext cx="7717714" cy="10003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245527"/>
            <a:ext cx="9923229" cy="10590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/>
              <a:t>Сертификат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4796" y="2965398"/>
            <a:ext cx="54074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C000"/>
                </a:solidFill>
              </a:rPr>
              <a:t>Младший брат порвал твою тетрадь?</a:t>
            </a:r>
            <a:endParaRPr lang="ru-RU" sz="4400" b="1" dirty="0">
              <a:solidFill>
                <a:srgbClr val="FFC000"/>
              </a:solidFill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934054" y="4933769"/>
            <a:ext cx="2586445" cy="1815737"/>
          </a:xfrm>
          <a:prstGeom prst="triangle">
            <a:avLst/>
          </a:prstGeom>
          <a:solidFill>
            <a:srgbClr val="B44040"/>
          </a:solidFill>
          <a:ln>
            <a:solidFill>
              <a:srgbClr val="B4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2351603" y="5475764"/>
            <a:ext cx="1655718" cy="1320731"/>
          </a:xfrm>
          <a:prstGeom prst="triangle">
            <a:avLst>
              <a:gd name="adj" fmla="val 48947"/>
            </a:avLst>
          </a:prstGeom>
          <a:solidFill>
            <a:srgbClr val="F7A329"/>
          </a:solidFill>
          <a:ln>
            <a:solidFill>
              <a:srgbClr val="F7A3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24127" y="3854515"/>
            <a:ext cx="1789611" cy="2988970"/>
          </a:xfrm>
          <a:prstGeom prst="triangle">
            <a:avLst/>
          </a:prstGeom>
          <a:solidFill>
            <a:srgbClr val="C6B1F4"/>
          </a:solidFill>
          <a:ln>
            <a:solidFill>
              <a:srgbClr val="C6B1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598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7658" y="441210"/>
            <a:ext cx="7717714" cy="10003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 rot="3570026">
            <a:off x="3533724" y="1519861"/>
            <a:ext cx="2042074" cy="1223573"/>
          </a:xfrm>
          <a:prstGeom prst="triangle">
            <a:avLst/>
          </a:prstGeom>
          <a:solidFill>
            <a:srgbClr val="FEF800"/>
          </a:solidFill>
          <a:ln>
            <a:solidFill>
              <a:srgbClr val="FEF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56679" y="2390858"/>
            <a:ext cx="3076479" cy="4149427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Текст 6"/>
          <p:cNvSpPr txBox="1">
            <a:spLocks/>
          </p:cNvSpPr>
          <p:nvPr/>
        </p:nvSpPr>
        <p:spPr>
          <a:xfrm>
            <a:off x="4566442" y="2295272"/>
            <a:ext cx="7940691" cy="41988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6600" smtClean="0">
                <a:solidFill>
                  <a:schemeClr val="accent5">
                    <a:lumMod val="50000"/>
                  </a:schemeClr>
                </a:solidFill>
              </a:rPr>
              <a:t>Поменяй свою парту на учительское кресло</a:t>
            </a:r>
            <a:endParaRPr lang="ru-RU" sz="48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183935" y="1802674"/>
            <a:ext cx="3155251" cy="4543450"/>
            <a:chOff x="1181618" y="927009"/>
            <a:chExt cx="3300930" cy="5419115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1618" y="927009"/>
              <a:ext cx="3300930" cy="541911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809" y="1010219"/>
              <a:ext cx="701530" cy="618336"/>
            </a:xfrm>
            <a:prstGeom prst="rect">
              <a:avLst/>
            </a:prstGeom>
          </p:spPr>
        </p:pic>
      </p:grpSp>
      <p:sp>
        <p:nvSpPr>
          <p:cNvPr id="9" name="Равнобедренный треугольник 8"/>
          <p:cNvSpPr/>
          <p:nvPr/>
        </p:nvSpPr>
        <p:spPr>
          <a:xfrm>
            <a:off x="9000309" y="4848743"/>
            <a:ext cx="2586445" cy="1815737"/>
          </a:xfrm>
          <a:prstGeom prst="triangle">
            <a:avLst/>
          </a:prstGeom>
          <a:solidFill>
            <a:srgbClr val="43D9E7"/>
          </a:solidFill>
          <a:ln>
            <a:solidFill>
              <a:srgbClr val="43D9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8267511" y="5433806"/>
            <a:ext cx="1655718" cy="1320731"/>
          </a:xfrm>
          <a:prstGeom prst="triangle">
            <a:avLst>
              <a:gd name="adj" fmla="val 48947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10402389" y="3791693"/>
            <a:ext cx="1789611" cy="2988970"/>
          </a:xfrm>
          <a:prstGeom prst="triangle">
            <a:avLst/>
          </a:prstGeom>
          <a:solidFill>
            <a:srgbClr val="FFF951"/>
          </a:solidFill>
          <a:ln>
            <a:solidFill>
              <a:srgbClr val="FFF9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245527"/>
            <a:ext cx="9923229" cy="10590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/>
              <a:t>Сертификат</a:t>
            </a:r>
          </a:p>
        </p:txBody>
      </p:sp>
    </p:spTree>
    <p:extLst>
      <p:ext uri="{BB962C8B-B14F-4D97-AF65-F5344CB8AC3E}">
        <p14:creationId xmlns:p14="http://schemas.microsoft.com/office/powerpoint/2010/main" val="2483685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835" y="266280"/>
            <a:ext cx="4566194" cy="63943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521" y="187902"/>
            <a:ext cx="4598782" cy="637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085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" t="11302" r="4779" b="8318"/>
          <a:stretch/>
        </p:blipFill>
        <p:spPr>
          <a:xfrm>
            <a:off x="1956916" y="155915"/>
            <a:ext cx="8725989" cy="647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920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233CA3B-2F1A-4D81-ABD7-258359458C89}"/>
              </a:ext>
            </a:extLst>
          </p:cNvPr>
          <p:cNvSpPr/>
          <p:nvPr/>
        </p:nvSpPr>
        <p:spPr>
          <a:xfrm>
            <a:off x="0" y="230188"/>
            <a:ext cx="7904480" cy="584775"/>
          </a:xfrm>
          <a:prstGeom prst="rect">
            <a:avLst/>
          </a:prstGeom>
          <a:gradFill flip="none" rotWithShape="1">
            <a:gsLst>
              <a:gs pos="0">
                <a:srgbClr val="1E3260"/>
              </a:gs>
              <a:gs pos="100000">
                <a:srgbClr val="4185C6"/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969DAC-71BB-4F28-848D-ED5476378377}"/>
              </a:ext>
            </a:extLst>
          </p:cNvPr>
          <p:cNvSpPr txBox="1"/>
          <p:nvPr/>
        </p:nvSpPr>
        <p:spPr>
          <a:xfrm>
            <a:off x="0" y="230188"/>
            <a:ext cx="7904480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Открыт к общению</a:t>
            </a:r>
            <a:endParaRPr lang="ru-RU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8854" l="5859" r="91563">
                        <a14:foregroundMark x1="50078" y1="60938" x2="50078" y2="60938"/>
                        <a14:foregroundMark x1="50781" y1="59375" x2="53203" y2="68438"/>
                        <a14:foregroundMark x1="77109" y1="53021" x2="73359" y2="86250"/>
                        <a14:foregroundMark x1="65547" y1="83125" x2="65703" y2="92292"/>
                        <a14:foregroundMark x1="57813" y1="25729" x2="50234" y2="3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" y="-12192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0" y="347602"/>
            <a:ext cx="3299837" cy="329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885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468463" y="501666"/>
            <a:ext cx="7538207" cy="2785286"/>
            <a:chOff x="697911" y="264150"/>
            <a:chExt cx="5436718" cy="2213555"/>
          </a:xfrm>
        </p:grpSpPr>
        <p:sp>
          <p:nvSpPr>
            <p:cNvPr id="5" name="Облако 4"/>
            <p:cNvSpPr/>
            <p:nvPr/>
          </p:nvSpPr>
          <p:spPr>
            <a:xfrm>
              <a:off x="741587" y="264150"/>
              <a:ext cx="5393042" cy="2213555"/>
            </a:xfrm>
            <a:prstGeom prst="cloud">
              <a:avLst/>
            </a:prstGeom>
            <a:solidFill>
              <a:schemeClr val="accent6"/>
            </a:solidFill>
            <a:ln>
              <a:solidFill>
                <a:srgbClr val="2432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блако 5"/>
            <p:cNvSpPr/>
            <p:nvPr/>
          </p:nvSpPr>
          <p:spPr>
            <a:xfrm>
              <a:off x="697911" y="310594"/>
              <a:ext cx="5126663" cy="1980142"/>
            </a:xfrm>
            <a:prstGeom prst="cloud">
              <a:avLst/>
            </a:prstGeom>
            <a:solidFill>
              <a:srgbClr val="00881B"/>
            </a:solidFill>
            <a:ln>
              <a:solidFill>
                <a:srgbClr val="F7A3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4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Serif" panose="020A0603040505020204" pitchFamily="18" charset="-52"/>
              </a:endParaRPr>
            </a:p>
            <a:p>
              <a:pPr algn="ctr"/>
              <a:r>
                <a:rPr lang="ru-RU" sz="4000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T Serif" panose="020A0603040505020204" pitchFamily="18" charset="-52"/>
                </a:rPr>
                <a:t>«</a:t>
              </a:r>
              <a:r>
                <a:rPr lang="ru-RU" sz="40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T Serif" panose="020A0603040505020204" pitchFamily="18" charset="-52"/>
                </a:rPr>
                <a:t>Когда интересно, тогда интересно</a:t>
              </a:r>
              <a:r>
                <a:rPr lang="ru-RU" sz="4000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T Serif" panose="020A0603040505020204" pitchFamily="18" charset="-52"/>
                </a:rPr>
                <a:t>!»</a:t>
              </a:r>
            </a:p>
            <a:p>
              <a:pPr algn="r"/>
              <a:r>
                <a:rPr lang="ru-RU" sz="20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T Serif" panose="020A0603040505020204" pitchFamily="18" charset="-52"/>
                </a:rPr>
                <a:t>А</a:t>
              </a:r>
              <a:r>
                <a:rPr lang="ru-RU" sz="2000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T Serif" panose="020A0603040505020204" pitchFamily="18" charset="-52"/>
                </a:rPr>
                <a:t>. Е. </a:t>
              </a:r>
              <a:r>
                <a:rPr lang="ru-RU" sz="2000" dirty="0" err="1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T Serif" panose="020A0603040505020204" pitchFamily="18" charset="-52"/>
                </a:rPr>
                <a:t>Смокотин</a:t>
              </a:r>
              <a:endPara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Serif" panose="020A0603040505020204" pitchFamily="18" charset="-52"/>
              </a:endParaRPr>
            </a:p>
            <a:p>
              <a:pPr algn="ctr"/>
              <a:endParaRPr lang="ru-RU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Serif" panose="020A0603040505020204" pitchFamily="18" charset="-52"/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97643" y="313097"/>
            <a:ext cx="4164810" cy="62380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77018" y="5104615"/>
            <a:ext cx="22296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rPr>
              <a:t>5+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7020" t="15085" r="14167" b="16485"/>
          <a:stretch/>
        </p:blipFill>
        <p:spPr>
          <a:xfrm>
            <a:off x="133565" y="164455"/>
            <a:ext cx="1203520" cy="1110429"/>
          </a:xfrm>
          <a:prstGeom prst="ellipse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966" y="998273"/>
            <a:ext cx="1792072" cy="17920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253" y="2515362"/>
            <a:ext cx="1709980" cy="1282485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 flipV="1">
            <a:off x="8996889" y="4869355"/>
            <a:ext cx="1894955" cy="85240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Нехочуха. Мультфильм (1986)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7956" y="63750"/>
            <a:ext cx="9007644" cy="667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9" y="622816"/>
            <a:ext cx="414425" cy="4766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785554" y="1451868"/>
            <a:ext cx="69986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2000" b="1" smtClean="0">
                <a:solidFill>
                  <a:srgbClr val="00881B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2000" b="1">
                <a:solidFill>
                  <a:srgbClr val="00881B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вдохновения, будь то детей, родителей или учителей, успех становится недостижимым. Мотивация становится тем топливом, которое разжигает стремление к </a:t>
            </a:r>
            <a:r>
              <a:rPr lang="ru-RU" sz="2000" b="1" smtClean="0">
                <a:solidFill>
                  <a:srgbClr val="00881B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развитию»</a:t>
            </a:r>
            <a:endParaRPr lang="ru-RU" dirty="0">
              <a:solidFill>
                <a:srgbClr val="00881B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67" b="100000" l="10000" r="90000">
                        <a14:foregroundMark x1="43000" y1="20185" x2="44400" y2="12222"/>
                        <a14:foregroundMark x1="52900" y1="3148" x2="48000" y2="6481"/>
                        <a14:foregroundMark x1="45700" y1="9444" x2="48400" y2="5741"/>
                        <a14:foregroundMark x1="46000" y1="9259" x2="48500" y2="4259"/>
                        <a14:foregroundMark x1="48700" y1="5556" x2="51000" y2="2778"/>
                        <a14:foregroundMark x1="41500" y1="24630" x2="41500" y2="24630"/>
                        <a14:foregroundMark x1="41700" y1="22963" x2="41700" y2="22963"/>
                        <a14:backgroundMark x1="31300" y1="53333" x2="29400" y2="24074"/>
                        <a14:backgroundMark x1="57400" y1="2222" x2="57400" y2="2222"/>
                        <a14:backgroundMark x1="48500" y1="2593" x2="48500" y2="2593"/>
                        <a14:backgroundMark x1="52000" y1="2778" x2="52000" y2="2778"/>
                        <a14:backgroundMark x1="65200" y1="9630" x2="65200" y2="9630"/>
                        <a14:backgroundMark x1="49600" y1="2778" x2="49600" y2="2778"/>
                        <a14:backgroundMark x1="48700" y1="4259" x2="48700" y2="4259"/>
                        <a14:backgroundMark x1="48200" y1="4815" x2="48200" y2="481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720656" y="1725323"/>
            <a:ext cx="9584496" cy="513267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6434" y="591639"/>
            <a:ext cx="69986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2000" b="1" smtClean="0">
                <a:solidFill>
                  <a:srgbClr val="00881B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«Необходимость </a:t>
            </a:r>
            <a:r>
              <a:rPr lang="ru-RU" sz="2000" b="1">
                <a:solidFill>
                  <a:srgbClr val="00881B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мотивации в образовательном процессе нельзя недооценивать</a:t>
            </a:r>
            <a:r>
              <a:rPr lang="ru-RU" sz="2000" b="1" smtClean="0">
                <a:solidFill>
                  <a:srgbClr val="00881B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881B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42856" y="5423522"/>
            <a:ext cx="2382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>
                <a:solidFill>
                  <a:srgbClr val="00881B"/>
                </a:solidFill>
                <a:latin typeface="Segoe Print" panose="02000600000000000000" pitchFamily="2" charset="0"/>
              </a:rPr>
              <a:t>Александр Асмолов</a:t>
            </a:r>
            <a:r>
              <a:rPr lang="ru-RU">
                <a:latin typeface="Segoe Print" panose="02000600000000000000" pitchFamily="2" charset="0"/>
              </a:rPr>
              <a:t>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42856" y="5910875"/>
            <a:ext cx="344196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smtClean="0">
                <a:solidFill>
                  <a:srgbClr val="00881B"/>
                </a:solidFill>
                <a:latin typeface="Segoe Print" panose="02000600000000000000" pitchFamily="2" charset="0"/>
              </a:rPr>
              <a:t>Психолог</a:t>
            </a:r>
            <a:endParaRPr lang="ru-RU" sz="1600" b="1">
              <a:solidFill>
                <a:srgbClr val="00881B"/>
              </a:solidFill>
              <a:latin typeface="Segoe Print" panose="02000600000000000000" pitchFamily="2" charset="0"/>
            </a:endParaRPr>
          </a:p>
          <a:p>
            <a:r>
              <a:rPr lang="ru-RU" sz="1600" b="1" smtClean="0">
                <a:solidFill>
                  <a:srgbClr val="00881B"/>
                </a:solidFill>
                <a:latin typeface="Segoe Print" panose="02000600000000000000" pitchFamily="2" charset="0"/>
              </a:rPr>
              <a:t>Доктор психологических наук</a:t>
            </a:r>
          </a:p>
          <a:p>
            <a:r>
              <a:rPr lang="ru-RU" sz="1600" b="1" smtClean="0">
                <a:solidFill>
                  <a:srgbClr val="00881B"/>
                </a:solidFill>
                <a:latin typeface="Segoe Print" panose="02000600000000000000" pitchFamily="2" charset="0"/>
              </a:rPr>
              <a:t>Профессор МГУ</a:t>
            </a:r>
            <a:endParaRPr lang="ru-RU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552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rot="16200000">
            <a:off x="-2494038" y="2946484"/>
            <a:ext cx="6499114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rgbClr val="00881B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 – это то, что побуждает человека к действию.</a:t>
            </a:r>
            <a:endParaRPr lang="ru-RU" sz="2000" dirty="0">
              <a:solidFill>
                <a:srgbClr val="00881B"/>
              </a:solidFill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63892" y="2541722"/>
            <a:ext cx="3618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881B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Виды</a:t>
            </a:r>
            <a:r>
              <a:rPr lang="ru-RU" sz="2800" b="1" dirty="0" smtClean="0">
                <a:solidFill>
                  <a:srgbClr val="00881B"/>
                </a:solidFill>
              </a:rPr>
              <a:t> </a:t>
            </a:r>
            <a:r>
              <a:rPr lang="ru-RU" sz="3600" b="1" dirty="0">
                <a:solidFill>
                  <a:srgbClr val="00881B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мотивов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8121112" y="3188053"/>
            <a:ext cx="580630" cy="6710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5323668" y="1839700"/>
            <a:ext cx="410705" cy="5280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7923583" y="1839700"/>
            <a:ext cx="321515" cy="5280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088095" y="2504990"/>
            <a:ext cx="3158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881B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Внутренние</a:t>
            </a:r>
            <a:endParaRPr lang="ru-RU" sz="3600" dirty="0">
              <a:solidFill>
                <a:srgbClr val="00881B"/>
              </a:solidFill>
              <a:latin typeface="Segoe Print" panose="020006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66949" y="1290078"/>
            <a:ext cx="41344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881B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Познавательные</a:t>
            </a:r>
            <a:endParaRPr lang="ru-RU" sz="3600" dirty="0">
              <a:solidFill>
                <a:srgbClr val="00881B"/>
              </a:solidFill>
              <a:latin typeface="Segoe Print" panose="020006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51505" y="3771256"/>
            <a:ext cx="37267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881B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Направленные на избегание неудач</a:t>
            </a:r>
            <a:endParaRPr lang="ru-RU" sz="3600" dirty="0">
              <a:solidFill>
                <a:srgbClr val="00881B"/>
              </a:solidFill>
              <a:latin typeface="Segoe Print" panose="020006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48413" y="3828650"/>
            <a:ext cx="38900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881B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Направленные на достижение успеха</a:t>
            </a:r>
            <a:endParaRPr lang="ru-RU" sz="3600" dirty="0">
              <a:solidFill>
                <a:srgbClr val="00881B"/>
              </a:solidFill>
              <a:latin typeface="Segoe Print" panose="020006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86741" y="2504991"/>
            <a:ext cx="22573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881B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Внешние</a:t>
            </a:r>
            <a:endParaRPr lang="ru-RU" sz="3600" dirty="0">
              <a:solidFill>
                <a:srgbClr val="00881B"/>
              </a:solidFill>
              <a:latin typeface="Segoe Print" panose="020006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39594" y="1156487"/>
            <a:ext cx="29610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881B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Социальные</a:t>
            </a:r>
            <a:endParaRPr lang="ru-RU" sz="3600" dirty="0">
              <a:solidFill>
                <a:srgbClr val="00881B"/>
              </a:solidFill>
              <a:latin typeface="Segoe Print" panose="020006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5529020" y="3122341"/>
            <a:ext cx="426788" cy="7063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846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51270" y="628908"/>
            <a:ext cx="1013277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00881B"/>
                </a:solidFill>
                <a:effectLst/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Учебная мотивация </a:t>
            </a:r>
            <a:r>
              <a:rPr lang="ru-RU" sz="2800" dirty="0" smtClean="0">
                <a:solidFill>
                  <a:srgbClr val="00881B"/>
                </a:solidFill>
                <a:effectLst/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это процесс, который запускает, направляет и поддерживает усилия, направленные на выполнение учебной деятельности. Это сложная, комплексная система, образуемая мотивами, целями, реакциями на неудачу, настойчивостью и установками ученика.</a:t>
            </a:r>
            <a:endParaRPr lang="ru-RU" sz="2400" dirty="0">
              <a:solidFill>
                <a:srgbClr val="00881B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420" y="4599226"/>
            <a:ext cx="3242872" cy="215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52" y="403729"/>
            <a:ext cx="10466980" cy="622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46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016" y="2632473"/>
            <a:ext cx="4880306" cy="3660230"/>
          </a:xfrm>
          <a:prstGeom prst="rect">
            <a:avLst/>
          </a:prstGeom>
          <a:ln w="127000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07" y="1463899"/>
            <a:ext cx="4879289" cy="3659467"/>
          </a:xfrm>
          <a:prstGeom prst="rect">
            <a:avLst/>
          </a:prstGeom>
          <a:ln w="127000" cap="sq">
            <a:solidFill>
              <a:schemeClr val="accent6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648600" y="389571"/>
            <a:ext cx="78148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881B"/>
                </a:solidFill>
                <a:latin typeface="Segoe Print" panose="02000600000000000000" pitchFamily="2" charset="0"/>
              </a:rPr>
              <a:t>Высокое </a:t>
            </a:r>
            <a:r>
              <a:rPr lang="ru-RU" sz="4400" b="1" dirty="0" smtClean="0">
                <a:solidFill>
                  <a:srgbClr val="00881B"/>
                </a:solidFill>
                <a:latin typeface="Segoe Print" panose="02000600000000000000" pitchFamily="2" charset="0"/>
              </a:rPr>
              <a:t>значение, миссия</a:t>
            </a:r>
            <a:endParaRPr lang="ru-RU" sz="4400" b="1" dirty="0">
              <a:solidFill>
                <a:srgbClr val="00881B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49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orotkoe-moe_QrwwwtpU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8134" y="1046792"/>
            <a:ext cx="9810658" cy="55184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2087" y="0"/>
            <a:ext cx="10316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00881B"/>
                </a:solidFill>
                <a:latin typeface="Segoe Print" panose="02000600000000000000" pitchFamily="2" charset="0"/>
              </a:rPr>
              <a:t>Развитие</a:t>
            </a:r>
            <a:r>
              <a:rPr lang="ru-RU" sz="4800" b="1" dirty="0">
                <a:solidFill>
                  <a:srgbClr val="00881B"/>
                </a:solidFill>
                <a:latin typeface="Segoe Print" panose="02000600000000000000" pitchFamily="2" charset="0"/>
              </a:rPr>
              <a:t> </a:t>
            </a:r>
            <a:r>
              <a:rPr lang="ru-RU" sz="4800" b="1" dirty="0" smtClean="0">
                <a:solidFill>
                  <a:srgbClr val="00881B"/>
                </a:solidFill>
                <a:latin typeface="Segoe Print" panose="02000600000000000000" pitchFamily="2" charset="0"/>
              </a:rPr>
              <a:t>и достижение</a:t>
            </a:r>
            <a:endParaRPr lang="ru-RU" sz="4800" b="1" dirty="0">
              <a:solidFill>
                <a:srgbClr val="00881B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87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28788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194</Words>
  <Application>Microsoft Office PowerPoint</Application>
  <PresentationFormat>Широкоэкранный</PresentationFormat>
  <Paragraphs>40</Paragraphs>
  <Slides>19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Gerbera Light</vt:lpstr>
      <vt:lpstr>PT Serif</vt:lpstr>
      <vt:lpstr>Segoe Print</vt:lpstr>
      <vt:lpstr>Arial</vt:lpstr>
      <vt:lpstr>Century Gothic</vt:lpstr>
      <vt:lpstr>Times New Roman</vt:lpstr>
      <vt:lpstr>Franklin Gothic Heavy</vt:lpstr>
      <vt:lpstr>Calibri Light</vt:lpstr>
      <vt:lpstr>TomskObl2104</vt:lpstr>
      <vt:lpstr>Calibri</vt:lpstr>
      <vt:lpstr>Тема Office</vt:lpstr>
      <vt:lpstr>«Пятёрка»  В КАРМАНЕ СЕРТИФИКАТЫ ПООЩРЕНИЯ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александр смокотин</cp:lastModifiedBy>
  <cp:revision>110</cp:revision>
  <dcterms:created xsi:type="dcterms:W3CDTF">2025-07-14T10:33:41Z</dcterms:created>
  <dcterms:modified xsi:type="dcterms:W3CDTF">2025-08-21T07:15:11Z</dcterms:modified>
</cp:coreProperties>
</file>