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9" r:id="rId2"/>
    <p:sldId id="281" r:id="rId3"/>
    <p:sldId id="264" r:id="rId4"/>
    <p:sldId id="265" r:id="rId5"/>
    <p:sldId id="267" r:id="rId6"/>
    <p:sldId id="266" r:id="rId7"/>
    <p:sldId id="282" r:id="rId8"/>
    <p:sldId id="272" r:id="rId9"/>
    <p:sldId id="283" r:id="rId10"/>
    <p:sldId id="278" r:id="rId11"/>
    <p:sldId id="448" r:id="rId12"/>
    <p:sldId id="284" r:id="rId13"/>
    <p:sldId id="444" r:id="rId14"/>
    <p:sldId id="442" r:id="rId15"/>
    <p:sldId id="445" r:id="rId16"/>
    <p:sldId id="446" r:id="rId17"/>
    <p:sldId id="438" r:id="rId18"/>
    <p:sldId id="279" r:id="rId1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PT Astra Serif" panose="020A0603040505020204" pitchFamily="18" charset="-52"/>
      <p:regular r:id="rId25"/>
      <p:bold r:id="rId26"/>
      <p:italic r:id="rId27"/>
      <p:boldItalic r:id="rId28"/>
    </p:embeddedFont>
    <p:embeddedFont>
      <p:font typeface="Trebuchet MS" panose="020B0603020202020204" pitchFamily="3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3">
          <p15:clr>
            <a:srgbClr val="747775"/>
          </p15:clr>
        </p15:guide>
        <p15:guide id="2" pos="247">
          <p15:clr>
            <a:srgbClr val="747775"/>
          </p15:clr>
        </p15:guide>
        <p15:guide id="3" orient="horz" pos="454">
          <p15:clr>
            <a:srgbClr val="747775"/>
          </p15:clr>
        </p15:guide>
        <p15:guide id="4" orient="horz" pos="3053">
          <p15:clr>
            <a:srgbClr val="747775"/>
          </p15:clr>
        </p15:guide>
        <p15:guide id="5" pos="553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6D68060-FC43-4B0F-81B8-E2E58F9B2EAD}">
  <a:tblStyle styleId="{D6D68060-FC43-4B0F-81B8-E2E58F9B2EA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4" autoAdjust="0"/>
    <p:restoredTop sz="94679" autoAdjust="0"/>
  </p:normalViewPr>
  <p:slideViewPr>
    <p:cSldViewPr snapToGrid="0">
      <p:cViewPr>
        <p:scale>
          <a:sx n="120" d="100"/>
          <a:sy n="120" d="100"/>
        </p:scale>
        <p:origin x="1260" y="468"/>
      </p:cViewPr>
      <p:guideLst>
        <p:guide orient="horz" pos="283"/>
        <p:guide pos="247"/>
        <p:guide orient="horz" pos="454"/>
        <p:guide orient="horz" pos="3053"/>
        <p:guide pos="553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879959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2140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4561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399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224690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14382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2766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85C2-57DA-45DB-94CA-EE71E5425662}" type="datetime1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952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60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biznesdep.tomsk.gov.ru/konkursy" TargetMode="Externa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kem@toipkro.ru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284232" y="4677116"/>
            <a:ext cx="1689886" cy="384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Томск</a:t>
            </a:r>
            <a:r>
              <a:rPr lang="en-US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 | </a:t>
            </a:r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2025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17768" y="2828149"/>
            <a:ext cx="3626232" cy="1658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ct val="115000"/>
              </a:lnSpc>
            </a:pPr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Диденко Вера Валентиновна, заведующий центром развития кадрового потенциала образовательных систем ТОИПКРО</a:t>
            </a:r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540511" y="450798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6863320" y="260298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ашивка 5"/>
          <p:cNvSpPr/>
          <p:nvPr/>
        </p:nvSpPr>
        <p:spPr>
          <a:xfrm>
            <a:off x="8467725" y="4677116"/>
            <a:ext cx="323850" cy="38427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8763000" y="4677116"/>
            <a:ext cx="323850" cy="384272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AutoShape 5" descr="https://toipkro.ru/content/files/0a/93/1b/9FN23e5egfUI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D54ACCA-BD77-406B-BB82-89C407112F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42342"/>
            <a:ext cx="5101158" cy="510115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Google Shape;83;p16"/>
          <p:cNvSpPr txBox="1">
            <a:spLocks noGrp="1"/>
          </p:cNvSpPr>
          <p:nvPr>
            <p:ph type="ctrTitle" idx="4294967295"/>
          </p:nvPr>
        </p:nvSpPr>
        <p:spPr>
          <a:xfrm>
            <a:off x="700366" y="30340"/>
            <a:ext cx="5180593" cy="6427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Материалы конкурса</a:t>
            </a:r>
          </a:p>
        </p:txBody>
      </p:sp>
      <p:sp>
        <p:nvSpPr>
          <p:cNvPr id="5" name="Прямоугольник 4"/>
          <p:cNvSpPr/>
          <p:nvPr/>
        </p:nvSpPr>
        <p:spPr>
          <a:xfrm rot="19094076">
            <a:off x="6701409" y="4209261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232634" y="0"/>
            <a:ext cx="2925250" cy="116955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909CC46-011D-421A-9FBD-6C5584130A7D}"/>
              </a:ext>
            </a:extLst>
          </p:cNvPr>
          <p:cNvSpPr/>
          <p:nvPr/>
        </p:nvSpPr>
        <p:spPr>
          <a:xfrm rot="8321063">
            <a:off x="7016622" y="4484789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094AF4D-47B5-414A-BBA3-FDAC56E95904}"/>
              </a:ext>
            </a:extLst>
          </p:cNvPr>
          <p:cNvSpPr/>
          <p:nvPr/>
        </p:nvSpPr>
        <p:spPr>
          <a:xfrm>
            <a:off x="6120950" y="111"/>
            <a:ext cx="302305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rgbClr val="FF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Arial" panose="020B0604020202020204" pitchFamily="34" charset="0"/>
              </a:rPr>
              <a:t>принимаются до 18.00 часов 26 сентября 2025 года на бумажном носителе и </a:t>
            </a:r>
            <a:r>
              <a:rPr lang="ru-RU" b="1" u="sng" dirty="0">
                <a:solidFill>
                  <a:srgbClr val="FF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Arial" panose="020B0604020202020204" pitchFamily="34" charset="0"/>
              </a:rPr>
              <a:t>в электронном виде</a:t>
            </a:r>
            <a:r>
              <a:rPr lang="ru-RU" b="1" dirty="0">
                <a:solidFill>
                  <a:srgbClr val="FF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Arial" panose="020B0604020202020204" pitchFamily="34" charset="0"/>
              </a:rPr>
              <a:t> по адресу:  г. Томск, пр. Кирова, 41, </a:t>
            </a:r>
            <a:r>
              <a:rPr lang="ru-RU" b="1" dirty="0" err="1">
                <a:solidFill>
                  <a:srgbClr val="FF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Arial" panose="020B0604020202020204" pitchFamily="34" charset="0"/>
              </a:rPr>
              <a:t>каб</a:t>
            </a:r>
            <a:r>
              <a:rPr lang="ru-RU" b="1" dirty="0">
                <a:solidFill>
                  <a:srgbClr val="FF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Arial" panose="020B0604020202020204" pitchFamily="34" charset="0"/>
              </a:rPr>
              <a:t>. 422, телефон +7(3822) 905-524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3ECA16B-B674-4DC5-82F0-3FBE47CC5A01}"/>
              </a:ext>
            </a:extLst>
          </p:cNvPr>
          <p:cNvSpPr/>
          <p:nvPr/>
        </p:nvSpPr>
        <p:spPr>
          <a:xfrm>
            <a:off x="71240" y="885862"/>
            <a:ext cx="8147850" cy="4020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  <a:spcAft>
                <a:spcPts val="600"/>
              </a:spcAft>
            </a:pPr>
            <a:r>
              <a:rPr lang="ru-RU" sz="1800" dirty="0"/>
              <a:t>1.заявление соискателя;</a:t>
            </a:r>
          </a:p>
          <a:p>
            <a:pPr>
              <a:lnSpc>
                <a:spcPts val="1500"/>
              </a:lnSpc>
              <a:spcAft>
                <a:spcPts val="600"/>
              </a:spcAft>
            </a:pPr>
            <a:r>
              <a:rPr lang="ru-RU" sz="1800" dirty="0"/>
              <a:t>2.согласие на обработку персональных данных;</a:t>
            </a:r>
          </a:p>
          <a:p>
            <a:pPr>
              <a:lnSpc>
                <a:spcPts val="1500"/>
              </a:lnSpc>
              <a:spcAft>
                <a:spcPts val="600"/>
              </a:spcAft>
            </a:pPr>
            <a:r>
              <a:rPr lang="ru-RU" sz="1800" dirty="0"/>
              <a:t>3.заявление о перечислении денежной части премии на счет, открытый в банке (кредитной организации); </a:t>
            </a:r>
          </a:p>
          <a:p>
            <a:pPr>
              <a:lnSpc>
                <a:spcPts val="1500"/>
              </a:lnSpc>
              <a:spcAft>
                <a:spcPts val="600"/>
              </a:spcAft>
            </a:pPr>
            <a:r>
              <a:rPr lang="ru-RU" sz="1800" dirty="0"/>
              <a:t>4.сведения о соискателе премии: фамилия, имя, отчество (при наличии); число, месяц и год рождения; место основной работы (учебы), в том числе адрес организации, занимаемая должность (при наличии); ученая степень, ученое звание и даты их присуждения (при наличии); адрес постоянной (временной) регистрации по месту жительства (месту пребывания) на территории Томской области; контактная информация: телефон, электронная почта (при наличии); </a:t>
            </a:r>
          </a:p>
          <a:p>
            <a:pPr>
              <a:lnSpc>
                <a:spcPts val="1500"/>
              </a:lnSpc>
              <a:spcAft>
                <a:spcPts val="600"/>
              </a:spcAft>
            </a:pPr>
            <a:r>
              <a:rPr lang="ru-RU" sz="1800" dirty="0"/>
              <a:t>5.выписку из протокола заседания коллегиального органа (ученого, научного, научно-технического совета, организации культуры, медицинской либо образовательной организации), подтверждающую выдвижение кандидата на соискание премии; </a:t>
            </a:r>
          </a:p>
          <a:p>
            <a:pPr>
              <a:lnSpc>
                <a:spcPts val="1500"/>
              </a:lnSpc>
              <a:spcAft>
                <a:spcPts val="600"/>
              </a:spcAft>
            </a:pPr>
            <a:r>
              <a:rPr lang="ru-RU" sz="1800" dirty="0"/>
              <a:t>6.мотивированное представление, подготовленное соискателем премии и характеризующее его достижения; </a:t>
            </a:r>
          </a:p>
          <a:p>
            <a:pPr>
              <a:lnSpc>
                <a:spcPts val="1500"/>
              </a:lnSpc>
              <a:spcAft>
                <a:spcPts val="600"/>
              </a:spcAft>
            </a:pPr>
            <a:r>
              <a:rPr lang="ru-RU" sz="1800" dirty="0"/>
              <a:t>7.документы, подтверждающие достижения соискателя премии.</a:t>
            </a:r>
          </a:p>
        </p:txBody>
      </p:sp>
    </p:spTree>
    <p:extLst>
      <p:ext uri="{BB962C8B-B14F-4D97-AF65-F5344CB8AC3E}">
        <p14:creationId xmlns:p14="http://schemas.microsoft.com/office/powerpoint/2010/main" val="2429314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A0137179-7252-4234-8F81-37B7201385CA}"/>
              </a:ext>
            </a:extLst>
          </p:cNvPr>
          <p:cNvSpPr/>
          <p:nvPr/>
        </p:nvSpPr>
        <p:spPr>
          <a:xfrm>
            <a:off x="2708487" y="2120717"/>
            <a:ext cx="918102" cy="10801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AE7EFB-1D7F-4D3F-9A22-381AD5E22457}"/>
              </a:ext>
            </a:extLst>
          </p:cNvPr>
          <p:cNvSpPr txBox="1"/>
          <p:nvPr/>
        </p:nvSpPr>
        <p:spPr>
          <a:xfrm>
            <a:off x="314450" y="1919604"/>
            <a:ext cx="25115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FF0000"/>
                </a:solidFill>
              </a:rPr>
              <a:t>Обязательно указать номинацию!</a:t>
            </a:r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BAC0300E-BB2B-4E4A-BBC3-AF017D83969D}"/>
              </a:ext>
            </a:extLst>
          </p:cNvPr>
          <p:cNvSpPr/>
          <p:nvPr/>
        </p:nvSpPr>
        <p:spPr>
          <a:xfrm>
            <a:off x="2671713" y="3291155"/>
            <a:ext cx="954876" cy="10257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>
              <a:solidFill>
                <a:srgbClr val="FF0000"/>
              </a:solidFill>
            </a:endParaRPr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05C18B48-7F29-48FB-B871-0ED10B6D45B6}"/>
              </a:ext>
            </a:extLst>
          </p:cNvPr>
          <p:cNvSpPr/>
          <p:nvPr/>
        </p:nvSpPr>
        <p:spPr>
          <a:xfrm>
            <a:off x="4884756" y="4244630"/>
            <a:ext cx="918102" cy="10801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3AD095-34BE-4719-AFFA-09691913B1F9}"/>
              </a:ext>
            </a:extLst>
          </p:cNvPr>
          <p:cNvSpPr txBox="1"/>
          <p:nvPr/>
        </p:nvSpPr>
        <p:spPr>
          <a:xfrm>
            <a:off x="1480760" y="4244630"/>
            <a:ext cx="31150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highlight>
                  <a:srgbClr val="FFFF00"/>
                </a:highlight>
              </a:rPr>
              <a:t>Заверять не нужно!</a:t>
            </a:r>
          </a:p>
          <a:p>
            <a:r>
              <a:rPr lang="ru-RU" sz="1600" dirty="0">
                <a:highlight>
                  <a:srgbClr val="FFFF00"/>
                </a:highlight>
              </a:rPr>
              <a:t>Скан, даже цветной, не допускается!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E6BA89E-D93F-42B7-A54D-2CB8016EB29C}"/>
              </a:ext>
            </a:extLst>
          </p:cNvPr>
          <p:cNvSpPr/>
          <p:nvPr/>
        </p:nvSpPr>
        <p:spPr>
          <a:xfrm rot="2496836">
            <a:off x="-1175665" y="4691258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66B887C-1CAB-448A-9279-81D584C0127D}"/>
              </a:ext>
            </a:extLst>
          </p:cNvPr>
          <p:cNvSpPr/>
          <p:nvPr/>
        </p:nvSpPr>
        <p:spPr>
          <a:xfrm rot="13323823">
            <a:off x="-747309" y="4570147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E620C07-65CE-4071-8F96-5A3558051ED8}"/>
              </a:ext>
            </a:extLst>
          </p:cNvPr>
          <p:cNvSpPr/>
          <p:nvPr/>
        </p:nvSpPr>
        <p:spPr>
          <a:xfrm>
            <a:off x="-126434" y="149590"/>
            <a:ext cx="381409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200" b="1" dirty="0">
                <a:solidFill>
                  <a:srgbClr val="0070C0"/>
                </a:solidFill>
                <a:latin typeface="Trebuchet MS"/>
              </a:rPr>
              <a:t>Заявление соискателя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038E495-FADC-453B-90E6-16687C88D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333" y="20658"/>
            <a:ext cx="3511033" cy="5143500"/>
          </a:xfrm>
          <a:prstGeom prst="rect">
            <a:avLst/>
          </a:prstGeom>
        </p:spPr>
      </p:pic>
      <p:sp>
        <p:nvSpPr>
          <p:cNvPr id="15" name="Левая круглая скобка 14">
            <a:extLst>
              <a:ext uri="{FF2B5EF4-FFF2-40B4-BE49-F238E27FC236}">
                <a16:creationId xmlns:a16="http://schemas.microsoft.com/office/drawing/2014/main" id="{BD1D97C6-5E39-4244-95E0-7C97ACB84841}"/>
              </a:ext>
            </a:extLst>
          </p:cNvPr>
          <p:cNvSpPr/>
          <p:nvPr/>
        </p:nvSpPr>
        <p:spPr>
          <a:xfrm>
            <a:off x="4540195" y="1663085"/>
            <a:ext cx="111316" cy="126744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Левая круглая скобка 15">
            <a:extLst>
              <a:ext uri="{FF2B5EF4-FFF2-40B4-BE49-F238E27FC236}">
                <a16:creationId xmlns:a16="http://schemas.microsoft.com/office/drawing/2014/main" id="{3A69461C-DBDA-4516-9C4C-69AAC52C8B09}"/>
              </a:ext>
            </a:extLst>
          </p:cNvPr>
          <p:cNvSpPr/>
          <p:nvPr/>
        </p:nvSpPr>
        <p:spPr>
          <a:xfrm>
            <a:off x="4409067" y="3049189"/>
            <a:ext cx="131127" cy="1386105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704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Google Shape;83;p16"/>
          <p:cNvSpPr txBox="1">
            <a:spLocks noGrp="1"/>
          </p:cNvSpPr>
          <p:nvPr>
            <p:ph type="ctrTitle" idx="4294967295"/>
          </p:nvPr>
        </p:nvSpPr>
        <p:spPr>
          <a:xfrm>
            <a:off x="644524" y="349270"/>
            <a:ext cx="5180593" cy="6427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Материалы конкурса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2176" y="2469371"/>
            <a:ext cx="8999648" cy="1195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232634" y="0"/>
            <a:ext cx="2925250" cy="116955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909CC46-011D-421A-9FBD-6C5584130A7D}"/>
              </a:ext>
            </a:extLst>
          </p:cNvPr>
          <p:cNvSpPr/>
          <p:nvPr/>
        </p:nvSpPr>
        <p:spPr>
          <a:xfrm rot="8321063">
            <a:off x="7163437" y="4559371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094AF4D-47B5-414A-BBA3-FDAC56E95904}"/>
              </a:ext>
            </a:extLst>
          </p:cNvPr>
          <p:cNvSpPr/>
          <p:nvPr/>
        </p:nvSpPr>
        <p:spPr>
          <a:xfrm>
            <a:off x="6120950" y="111"/>
            <a:ext cx="302305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rgbClr val="FF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Arial" panose="020B0604020202020204" pitchFamily="34" charset="0"/>
              </a:rPr>
              <a:t>принимаются до 18.00 часов 26 сентября 2025 года на бумажном носителе и </a:t>
            </a:r>
            <a:r>
              <a:rPr lang="ru-RU" b="1" u="sng" dirty="0">
                <a:solidFill>
                  <a:srgbClr val="FF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Arial" panose="020B0604020202020204" pitchFamily="34" charset="0"/>
              </a:rPr>
              <a:t>в электронном виде</a:t>
            </a:r>
            <a:r>
              <a:rPr lang="ru-RU" b="1" dirty="0">
                <a:solidFill>
                  <a:srgbClr val="FF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Arial" panose="020B0604020202020204" pitchFamily="34" charset="0"/>
              </a:rPr>
              <a:t> по адресу:  г. Томск, пр. Кирова, 41, </a:t>
            </a:r>
            <a:r>
              <a:rPr lang="ru-RU" b="1" dirty="0" err="1">
                <a:solidFill>
                  <a:srgbClr val="FF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Arial" panose="020B0604020202020204" pitchFamily="34" charset="0"/>
              </a:rPr>
              <a:t>каб</a:t>
            </a:r>
            <a:r>
              <a:rPr lang="ru-RU" b="1" dirty="0">
                <a:solidFill>
                  <a:srgbClr val="FF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Arial" panose="020B0604020202020204" pitchFamily="34" charset="0"/>
              </a:rPr>
              <a:t>. 422, телефон +7(3822) 905-524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A0AAC0-DD46-4931-AADE-A0C2E7E3083B}"/>
              </a:ext>
            </a:extLst>
          </p:cNvPr>
          <p:cNvSpPr txBox="1"/>
          <p:nvPr/>
        </p:nvSpPr>
        <p:spPr>
          <a:xfrm>
            <a:off x="155575" y="1180988"/>
            <a:ext cx="86033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chemeClr val="accent5">
                    <a:lumMod val="50000"/>
                  </a:schemeClr>
                </a:solidFill>
              </a:rPr>
              <a:t>Материалы </a:t>
            </a:r>
            <a:r>
              <a:rPr lang="ru-RU" sz="1500" b="1" dirty="0">
                <a:solidFill>
                  <a:srgbClr val="FF0000"/>
                </a:solidFill>
              </a:rPr>
              <a:t>(кроме заявлений, согласия на обработку персональных данных, заявления о перечислении денежной премии) </a:t>
            </a:r>
            <a:r>
              <a:rPr lang="ru-RU" sz="1500" b="1" dirty="0">
                <a:solidFill>
                  <a:schemeClr val="accent5">
                    <a:lumMod val="50000"/>
                  </a:schemeClr>
                </a:solidFill>
              </a:rPr>
              <a:t>заверяются руководителем организации по основному месту работы </a:t>
            </a:r>
          </a:p>
          <a:p>
            <a:pPr algn="ctr"/>
            <a:r>
              <a:rPr lang="ru-RU" sz="1500" b="1" dirty="0">
                <a:solidFill>
                  <a:schemeClr val="accent5">
                    <a:lumMod val="50000"/>
                  </a:schemeClr>
                </a:solidFill>
              </a:rPr>
              <a:t>соискателя (</a:t>
            </a:r>
            <a:r>
              <a:rPr lang="ru-RU" sz="1500" b="1" u="sng" dirty="0">
                <a:solidFill>
                  <a:srgbClr val="FF0000"/>
                </a:solidFill>
              </a:rPr>
              <a:t>печать и подпись на каждой странице</a:t>
            </a:r>
            <a:r>
              <a:rPr lang="ru-RU" sz="1500" b="1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ru-RU" sz="1500" b="1" dirty="0">
              <a:solidFill>
                <a:srgbClr val="FF0000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CA2E53B-1C14-498B-BF9E-0B7AAD9EB9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351" t="2383" r="71936" b="75073"/>
          <a:stretch/>
        </p:blipFill>
        <p:spPr>
          <a:xfrm>
            <a:off x="1200651" y="3810495"/>
            <a:ext cx="1458162" cy="131874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E568636-AA80-4012-8F6C-1DFF40FC6EC3}"/>
              </a:ext>
            </a:extLst>
          </p:cNvPr>
          <p:cNvSpPr txBox="1"/>
          <p:nvPr/>
        </p:nvSpPr>
        <p:spPr>
          <a:xfrm>
            <a:off x="281076" y="2820109"/>
            <a:ext cx="3661051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50" b="1" u="sng" dirty="0">
                <a:solidFill>
                  <a:srgbClr val="C00000"/>
                </a:solidFill>
              </a:rPr>
              <a:t>НЕПРАВИЛЬНО</a:t>
            </a:r>
          </a:p>
          <a:p>
            <a:pPr algn="ctr"/>
            <a:r>
              <a:rPr lang="ru-RU" sz="1650" b="1" u="sng" dirty="0">
                <a:solidFill>
                  <a:srgbClr val="C00000"/>
                </a:solidFill>
              </a:rPr>
              <a:t>Заверено неустановленным лицом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0B6FDF-DFF1-4128-A3D1-984A43EF5B27}"/>
              </a:ext>
            </a:extLst>
          </p:cNvPr>
          <p:cNvSpPr txBox="1"/>
          <p:nvPr/>
        </p:nvSpPr>
        <p:spPr>
          <a:xfrm>
            <a:off x="4760090" y="2820109"/>
            <a:ext cx="30855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50" b="1" u="sng" dirty="0">
                <a:solidFill>
                  <a:srgbClr val="C00000"/>
                </a:solidFill>
              </a:rPr>
              <a:t>ПРАВИЛЬНО</a:t>
            </a:r>
          </a:p>
          <a:p>
            <a:pPr algn="ctr"/>
            <a:r>
              <a:rPr lang="ru-RU" sz="1650" b="1" u="sng" dirty="0">
                <a:solidFill>
                  <a:srgbClr val="C00000"/>
                </a:solidFill>
              </a:rPr>
              <a:t>С расшифровкой подписи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DC33841-EA89-45B8-8098-F4B5CBC5E4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0090" y="3582683"/>
            <a:ext cx="3461693" cy="141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46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 10"/>
          <p:cNvSpPr/>
          <p:nvPr/>
        </p:nvSpPr>
        <p:spPr>
          <a:xfrm>
            <a:off x="162018" y="238719"/>
            <a:ext cx="3510390" cy="716447"/>
          </a:xfrm>
          <a:custGeom>
            <a:avLst/>
            <a:gdLst>
              <a:gd name="connsiteX0" fmla="*/ 0 w 2722802"/>
              <a:gd name="connsiteY0" fmla="*/ 0 h 1633681"/>
              <a:gd name="connsiteX1" fmla="*/ 2722802 w 2722802"/>
              <a:gd name="connsiteY1" fmla="*/ 0 h 1633681"/>
              <a:gd name="connsiteX2" fmla="*/ 2722802 w 2722802"/>
              <a:gd name="connsiteY2" fmla="*/ 1633681 h 1633681"/>
              <a:gd name="connsiteX3" fmla="*/ 0 w 2722802"/>
              <a:gd name="connsiteY3" fmla="*/ 1633681 h 1633681"/>
              <a:gd name="connsiteX4" fmla="*/ 0 w 2722802"/>
              <a:gd name="connsiteY4" fmla="*/ 0 h 1633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2802" h="1633681">
                <a:moveTo>
                  <a:pt x="0" y="0"/>
                </a:moveTo>
                <a:lnTo>
                  <a:pt x="2722802" y="0"/>
                </a:lnTo>
                <a:lnTo>
                  <a:pt x="2722802" y="1633681"/>
                </a:lnTo>
                <a:lnTo>
                  <a:pt x="0" y="1633681"/>
                </a:lnTo>
                <a:lnTo>
                  <a:pt x="0" y="0"/>
                </a:lnTo>
                <a:close/>
              </a:path>
            </a:pathLst>
          </a:custGeom>
          <a:noFill/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hueOff val="0"/>
              <a:satOff val="0"/>
              <a:lumOff val="0"/>
              <a:alphaOff val="0"/>
            </a:schemeClr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008" tIns="60008" rIns="60008" bIns="60008" numCol="1" spcCol="1270" anchor="ctr" anchorCtr="0">
            <a:noAutofit/>
          </a:bodyPr>
          <a:lstStyle/>
          <a:p>
            <a:pPr algn="ctr" defTabSz="700088">
              <a:spcBef>
                <a:spcPct val="0"/>
              </a:spcBef>
            </a:pPr>
            <a:r>
              <a:rPr lang="ru-RU" sz="2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</a:rPr>
              <a:t>Согласие </a:t>
            </a:r>
          </a:p>
          <a:p>
            <a:pPr algn="ctr" defTabSz="700088">
              <a:spcBef>
                <a:spcPct val="0"/>
              </a:spcBef>
            </a:pPr>
            <a:r>
              <a:rPr lang="ru-RU" sz="2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</a:rPr>
              <a:t>на обработку персональных данных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39C948-7C1D-436A-843C-E2149C0B0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8810"/>
            <a:ext cx="3304580" cy="40946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518177-6F73-401F-94C3-C30ED090F168}"/>
              </a:ext>
            </a:extLst>
          </p:cNvPr>
          <p:cNvSpPr txBox="1"/>
          <p:nvPr/>
        </p:nvSpPr>
        <p:spPr>
          <a:xfrm>
            <a:off x="2421626" y="4489065"/>
            <a:ext cx="2206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highlight>
                  <a:srgbClr val="FFFF00"/>
                </a:highlight>
              </a:rPr>
              <a:t>Заверять не нужно. </a:t>
            </a:r>
          </a:p>
          <a:p>
            <a:r>
              <a:rPr lang="ru-RU" sz="1200" dirty="0">
                <a:highlight>
                  <a:srgbClr val="FFFF00"/>
                </a:highlight>
              </a:rPr>
              <a:t>В портфолио вкладывается только оригинал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4B1624F-04E5-4DC5-A02E-A2A60248F92F}"/>
              </a:ext>
            </a:extLst>
          </p:cNvPr>
          <p:cNvSpPr/>
          <p:nvPr/>
        </p:nvSpPr>
        <p:spPr>
          <a:xfrm>
            <a:off x="3433542" y="361217"/>
            <a:ext cx="6102678" cy="4220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rebuchet MS"/>
              </a:rPr>
              <a:t>Сведения о соискателе</a:t>
            </a:r>
          </a:p>
          <a:p>
            <a:pPr algn="ctr"/>
            <a:endParaRPr lang="ru-RU" sz="1725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  <a:p>
            <a:pPr algn="ctr"/>
            <a:endParaRPr lang="ru-RU" sz="1725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  <a:p>
            <a:endParaRPr lang="ru-RU" sz="142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2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2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2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2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2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2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2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2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2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2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2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образовательной организации	_______________		</a:t>
            </a:r>
            <a:r>
              <a:rPr lang="ru-RU" sz="142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(расшифровка подписи обязательна!!!!!)</a:t>
            </a:r>
          </a:p>
          <a:p>
            <a:r>
              <a:rPr lang="ru-RU" sz="14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                                </a:t>
            </a:r>
            <a:r>
              <a:rPr lang="ru-RU" sz="142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м.п</a:t>
            </a:r>
            <a:r>
              <a:rPr lang="ru-RU" sz="14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A28773E-2065-453C-BC92-3DF4959B1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8523" y="955166"/>
            <a:ext cx="4792717" cy="280241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22A76A2-DACA-4A24-B0DE-0B759D8E35D1}"/>
              </a:ext>
            </a:extLst>
          </p:cNvPr>
          <p:cNvSpPr/>
          <p:nvPr/>
        </p:nvSpPr>
        <p:spPr>
          <a:xfrm>
            <a:off x="6307875" y="4551450"/>
            <a:ext cx="30484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00088"/>
            <a:r>
              <a:rPr lang="ru-RU" sz="1200" dirty="0">
                <a:highlight>
                  <a:srgbClr val="FFFF00"/>
                </a:highlight>
              </a:rPr>
              <a:t>Скан не допускается, вкладывается оригинал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353827E-A64D-4907-941D-83DA36ADB0B6}"/>
              </a:ext>
            </a:extLst>
          </p:cNvPr>
          <p:cNvSpPr/>
          <p:nvPr/>
        </p:nvSpPr>
        <p:spPr>
          <a:xfrm rot="2496836">
            <a:off x="7078698" y="506526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81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1D5636-8820-4D62-BEFA-ECE3B7AE0561}"/>
              </a:ext>
            </a:extLst>
          </p:cNvPr>
          <p:cNvSpPr txBox="1"/>
          <p:nvPr/>
        </p:nvSpPr>
        <p:spPr>
          <a:xfrm>
            <a:off x="92692" y="1342750"/>
            <a:ext cx="9051307" cy="3772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  <a:spcAft>
                <a:spcPts val="600"/>
              </a:spcAft>
            </a:pPr>
            <a:r>
              <a:rPr lang="ru-RU" dirty="0"/>
              <a:t>Выписка должна содержать следующую информацию:</a:t>
            </a:r>
          </a:p>
          <a:p>
            <a:pPr marL="214313" indent="-214313">
              <a:lnSpc>
                <a:spcPts val="1300"/>
              </a:lnSpc>
              <a:spcAft>
                <a:spcPts val="600"/>
              </a:spcAft>
              <a:buFont typeface="Arial"/>
              <a:buChar char="-"/>
            </a:pPr>
            <a:r>
              <a:rPr lang="ru-RU" dirty="0"/>
              <a:t>№ протокола, от какого числа;</a:t>
            </a:r>
          </a:p>
          <a:p>
            <a:pPr marL="214313" indent="-214313">
              <a:lnSpc>
                <a:spcPts val="1300"/>
              </a:lnSpc>
              <a:spcAft>
                <a:spcPts val="600"/>
              </a:spcAft>
              <a:buFont typeface="Arial"/>
              <a:buChar char="-"/>
            </a:pPr>
            <a:r>
              <a:rPr lang="ru-RU" dirty="0"/>
              <a:t>председатель, секретарь;</a:t>
            </a:r>
          </a:p>
          <a:p>
            <a:pPr marL="214313" indent="-214313">
              <a:lnSpc>
                <a:spcPts val="1300"/>
              </a:lnSpc>
              <a:spcAft>
                <a:spcPts val="600"/>
              </a:spcAft>
              <a:buFont typeface="Arial"/>
              <a:buChar char="-"/>
            </a:pPr>
            <a:r>
              <a:rPr lang="ru-RU" dirty="0"/>
              <a:t>общее количество участников, сколько из них присутствовало (кворум!!!!);</a:t>
            </a:r>
          </a:p>
          <a:p>
            <a:pPr marL="214313" indent="-214313">
              <a:lnSpc>
                <a:spcPts val="1300"/>
              </a:lnSpc>
              <a:spcAft>
                <a:spcPts val="600"/>
              </a:spcAft>
              <a:buFont typeface="Arial"/>
              <a:buChar char="-"/>
            </a:pPr>
            <a:r>
              <a:rPr lang="ru-RU" dirty="0"/>
              <a:t>повестка дня;</a:t>
            </a:r>
          </a:p>
          <a:p>
            <a:pPr marL="257175" indent="-257175">
              <a:lnSpc>
                <a:spcPts val="1300"/>
              </a:lnSpc>
              <a:spcAft>
                <a:spcPts val="600"/>
              </a:spcAft>
              <a:buFont typeface="Arial"/>
              <a:buChar char="-"/>
            </a:pPr>
            <a:r>
              <a:rPr lang="ru-RU" dirty="0"/>
              <a:t>кого слушали по вопросу выдвижения кандидатуры (ФИО, должность) для участия в конкурсе на соискание премий Томской области в сфере образования, науки, здравоохранения и культуры и на звание «Лауреат премии Томской области</a:t>
            </a:r>
          </a:p>
          <a:p>
            <a:pPr marL="257175" indent="-257175">
              <a:lnSpc>
                <a:spcPts val="1300"/>
              </a:lnSpc>
              <a:spcAft>
                <a:spcPts val="600"/>
              </a:spcAft>
              <a:buFont typeface="Arial"/>
              <a:buChar char="-"/>
            </a:pPr>
            <a:r>
              <a:rPr lang="ru-RU" dirty="0"/>
              <a:t>в сфере образования, науки, здравоохранения и культуры» в номинации «_________»;</a:t>
            </a:r>
          </a:p>
          <a:p>
            <a:pPr marL="257175" indent="-257175">
              <a:lnSpc>
                <a:spcPts val="1300"/>
              </a:lnSpc>
              <a:spcAft>
                <a:spcPts val="600"/>
              </a:spcAft>
              <a:buFont typeface="Arial"/>
              <a:buChar char="-"/>
            </a:pPr>
            <a:r>
              <a:rPr lang="ru-RU" dirty="0"/>
              <a:t>принятое решение  о выдвижении (ФИО, должность) для участия в конкурсе на соискание премий Томской области в сфере образования, науки, здравоохранения и культуры и на звание «Лауреат премии Томской области в сфере образования, науки, здравоохранения и культуры» в номинации «_________»;</a:t>
            </a:r>
          </a:p>
          <a:p>
            <a:pPr marL="214313" indent="-214313">
              <a:lnSpc>
                <a:spcPts val="1300"/>
              </a:lnSpc>
              <a:spcAft>
                <a:spcPts val="600"/>
              </a:spcAft>
              <a:buFont typeface="Arial"/>
              <a:buChar char="-"/>
            </a:pPr>
            <a:r>
              <a:rPr lang="ru-RU" dirty="0"/>
              <a:t>результаты голосования;</a:t>
            </a:r>
          </a:p>
          <a:p>
            <a:pPr marL="214313" indent="-214313">
              <a:lnSpc>
                <a:spcPts val="1300"/>
              </a:lnSpc>
              <a:spcAft>
                <a:spcPts val="600"/>
              </a:spcAft>
              <a:buFont typeface="Arial"/>
              <a:buChar char="-"/>
            </a:pPr>
            <a:r>
              <a:rPr lang="ru-RU" dirty="0"/>
              <a:t>председатель Совета, подпись, расшифровка подписи;</a:t>
            </a:r>
          </a:p>
          <a:p>
            <a:pPr marL="214313" indent="-214313">
              <a:lnSpc>
                <a:spcPts val="1300"/>
              </a:lnSpc>
              <a:spcAft>
                <a:spcPts val="600"/>
              </a:spcAft>
              <a:buFont typeface="Arial"/>
              <a:buChar char="-"/>
            </a:pPr>
            <a:r>
              <a:rPr lang="ru-RU" dirty="0"/>
              <a:t>секретарь Совета, подпись, расшифровка подписи;</a:t>
            </a:r>
          </a:p>
          <a:p>
            <a:pPr marL="214313" indent="-214313">
              <a:lnSpc>
                <a:spcPts val="1300"/>
              </a:lnSpc>
              <a:spcAft>
                <a:spcPts val="600"/>
              </a:spcAft>
              <a:buFont typeface="Arial"/>
              <a:buChar char="-"/>
            </a:pPr>
            <a:r>
              <a:rPr lang="ru-RU" dirty="0"/>
              <a:t>дата составления выписки. ПЕЧАТЬ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7AF6034-6A3F-4130-B0DB-ACA9042D9B1A}"/>
              </a:ext>
            </a:extLst>
          </p:cNvPr>
          <p:cNvSpPr/>
          <p:nvPr/>
        </p:nvSpPr>
        <p:spPr>
          <a:xfrm>
            <a:off x="-47707" y="1043585"/>
            <a:ext cx="8969071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500" b="1" u="sng" dirty="0">
                <a:solidFill>
                  <a:prstClr val="black"/>
                </a:solidFill>
              </a:rPr>
              <a:t>СОВЕТ ЛЮБОЙ</a:t>
            </a:r>
            <a:r>
              <a:rPr lang="ru-RU" sz="1500" b="1" dirty="0">
                <a:solidFill>
                  <a:prstClr val="black"/>
                </a:solidFill>
              </a:rPr>
              <a:t>, В ЧЬИ ПОЛНОМОЧИЯ ВХОДИТ ВЫДВИЖЕНИЕ КАНДИДАТУР НА КОНКУРС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F40035-4ABD-47CA-8D52-3E4882EBB2E6}"/>
              </a:ext>
            </a:extLst>
          </p:cNvPr>
          <p:cNvSpPr txBox="1"/>
          <p:nvPr/>
        </p:nvSpPr>
        <p:spPr>
          <a:xfrm>
            <a:off x="6338651" y="4244283"/>
            <a:ext cx="1938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highlight>
                  <a:srgbClr val="FFFF00"/>
                </a:highlight>
              </a:rPr>
              <a:t>Скан не допускается, вкладывается только оригинал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36EE1A2-455B-46F1-BB11-F03E04C2D022}"/>
              </a:ext>
            </a:extLst>
          </p:cNvPr>
          <p:cNvSpPr/>
          <p:nvPr/>
        </p:nvSpPr>
        <p:spPr>
          <a:xfrm>
            <a:off x="447007" y="27922"/>
            <a:ext cx="78303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00088">
              <a:spcBef>
                <a:spcPct val="0"/>
              </a:spcBef>
            </a:pPr>
            <a:r>
              <a:rPr lang="ru-RU" sz="2000" b="1" dirty="0">
                <a:solidFill>
                  <a:srgbClr val="0070C0"/>
                </a:solidFill>
                <a:latin typeface="Trebuchet MS"/>
              </a:rPr>
              <a:t>Выписка </a:t>
            </a:r>
          </a:p>
          <a:p>
            <a:pPr algn="ctr" defTabSz="700088">
              <a:spcBef>
                <a:spcPct val="0"/>
              </a:spcBef>
            </a:pPr>
            <a:r>
              <a:rPr lang="ru-RU" sz="2000" b="1" dirty="0">
                <a:solidFill>
                  <a:srgbClr val="0070C0"/>
                </a:solidFill>
                <a:latin typeface="Trebuchet MS"/>
              </a:rPr>
              <a:t>из протокола заседания Совета </a:t>
            </a:r>
          </a:p>
          <a:p>
            <a:pPr algn="ctr" defTabSz="700088">
              <a:spcBef>
                <a:spcPct val="0"/>
              </a:spcBef>
            </a:pPr>
            <a:r>
              <a:rPr lang="ru-RU" sz="2000" b="1" dirty="0">
                <a:solidFill>
                  <a:srgbClr val="0070C0"/>
                </a:solidFill>
                <a:latin typeface="Trebuchet MS"/>
              </a:rPr>
              <a:t>о выдвижении на соискание премии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CB2DB78-EDD2-4F7F-A85D-F0C1883195B4}"/>
              </a:ext>
            </a:extLst>
          </p:cNvPr>
          <p:cNvSpPr/>
          <p:nvPr/>
        </p:nvSpPr>
        <p:spPr>
          <a:xfrm rot="8321063">
            <a:off x="6805628" y="4442408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051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0" y="707886"/>
            <a:ext cx="9072438" cy="4823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/>
              <a:t>По структуре и содержанию должно соответствовать критериям конкурса:</a:t>
            </a:r>
          </a:p>
          <a:p>
            <a:pPr algn="ctr"/>
            <a:endParaRPr lang="ru-RU" sz="675" b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lnSpc>
                <a:spcPts val="1300"/>
              </a:lnSpc>
              <a:spcAft>
                <a:spcPts val="600"/>
              </a:spcAft>
              <a:buFont typeface="Arial"/>
              <a:buChar char="-"/>
            </a:pPr>
            <a:r>
              <a:rPr lang="ru-RU" dirty="0"/>
              <a:t>1. Актуальность опыта по разработке и внедрению в педагогическую практику инновационного процесса, технологии и/или продукта;</a:t>
            </a:r>
          </a:p>
          <a:p>
            <a:pPr marL="171450" indent="-171450">
              <a:lnSpc>
                <a:spcPts val="1300"/>
              </a:lnSpc>
              <a:spcAft>
                <a:spcPts val="600"/>
              </a:spcAft>
              <a:buFont typeface="Arial"/>
              <a:buChar char="-"/>
            </a:pPr>
            <a:r>
              <a:rPr lang="ru-RU" dirty="0"/>
              <a:t>2. Новизна опыта по разработке и внедрению в педагогическую практику инновационного процесса, технологии и/или продукта;</a:t>
            </a:r>
          </a:p>
          <a:p>
            <a:pPr marL="171450" indent="-171450">
              <a:lnSpc>
                <a:spcPts val="1300"/>
              </a:lnSpc>
              <a:spcAft>
                <a:spcPts val="600"/>
              </a:spcAft>
              <a:buFont typeface="Arial"/>
              <a:buChar char="-"/>
            </a:pPr>
            <a:r>
              <a:rPr lang="ru-RU" dirty="0"/>
              <a:t>3. Описание содержания опыта по разработке и внедрению в педагогическую практику инновационного процесса, технологии и/или продукта;</a:t>
            </a:r>
          </a:p>
          <a:p>
            <a:pPr marL="171450" indent="-171450">
              <a:lnSpc>
                <a:spcPts val="1300"/>
              </a:lnSpc>
              <a:spcAft>
                <a:spcPts val="600"/>
              </a:spcAft>
              <a:buFont typeface="Arial"/>
              <a:buChar char="-"/>
            </a:pPr>
            <a:r>
              <a:rPr lang="ru-RU" dirty="0"/>
              <a:t>4. Результативность опыта по разработке и внедрению в педагогическую практику инновационного процесса, технологии и/или продукта;</a:t>
            </a:r>
          </a:p>
          <a:p>
            <a:pPr marL="171450" indent="-171450">
              <a:lnSpc>
                <a:spcPts val="1300"/>
              </a:lnSpc>
              <a:spcAft>
                <a:spcPts val="600"/>
              </a:spcAft>
              <a:buFont typeface="Arial"/>
              <a:buChar char="-"/>
            </a:pPr>
            <a:r>
              <a:rPr lang="ru-RU" dirty="0"/>
              <a:t>5. - Практическая значимость и востребованность результатов внедрения в педагогическую практику инновационного процесса, технологии и/или продукта педагогическим сообществом (для коллективов);</a:t>
            </a:r>
          </a:p>
          <a:p>
            <a:pPr marL="171450" indent="-171450">
              <a:lnSpc>
                <a:spcPts val="1300"/>
              </a:lnSpc>
              <a:spcAft>
                <a:spcPts val="600"/>
              </a:spcAft>
              <a:buFont typeface="Arial"/>
              <a:buChar char="-"/>
            </a:pPr>
            <a:r>
              <a:rPr lang="ru-RU" dirty="0"/>
              <a:t>- Практическая значимость и востребованность опыта по разработке и внедрению в педагогическую практику инновационного процесса, технологии и/или продукта педагогическим сообществом (для педагогических работников); </a:t>
            </a:r>
          </a:p>
          <a:p>
            <a:pPr marL="171450" indent="-171450">
              <a:lnSpc>
                <a:spcPts val="1300"/>
              </a:lnSpc>
              <a:spcAft>
                <a:spcPts val="600"/>
              </a:spcAft>
              <a:buFont typeface="Arial"/>
              <a:buChar char="-"/>
            </a:pPr>
            <a:r>
              <a:rPr lang="ru-RU" dirty="0"/>
              <a:t>6. - Представление общественности результатов внедрения в педагогическую практику инновационного процесса, технологии и/или продукта (для коллективов);</a:t>
            </a:r>
          </a:p>
          <a:p>
            <a:pPr marL="171450" indent="-171450">
              <a:lnSpc>
                <a:spcPts val="1300"/>
              </a:lnSpc>
              <a:spcAft>
                <a:spcPts val="600"/>
              </a:spcAft>
              <a:buFont typeface="Arial"/>
              <a:buChar char="-"/>
            </a:pPr>
            <a:r>
              <a:rPr lang="ru-RU" dirty="0"/>
              <a:t>- Представление общественности опыта по разработке и внедрению в педагогическую практику инновационного процесса, технологии и/или продукта (для педагогических работников);</a:t>
            </a:r>
          </a:p>
          <a:p>
            <a:endParaRPr lang="ru-RU" sz="1125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ru-RU" sz="1125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Экспертные карты размещены на сайте Департамента - </a:t>
            </a:r>
            <a:r>
              <a:rPr lang="en-US" sz="1125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https://biznesdep.tomsk.gov.ru/konkursy</a:t>
            </a:r>
            <a:r>
              <a:rPr lang="ru-RU" sz="1125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 </a:t>
            </a:r>
          </a:p>
          <a:p>
            <a:endParaRPr lang="ru-RU" sz="1050" b="1" dirty="0">
              <a:solidFill>
                <a:schemeClr val="accent5">
                  <a:lumMod val="50000"/>
                </a:schemeClr>
              </a:solidFill>
              <a:highlight>
                <a:srgbClr val="FFFF00"/>
              </a:highlight>
              <a:cs typeface="Times New Roman" pitchFamily="18" charset="0"/>
            </a:endParaRPr>
          </a:p>
          <a:p>
            <a:endParaRPr lang="ru-RU" sz="1200" b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1650" b="1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3C257E5-40B8-4B8D-B1C2-28AE568A0D23}"/>
              </a:ext>
            </a:extLst>
          </p:cNvPr>
          <p:cNvSpPr/>
          <p:nvPr/>
        </p:nvSpPr>
        <p:spPr>
          <a:xfrm>
            <a:off x="242514" y="0"/>
            <a:ext cx="77405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00088">
              <a:spcBef>
                <a:spcPct val="0"/>
              </a:spcBef>
            </a:pPr>
            <a:r>
              <a:rPr lang="ru-RU" sz="2000" b="1" dirty="0">
                <a:solidFill>
                  <a:srgbClr val="0070C0"/>
                </a:solidFill>
                <a:latin typeface="Trebuchet MS"/>
              </a:rPr>
              <a:t>Мотивированное представление, подготовленное соискателем премии и характеризующее его достижения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2C561D3-BA12-4AC2-8BE9-55F9BD36892F}"/>
              </a:ext>
            </a:extLst>
          </p:cNvPr>
          <p:cNvSpPr/>
          <p:nvPr/>
        </p:nvSpPr>
        <p:spPr>
          <a:xfrm rot="2496836">
            <a:off x="7078698" y="506526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047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3D005FB-ED99-4D71-B540-39767BD0CDDD}"/>
              </a:ext>
            </a:extLst>
          </p:cNvPr>
          <p:cNvSpPr/>
          <p:nvPr/>
        </p:nvSpPr>
        <p:spPr>
          <a:xfrm>
            <a:off x="21441" y="973451"/>
            <a:ext cx="627599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50" dirty="0"/>
              <a:t>На каждой странице приложения должно стоять: </a:t>
            </a:r>
            <a:r>
              <a:rPr lang="ru-RU" sz="1650" b="1" dirty="0">
                <a:solidFill>
                  <a:srgbClr val="C00000"/>
                </a:solidFill>
              </a:rPr>
              <a:t>КОПИЯ ВЕРНА</a:t>
            </a:r>
            <a:r>
              <a:rPr lang="ru-RU" sz="1650" dirty="0"/>
              <a:t>, </a:t>
            </a:r>
            <a:r>
              <a:rPr lang="ru-RU" sz="1650" b="1" dirty="0">
                <a:solidFill>
                  <a:srgbClr val="C00000"/>
                </a:solidFill>
              </a:rPr>
              <a:t>подпись руководителя </a:t>
            </a:r>
            <a:r>
              <a:rPr lang="ru-RU" sz="1650" dirty="0">
                <a:solidFill>
                  <a:prstClr val="black"/>
                </a:solidFill>
              </a:rPr>
              <a:t>образовательной организации </a:t>
            </a:r>
            <a:r>
              <a:rPr lang="ru-RU" sz="1650" dirty="0"/>
              <a:t>с </a:t>
            </a:r>
            <a:r>
              <a:rPr lang="ru-RU" sz="1650" b="1" dirty="0">
                <a:solidFill>
                  <a:srgbClr val="C00000"/>
                </a:solidFill>
              </a:rPr>
              <a:t>расшифровкой</a:t>
            </a:r>
            <a:r>
              <a:rPr lang="ru-RU" sz="1650" dirty="0"/>
              <a:t>, </a:t>
            </a:r>
            <a:r>
              <a:rPr lang="ru-RU" sz="1650" b="1" dirty="0">
                <a:solidFill>
                  <a:srgbClr val="C00000"/>
                </a:solidFill>
              </a:rPr>
              <a:t>печать </a:t>
            </a:r>
            <a:r>
              <a:rPr lang="ru-RU" sz="1650" dirty="0"/>
              <a:t>образовательной организации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7A0AC9-6D4E-4756-B278-890FE19E0E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35406" r="-4557" b="35405"/>
          <a:stretch/>
        </p:blipFill>
        <p:spPr>
          <a:xfrm>
            <a:off x="3944098" y="2059200"/>
            <a:ext cx="1449029" cy="5400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4EA52E-50C3-49C0-9200-99F3F4D7C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953" y="1713340"/>
            <a:ext cx="3017661" cy="12317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96F6F0-64F5-4E2C-9B84-CB4131E8624E}"/>
              </a:ext>
            </a:extLst>
          </p:cNvPr>
          <p:cNvSpPr txBox="1"/>
          <p:nvPr/>
        </p:nvSpPr>
        <p:spPr>
          <a:xfrm>
            <a:off x="7632314" y="1908799"/>
            <a:ext cx="1134126" cy="2539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050" dirty="0"/>
              <a:t>/А.Г. Иванов/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511BB7F-E03D-4224-8C04-A2288A6FC8F6}"/>
              </a:ext>
            </a:extLst>
          </p:cNvPr>
          <p:cNvSpPr/>
          <p:nvPr/>
        </p:nvSpPr>
        <p:spPr>
          <a:xfrm>
            <a:off x="1377888" y="239665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700088">
              <a:spcBef>
                <a:spcPct val="0"/>
              </a:spcBef>
            </a:pPr>
            <a:r>
              <a:rPr lang="ru-RU" sz="2000" b="1" dirty="0">
                <a:solidFill>
                  <a:srgbClr val="0070C0"/>
                </a:solidFill>
                <a:latin typeface="Trebuchet MS"/>
              </a:rPr>
              <a:t>Документы, подтверждающие достижения соискателя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FD0EA4A-6696-4408-B0DE-456B8FC15524}"/>
              </a:ext>
            </a:extLst>
          </p:cNvPr>
          <p:cNvSpPr/>
          <p:nvPr/>
        </p:nvSpPr>
        <p:spPr>
          <a:xfrm rot="2496836">
            <a:off x="7078698" y="506526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C646388-E036-4AB9-A331-AE8A68040D49}"/>
              </a:ext>
            </a:extLst>
          </p:cNvPr>
          <p:cNvSpPr/>
          <p:nvPr/>
        </p:nvSpPr>
        <p:spPr>
          <a:xfrm rot="13223722">
            <a:off x="6407009" y="706188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911ABF7-34BE-4CBD-977E-79F7D0FA3590}"/>
              </a:ext>
            </a:extLst>
          </p:cNvPr>
          <p:cNvSpPr/>
          <p:nvPr/>
        </p:nvSpPr>
        <p:spPr>
          <a:xfrm>
            <a:off x="113305" y="2945120"/>
            <a:ext cx="8742460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50" dirty="0"/>
              <a:t>Материалы, представленные соискателями на Конкурс в печатном виде, должны быть сброшюрованы, листы пронумерованы. При приеме документов проводится техническая экспертиза: проверяется наличие всех документов, подписей, отметки о заверении, кол-во листов, наличие электронного варианта, соответствие кол-ва листов бумажному варианту.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44E31C4-7EA7-4732-A58A-C5484F4A744A}"/>
              </a:ext>
            </a:extLst>
          </p:cNvPr>
          <p:cNvSpPr/>
          <p:nvPr/>
        </p:nvSpPr>
        <p:spPr>
          <a:xfrm>
            <a:off x="4302437" y="4170049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Бумажный и электронный варианты должны быть полностью идентичны 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(в том числе должны содержать синюю печать и синюю подпись с расшифровкой подписи). </a:t>
            </a:r>
          </a:p>
        </p:txBody>
      </p:sp>
    </p:spTree>
    <p:extLst>
      <p:ext uri="{BB962C8B-B14F-4D97-AF65-F5344CB8AC3E}">
        <p14:creationId xmlns:p14="http://schemas.microsoft.com/office/powerpoint/2010/main" val="3441538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9669" y="1476163"/>
            <a:ext cx="86589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b="1" dirty="0">
                <a:solidFill>
                  <a:srgbClr val="FF0000"/>
                </a:solidFill>
              </a:rPr>
              <a:t>При проведении </a:t>
            </a:r>
            <a:r>
              <a:rPr lang="ru-RU" sz="1800" b="1" u="sng" dirty="0">
                <a:solidFill>
                  <a:srgbClr val="FF0000"/>
                </a:solidFill>
              </a:rPr>
              <a:t>технической экспертизы </a:t>
            </a:r>
            <a:r>
              <a:rPr lang="ru-RU" sz="1800" b="1" dirty="0">
                <a:solidFill>
                  <a:srgbClr val="FF0000"/>
                </a:solidFill>
              </a:rPr>
              <a:t>конкурсных материалов в 2023 г. выявлены следующие </a:t>
            </a:r>
            <a:r>
              <a:rPr lang="ru-RU" sz="1800" b="1" u="sng" dirty="0">
                <a:solidFill>
                  <a:srgbClr val="FF0000"/>
                </a:solidFill>
              </a:rPr>
              <a:t>замечания:</a:t>
            </a:r>
          </a:p>
          <a:p>
            <a:pPr marL="342900" indent="-342900" algn="just">
              <a:buAutoNum type="arabicPeriod"/>
            </a:pPr>
            <a:r>
              <a:rPr lang="ru-RU" sz="1650" dirty="0"/>
              <a:t>Не все страницы мотивированного представления и документы, подтверждающие достижения соискателя заверены руководителем либо заверены руководителем, но без расшифровки подписи. </a:t>
            </a:r>
          </a:p>
          <a:p>
            <a:pPr marL="342900" indent="-342900" algn="just">
              <a:buAutoNum type="arabicPeriod"/>
            </a:pPr>
            <a:r>
              <a:rPr lang="ru-RU" sz="1650" dirty="0"/>
              <a:t>Не всегда выдерживалось требование представлять электронные варианты в формате </a:t>
            </a:r>
            <a:r>
              <a:rPr lang="en-US" sz="1650" dirty="0"/>
              <a:t>PDF</a:t>
            </a:r>
            <a:r>
              <a:rPr lang="ru-RU" sz="1650" dirty="0"/>
              <a:t> единым файлом, что отрицательно сказывалось на работе экспертов. </a:t>
            </a:r>
          </a:p>
          <a:p>
            <a:pPr marL="342900" indent="-342900" algn="just">
              <a:buAutoNum type="arabicPeriod"/>
            </a:pPr>
            <a:r>
              <a:rPr lang="ru-RU" sz="1650" dirty="0"/>
              <a:t>Некоторые выписки из протокола заседания Совета о выдвижении на конкурс соискателя премии составлены некорректно.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486E3F-8E59-47F9-B296-3E949A0AF912}"/>
              </a:ext>
            </a:extLst>
          </p:cNvPr>
          <p:cNvSpPr/>
          <p:nvPr/>
        </p:nvSpPr>
        <p:spPr>
          <a:xfrm rot="2496836">
            <a:off x="7078698" y="506526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8DCE78E-F83F-4B46-B26B-D10BA11456C6}"/>
              </a:ext>
            </a:extLst>
          </p:cNvPr>
          <p:cNvSpPr/>
          <p:nvPr/>
        </p:nvSpPr>
        <p:spPr>
          <a:xfrm rot="13223722">
            <a:off x="6407009" y="706188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Google Shape;83;p16">
            <a:extLst>
              <a:ext uri="{FF2B5EF4-FFF2-40B4-BE49-F238E27FC236}">
                <a16:creationId xmlns:a16="http://schemas.microsoft.com/office/drawing/2014/main" id="{EC506582-CAB5-4674-B8E9-D76FC3C6992A}"/>
              </a:ext>
            </a:extLst>
          </p:cNvPr>
          <p:cNvSpPr txBox="1">
            <a:spLocks/>
          </p:cNvSpPr>
          <p:nvPr/>
        </p:nvSpPr>
        <p:spPr>
          <a:xfrm>
            <a:off x="884182" y="0"/>
            <a:ext cx="5272751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Обратите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917914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Google Shape;83;p16"/>
          <p:cNvSpPr txBox="1">
            <a:spLocks noGrp="1"/>
          </p:cNvSpPr>
          <p:nvPr>
            <p:ph type="ctrTitle" idx="4294967295"/>
          </p:nvPr>
        </p:nvSpPr>
        <p:spPr>
          <a:xfrm>
            <a:off x="307975" y="152738"/>
            <a:ext cx="5180593" cy="11191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КОНТАКТЫ</a:t>
            </a:r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-389734" y="4586701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ашивка 5"/>
          <p:cNvSpPr/>
          <p:nvPr/>
        </p:nvSpPr>
        <p:spPr>
          <a:xfrm>
            <a:off x="8467725" y="4677116"/>
            <a:ext cx="323850" cy="38427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8763000" y="4677116"/>
            <a:ext cx="323850" cy="384272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909CC46-011D-421A-9FBD-6C5584130A7D}"/>
              </a:ext>
            </a:extLst>
          </p:cNvPr>
          <p:cNvSpPr/>
          <p:nvPr/>
        </p:nvSpPr>
        <p:spPr>
          <a:xfrm rot="1489451">
            <a:off x="-700079" y="4963691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23BD245-C0C4-4815-AD22-6F91A0D7BA2E}"/>
              </a:ext>
            </a:extLst>
          </p:cNvPr>
          <p:cNvSpPr/>
          <p:nvPr/>
        </p:nvSpPr>
        <p:spPr>
          <a:xfrm>
            <a:off x="155575" y="1338385"/>
            <a:ext cx="7728493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rebuchet MS"/>
              </a:rPr>
              <a:t>Диденко Вера Валентиновна, заведующий центром развития кадрового потенциала образовательных систем ТОИПКРО.</a:t>
            </a:r>
          </a:p>
          <a:p>
            <a:pPr>
              <a:spcAft>
                <a:spcPts val="120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rebuchet MS"/>
              </a:rPr>
              <a:t>Е-</a:t>
            </a:r>
            <a:r>
              <a:rPr lang="en-US" sz="2400" b="1" dirty="0">
                <a:solidFill>
                  <a:schemeClr val="tx1"/>
                </a:solidFill>
                <a:latin typeface="Trebuchet MS"/>
              </a:rPr>
              <a:t>mail</a:t>
            </a:r>
            <a:r>
              <a:rPr lang="ru-RU" sz="2400" b="1" dirty="0">
                <a:solidFill>
                  <a:schemeClr val="tx1"/>
                </a:solidFill>
                <a:latin typeface="Trebuchet MS"/>
              </a:rPr>
              <a:t>: </a:t>
            </a:r>
            <a:r>
              <a:rPr lang="en-US" sz="2400" b="1" dirty="0">
                <a:solidFill>
                  <a:schemeClr val="tx1"/>
                </a:solidFill>
                <a:latin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kem@toipkro.ru</a:t>
            </a:r>
            <a:r>
              <a:rPr lang="ru-RU" sz="2400" b="1" dirty="0">
                <a:solidFill>
                  <a:schemeClr val="tx1"/>
                </a:solidFill>
                <a:latin typeface="Trebuchet MS"/>
              </a:rPr>
              <a:t> </a:t>
            </a:r>
          </a:p>
          <a:p>
            <a:pPr>
              <a:spcAft>
                <a:spcPts val="120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rebuchet MS"/>
              </a:rPr>
              <a:t>Аккаунт </a:t>
            </a:r>
            <a:r>
              <a:rPr lang="ru-RU" sz="2400" b="1" dirty="0" err="1">
                <a:solidFill>
                  <a:schemeClr val="tx1"/>
                </a:solidFill>
                <a:latin typeface="Trebuchet MS"/>
              </a:rPr>
              <a:t>Сферума</a:t>
            </a:r>
            <a:r>
              <a:rPr lang="ru-RU" sz="2400" b="1" dirty="0">
                <a:solidFill>
                  <a:schemeClr val="tx1"/>
                </a:solidFill>
                <a:latin typeface="Trebuchet MS"/>
              </a:rPr>
              <a:t>: </a:t>
            </a:r>
            <a:r>
              <a:rPr lang="en-US" sz="2400" b="1" dirty="0">
                <a:solidFill>
                  <a:schemeClr val="tx1"/>
                </a:solidFill>
                <a:latin typeface="Trebuchet MS"/>
              </a:rPr>
              <a:t>ID: 791327209</a:t>
            </a:r>
            <a:endParaRPr lang="ru-RU" sz="2400" b="1" dirty="0">
              <a:solidFill>
                <a:schemeClr val="tx1"/>
              </a:solidFill>
              <a:latin typeface="Trebuchet MS"/>
            </a:endParaRPr>
          </a:p>
          <a:p>
            <a:pPr>
              <a:spcAft>
                <a:spcPts val="120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rebuchet MS"/>
              </a:rPr>
              <a:t>Телефон: +79234255734, 90-20-43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948164C-3B55-4613-AD8B-5B135F1997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6229" y="1769678"/>
            <a:ext cx="2338696" cy="23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20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Google Shape;83;p16"/>
          <p:cNvSpPr txBox="1">
            <a:spLocks noGrp="1"/>
          </p:cNvSpPr>
          <p:nvPr>
            <p:ph type="ctrTitle" idx="4294967295"/>
          </p:nvPr>
        </p:nvSpPr>
        <p:spPr>
          <a:xfrm>
            <a:off x="155574" y="202317"/>
            <a:ext cx="8035926" cy="11191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На какие документы ориентируемся?</a:t>
            </a:r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-881053" y="4778837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ашивка 5"/>
          <p:cNvSpPr/>
          <p:nvPr/>
        </p:nvSpPr>
        <p:spPr>
          <a:xfrm>
            <a:off x="8467725" y="4677116"/>
            <a:ext cx="323850" cy="38427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8763000" y="4677116"/>
            <a:ext cx="323850" cy="384272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151" y="1365954"/>
            <a:ext cx="58229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Постановление Администрации Томской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области от 21.10.2024 N 457а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(ред. от 10.06.2025)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"О премиях Томской области в сфере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образования, науки, здравоохранения и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культуры"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(вместе с "Положением о конкурсе на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соискание премий Томской области в сфере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образования, науки, здравоохранения и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культуры и на звание "Лауреат премии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Томской области в сфере образования, науки,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здравоохранения и культуры")</a:t>
            </a:r>
          </a:p>
        </p:txBody>
      </p:sp>
      <p:sp>
        <p:nvSpPr>
          <p:cNvPr id="19" name="Нашивка 5">
            <a:extLst>
              <a:ext uri="{FF2B5EF4-FFF2-40B4-BE49-F238E27FC236}">
                <a16:creationId xmlns:a16="http://schemas.microsoft.com/office/drawing/2014/main" id="{2EF7DD22-F3CD-4CF2-B9DE-070A4A7C3301}"/>
              </a:ext>
            </a:extLst>
          </p:cNvPr>
          <p:cNvSpPr/>
          <p:nvPr/>
        </p:nvSpPr>
        <p:spPr>
          <a:xfrm>
            <a:off x="5880101" y="2527120"/>
            <a:ext cx="323850" cy="38427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1D905BD-4C70-4F36-B3A6-52F06F4CE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126" y="1487356"/>
            <a:ext cx="2463799" cy="246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66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Google Shape;83;p16"/>
          <p:cNvSpPr txBox="1">
            <a:spLocks noGrp="1"/>
          </p:cNvSpPr>
          <p:nvPr>
            <p:ph type="ctrTitle" idx="4294967295"/>
          </p:nvPr>
        </p:nvSpPr>
        <p:spPr>
          <a:xfrm>
            <a:off x="155574" y="202317"/>
            <a:ext cx="8035926" cy="11191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О конкурсе</a:t>
            </a:r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-881053" y="4778837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ашивка 5"/>
          <p:cNvSpPr/>
          <p:nvPr/>
        </p:nvSpPr>
        <p:spPr>
          <a:xfrm>
            <a:off x="8467725" y="4677116"/>
            <a:ext cx="323850" cy="38427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8763000" y="4677116"/>
            <a:ext cx="323850" cy="384272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7975" y="1500714"/>
            <a:ext cx="842868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0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Учредитель конкурса:</a:t>
            </a:r>
            <a:r>
              <a:rPr lang="ru-RU" sz="2000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 Администрация Томской области.</a:t>
            </a:r>
          </a:p>
          <a:p>
            <a:pPr algn="just">
              <a:spcAft>
                <a:spcPts val="1200"/>
              </a:spcAft>
            </a:pPr>
            <a:r>
              <a:rPr lang="ru-RU" sz="20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Организатор конкурса:</a:t>
            </a:r>
            <a:r>
              <a:rPr lang="ru-RU" sz="2000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 Департамент по научно-технологическому развитию и инновационной деятельности Томской области.</a:t>
            </a:r>
          </a:p>
          <a:p>
            <a:pPr algn="just">
              <a:spcAft>
                <a:spcPts val="1200"/>
              </a:spcAft>
            </a:pPr>
            <a:r>
              <a:rPr lang="ru-RU" sz="20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Оператор конкурса в сфере общего, дошкольного и среднего профессионального  образования: </a:t>
            </a:r>
            <a:r>
              <a:rPr lang="ru-RU" sz="2000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Томский областной институт повышения квалификации и переподготовки работников образования (ТОИПКРО).</a:t>
            </a:r>
          </a:p>
        </p:txBody>
      </p:sp>
    </p:spTree>
    <p:extLst>
      <p:ext uri="{BB962C8B-B14F-4D97-AF65-F5344CB8AC3E}">
        <p14:creationId xmlns:p14="http://schemas.microsoft.com/office/powerpoint/2010/main" val="1270973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357946" y="234766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ашивка 5"/>
          <p:cNvSpPr/>
          <p:nvPr/>
        </p:nvSpPr>
        <p:spPr>
          <a:xfrm>
            <a:off x="8467725" y="4677116"/>
            <a:ext cx="323850" cy="38427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8763000" y="4677116"/>
            <a:ext cx="323850" cy="384272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5527" y="535801"/>
            <a:ext cx="8574382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«Педагогическим работникам образовательных организаций, реализующих образовательные программы СПО (учитываются достижения, полученные за последние пять лет)»,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 «Коллективу работников образовательной организации, реализующей образовательные программы СПО (учитываются достижения, полученные за последние пять лет)», 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«Педагогическим работникам организаций дополнительного образования, структурных подразделений общеобразовательных организаций, реализующих дополнительные общеобразовательные программы», 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 «Коллективу работников организации дополнительного образования, структурного подразделения общеобразовательной организации, реализующего дополнительные общеобразовательные программы», 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«Педагогическим работникам общеобразовательных организаций», «Коллективу работников общеобразовательной организации», 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«Педагогическим работникам дошкольных образовательных организаций, структурных подразделений общеобразовательных организаций, реализующих образовательные программы дошкольного образования», 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«Коллективу работников дошкольной образовательной организации, структурного подразделения общеобразовательной организации, реализующего образовательные программы дошкольного образования» </a:t>
            </a:r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155575" y="-519926"/>
            <a:ext cx="4864100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Номинации конкурса</a:t>
            </a:r>
          </a:p>
        </p:txBody>
      </p:sp>
    </p:spTree>
    <p:extLst>
      <p:ext uri="{BB962C8B-B14F-4D97-AF65-F5344CB8AC3E}">
        <p14:creationId xmlns:p14="http://schemas.microsoft.com/office/powerpoint/2010/main" val="599552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345948" y="232125"/>
            <a:ext cx="3219882" cy="2379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373785" y="-51197"/>
            <a:ext cx="6672574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За какие достижения премия присуждается?</a:t>
            </a:r>
          </a:p>
        </p:txBody>
      </p:sp>
      <p:sp>
        <p:nvSpPr>
          <p:cNvPr id="4" name="Прямоугольник 3"/>
          <p:cNvSpPr/>
          <p:nvPr/>
        </p:nvSpPr>
        <p:spPr>
          <a:xfrm rot="1528206">
            <a:off x="6908132" y="307964"/>
            <a:ext cx="27470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 </a:t>
            </a:r>
            <a:r>
              <a:rPr lang="ru-RU" sz="1800" b="1" dirty="0">
                <a:solidFill>
                  <a:schemeClr val="bg1"/>
                </a:solidFill>
              </a:rPr>
              <a:t>до 26.09.2025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-12587" y="1021372"/>
            <a:ext cx="9143999" cy="417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фундаментальные и прикладные научные исследования и опытно-конструкторские разработки, завершившиеся созданием и внедрением </a:t>
            </a:r>
            <a:r>
              <a:rPr lang="ru-RU" sz="1600" b="1" dirty="0">
                <a:solidFill>
                  <a:srgbClr val="FF0000"/>
                </a:solidFill>
              </a:rPr>
              <a:t>инновационных</a:t>
            </a:r>
            <a:r>
              <a:rPr lang="ru-RU" sz="1600" dirty="0"/>
              <a:t> процессов, технологий 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продуктов, направленных </a:t>
            </a:r>
            <a:r>
              <a:rPr lang="ru-RU" sz="1600" b="1" dirty="0">
                <a:solidFill>
                  <a:srgbClr val="FF0000"/>
                </a:solidFill>
              </a:rPr>
              <a:t>на развитие </a:t>
            </a:r>
            <a:r>
              <a:rPr lang="ru-RU" sz="1600" dirty="0"/>
              <a:t>экономики и социальной сферы Томской области;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разработку и внедрение в педагогическую практику </a:t>
            </a:r>
            <a:r>
              <a:rPr lang="ru-RU" sz="1600" b="1" dirty="0">
                <a:solidFill>
                  <a:srgbClr val="FF0000"/>
                </a:solidFill>
              </a:rPr>
              <a:t>инновационных</a:t>
            </a:r>
            <a:r>
              <a:rPr lang="ru-RU" sz="1600" dirty="0"/>
              <a:t> процессов, технологий и продуктов; 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разработку и практическое применение в медицине и здравоохранении </a:t>
            </a:r>
            <a:r>
              <a:rPr lang="ru-RU" sz="1600" b="1" dirty="0">
                <a:solidFill>
                  <a:srgbClr val="FF0000"/>
                </a:solidFill>
              </a:rPr>
              <a:t>инновационных</a:t>
            </a:r>
            <a:r>
              <a:rPr lang="ru-RU" sz="1600" dirty="0"/>
              <a:t> процессов, технологий и продуктов; 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создание и реализацию проектов, основанных на применении новых технологий, творческих практик и управленческих подходов, направленных на сохранение культурного наследия, развитие современных форм искусства, повышение уровня вовлеченности населения, модернизацию культурной инфраструктуры Томской области, а также внедрение цифровых технологий в сфере культуры; 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значительные результаты обучающихся, достигнутые ими в рамках научно-исследовательской и </a:t>
            </a:r>
            <a:r>
              <a:rPr lang="ru-RU" sz="1600" b="1" dirty="0">
                <a:solidFill>
                  <a:srgbClr val="FF0000"/>
                </a:solidFill>
              </a:rPr>
              <a:t>инновационной</a:t>
            </a:r>
            <a:r>
              <a:rPr lang="ru-RU" sz="1600" dirty="0"/>
              <a:t> деятельности, победы в профильных конкурсах, олимпиадах и </a:t>
            </a:r>
            <a:r>
              <a:rPr lang="ru-RU" sz="1600" dirty="0" err="1"/>
              <a:t>хакатонах</a:t>
            </a:r>
            <a:r>
              <a:rPr lang="ru-RU" sz="1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94194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9189" y="836321"/>
            <a:ext cx="9025622" cy="14541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chemeClr val="tx1"/>
                </a:solidFill>
              </a:rPr>
              <a:t>Инновации</a:t>
            </a:r>
            <a:r>
              <a:rPr lang="ru-RU" sz="1800" dirty="0">
                <a:solidFill>
                  <a:schemeClr val="tx1"/>
                </a:solidFill>
              </a:rPr>
              <a:t> – это внедрение чего-то нового или значительно улучшенного, будь то продукт, услуга, процесс, технология или организационная форма, которое обеспечивает повышение эффективности или качества и востребовано рынком. Это не просто идея или изобретение, а успешно реализованное новшество, которое может быть как техническим, так и организационным. </a:t>
            </a:r>
          </a:p>
        </p:txBody>
      </p:sp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357946" y="234766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460375" y="-399256"/>
            <a:ext cx="4864100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Про инновации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189" y="2290483"/>
            <a:ext cx="889586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600" b="1" dirty="0"/>
              <a:t>Основные характеристики инноваций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/>
              <a:t>Новизна и улучшение: инновация всегда представляет собой что-то новое или значительно усовершенствованное по сравнению с существующим. 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/>
              <a:t>Внедрение: ключевым требованием является не просто наличие новшества, но и его успешное внедрение в практику. 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/>
              <a:t>Повышение эффективности: инновация должна обеспечивать качественный рост эффективности процессов или улучшение качества продукции/услуг. 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/>
              <a:t>Результат творчества: инновация является результатом интеллектуальной и творческой деятельности человека. 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4164582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436D6BA-9F0D-4A8C-A739-9491B441055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7</a:t>
            </a:fld>
            <a:endParaRPr lang="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72337F0-78E2-471B-9EB0-77933FBD8515}"/>
              </a:ext>
            </a:extLst>
          </p:cNvPr>
          <p:cNvSpPr/>
          <p:nvPr/>
        </p:nvSpPr>
        <p:spPr>
          <a:xfrm>
            <a:off x="61421" y="692644"/>
            <a:ext cx="902115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Соискатель премии может принимать участие в Конкурсе только по одной номинации или в составе одного коллектива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В номинациях Конкурса, предусматривающих участие коллективов работников, состав соискателей премии должен составлять от трех до десяти человек. Изменения в составе коллектива (дополнения, исключения или замены) после подачи заявления не допускаются.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Выдвижение кандидатов на соискание премий производится образовательными, научными организациями, медицинскими организациями и организациями культуры, индивидуальными предпринимателями, а также иными организациями независимо от их организационно-правовой формы по основному месту работы (учебы) кандидата.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Лауреат премии имеет право повторно выдвигаться на соискание премии не ранее чем через пять лет с года признания его победителем Конкурса.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Документы, подтверждающие достижения соискателей, не набравшие минимальное количество баллов (10% от максимального количества баллов) по каждой номинации, в рейтинг не Постановление Администрации Томской области от 21.10.2024 N 457а (ред. от 10.06.2025) "О премиях Томской области в сфере...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В случае если документы, подтверждающие достижения всех соискателей в рамках номинации, не набрали минимального количества баллов, предусмотренных настоящим пунктом, Конкурс по номинации признается несостоявшимся.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При награждении премией коллектива денежная часть делится в равных долях между лауреатами, а диплом вручается каждому из лауреатов премии.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2607714-61A5-4E63-B9E8-EADD6D1D778E}"/>
              </a:ext>
            </a:extLst>
          </p:cNvPr>
          <p:cNvSpPr/>
          <p:nvPr/>
        </p:nvSpPr>
        <p:spPr>
          <a:xfrm rot="1489451">
            <a:off x="6357946" y="115501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38FDF2F-ED94-43F6-9036-A36AC0B74C9D}"/>
              </a:ext>
            </a:extLst>
          </p:cNvPr>
          <p:cNvSpPr/>
          <p:nvPr/>
        </p:nvSpPr>
        <p:spPr>
          <a:xfrm rot="1489451">
            <a:off x="7019709" y="53720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83;p16">
            <a:extLst>
              <a:ext uri="{FF2B5EF4-FFF2-40B4-BE49-F238E27FC236}">
                <a16:creationId xmlns:a16="http://schemas.microsoft.com/office/drawing/2014/main" id="{82B3AB9E-0BFF-4D2C-B93D-42B65A6C295D}"/>
              </a:ext>
            </a:extLst>
          </p:cNvPr>
          <p:cNvSpPr txBox="1">
            <a:spLocks/>
          </p:cNvSpPr>
          <p:nvPr/>
        </p:nvSpPr>
        <p:spPr>
          <a:xfrm>
            <a:off x="391201" y="-364492"/>
            <a:ext cx="5272751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Обратите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031332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345948" y="232125"/>
            <a:ext cx="3219882" cy="2379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155576" y="7937"/>
            <a:ext cx="8920718" cy="1471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ru-RU" sz="18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ЗАКОН ТОМСКОЙ ОБЛАСТИ </a:t>
            </a:r>
          </a:p>
          <a:p>
            <a:pPr algn="ctr">
              <a:lnSpc>
                <a:spcPct val="120000"/>
              </a:lnSpc>
            </a:pPr>
            <a:r>
              <a:rPr lang="ru-RU" sz="18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от 8 апреля 2024 года № 27-ОЗ</a:t>
            </a:r>
          </a:p>
          <a:p>
            <a:pPr algn="ctr">
              <a:lnSpc>
                <a:spcPct val="120000"/>
              </a:lnSpc>
            </a:pPr>
            <a:r>
              <a:rPr lang="ru-RU" sz="18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О премиях Томской области в сфере образования, науки, здравоохранения и культуры </a:t>
            </a:r>
            <a:r>
              <a:rPr lang="ru-RU" sz="18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(с изменениями на 5 мая 2025 года)</a:t>
            </a:r>
          </a:p>
        </p:txBody>
      </p:sp>
      <p:sp>
        <p:nvSpPr>
          <p:cNvPr id="4" name="Прямоугольник 3"/>
          <p:cNvSpPr/>
          <p:nvPr/>
        </p:nvSpPr>
        <p:spPr>
          <a:xfrm rot="1528206">
            <a:off x="6908132" y="307964"/>
            <a:ext cx="27470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 </a:t>
            </a:r>
            <a:r>
              <a:rPr lang="ru-RU" sz="1800" b="1" dirty="0">
                <a:solidFill>
                  <a:schemeClr val="bg1"/>
                </a:solidFill>
              </a:rPr>
              <a:t>26.06 – 22.09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55574" y="1438376"/>
            <a:ext cx="892071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600" dirty="0"/>
              <a:t>Статья 4</a:t>
            </a:r>
          </a:p>
          <a:p>
            <a:pPr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600" dirty="0"/>
              <a:t>2. Ежегодно присуждается 184 премии, из них:</a:t>
            </a:r>
          </a:p>
          <a:p>
            <a:pPr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600" dirty="0"/>
              <a:t>одна премия в размере 300 тысяч рублей - коллективу работников образовательной организации, реализующей образовательные программы среднего профессионального образования;</a:t>
            </a:r>
          </a:p>
          <a:p>
            <a:pPr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600" dirty="0"/>
              <a:t>одна премия в размере 300 тысяч рублей - коллективу работников общеобразовательной организации;</a:t>
            </a:r>
          </a:p>
          <a:p>
            <a:pPr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600" dirty="0"/>
              <a:t>одна премия в размере 300 тысяч рублей - коллективу работников организации дополнительного образования, структурного подразделения общеобразовательной организации, реализующего дополнительные общеобразовательные программы;</a:t>
            </a:r>
          </a:p>
          <a:p>
            <a:pPr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600" dirty="0"/>
              <a:t>одна премия в размере 300 тысяч рублей - коллективу работников дошкольной образовательной организации, структурного подразделения общеобразовательной организации, реализующего образовательные программы дошкольного образования;</a:t>
            </a:r>
          </a:p>
        </p:txBody>
      </p:sp>
    </p:spTree>
    <p:extLst>
      <p:ext uri="{BB962C8B-B14F-4D97-AF65-F5344CB8AC3E}">
        <p14:creationId xmlns:p14="http://schemas.microsoft.com/office/powerpoint/2010/main" val="702174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345948" y="232125"/>
            <a:ext cx="3219882" cy="2379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155576" y="7937"/>
            <a:ext cx="8920718" cy="1471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ru-RU" sz="18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ЗАКОН ТОМСКОЙ ОБЛАСТИ </a:t>
            </a:r>
          </a:p>
          <a:p>
            <a:pPr algn="ctr">
              <a:lnSpc>
                <a:spcPct val="120000"/>
              </a:lnSpc>
            </a:pPr>
            <a:r>
              <a:rPr lang="ru-RU" sz="18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от 8 апреля 2024 года № 27-ОЗ</a:t>
            </a:r>
          </a:p>
          <a:p>
            <a:pPr algn="ctr">
              <a:lnSpc>
                <a:spcPct val="120000"/>
              </a:lnSpc>
            </a:pPr>
            <a:r>
              <a:rPr lang="ru-RU" sz="18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О премиях Томской области в сфере образования, науки, здравоохранения и культуры </a:t>
            </a:r>
            <a:r>
              <a:rPr lang="ru-RU" sz="18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(с изменениями на 5 мая 2025 года)</a:t>
            </a:r>
          </a:p>
        </p:txBody>
      </p:sp>
      <p:sp>
        <p:nvSpPr>
          <p:cNvPr id="4" name="Прямоугольник 3"/>
          <p:cNvSpPr/>
          <p:nvPr/>
        </p:nvSpPr>
        <p:spPr>
          <a:xfrm rot="1528206">
            <a:off x="6908132" y="307964"/>
            <a:ext cx="27470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 </a:t>
            </a:r>
            <a:r>
              <a:rPr lang="ru-RU" sz="1800" b="1" dirty="0">
                <a:solidFill>
                  <a:schemeClr val="bg1"/>
                </a:solidFill>
              </a:rPr>
              <a:t>26.06 – 22.09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1462099"/>
            <a:ext cx="9144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600" dirty="0"/>
              <a:t>Статья 4</a:t>
            </a:r>
          </a:p>
          <a:p>
            <a:pPr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600" dirty="0"/>
              <a:t>2. Ежегодно присуждается 184 премии, из них:</a:t>
            </a:r>
          </a:p>
          <a:p>
            <a:pPr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600" dirty="0"/>
              <a:t>двадцать премий в размере 100 тысяч рублей каждая - педагогическим работникам образовательных организаций, реализующих образовательные программы среднего профессионального образования;</a:t>
            </a:r>
          </a:p>
          <a:p>
            <a:pPr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600" dirty="0"/>
              <a:t>семь премий в размере 100  тысяч рублей каждая - педагогическим работникам общеобразовательных организаций;</a:t>
            </a:r>
          </a:p>
          <a:p>
            <a:pPr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600" dirty="0"/>
              <a:t>семь премий в размере 100 тысяч рублей каждая - педагогическим работникам организаций дополнительного образования, структурных подразделений общеобразовательных организаций, реализующих дополнительные общеобразовательные программы;</a:t>
            </a:r>
          </a:p>
          <a:p>
            <a:pPr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600" dirty="0"/>
              <a:t>семь премий в размере 100  тысяч рублей каждая - педагогическим работникам дошкольных образовательных организаций, структурных подразделений общеобразовательных организаций, реализующих образовательные программы дошкольного образования;</a:t>
            </a:r>
          </a:p>
        </p:txBody>
      </p:sp>
    </p:spTree>
    <p:extLst>
      <p:ext uri="{BB962C8B-B14F-4D97-AF65-F5344CB8AC3E}">
        <p14:creationId xmlns:p14="http://schemas.microsoft.com/office/powerpoint/2010/main" val="75914847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2193</TotalTime>
  <Words>1959</Words>
  <Application>Microsoft Office PowerPoint</Application>
  <PresentationFormat>Экран (16:9)</PresentationFormat>
  <Paragraphs>161</Paragraphs>
  <Slides>18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Trebuchet MS</vt:lpstr>
      <vt:lpstr>PT Astra Serif</vt:lpstr>
      <vt:lpstr>Times New Roman</vt:lpstr>
      <vt:lpstr>Wingdings</vt:lpstr>
      <vt:lpstr>Simple Light</vt:lpstr>
      <vt:lpstr>Презентация PowerPoint</vt:lpstr>
      <vt:lpstr>На какие документы ориентируемся?</vt:lpstr>
      <vt:lpstr>О конкурсе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Материалы конкурса</vt:lpstr>
      <vt:lpstr>Презентация PowerPoint</vt:lpstr>
      <vt:lpstr>Материалы конкурса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УСТАНОВОЧНЫЙ СЕМИНАР</dc:title>
  <cp:lastModifiedBy>Н.А. Лахтикова</cp:lastModifiedBy>
  <cp:revision>48</cp:revision>
  <dcterms:modified xsi:type="dcterms:W3CDTF">2025-09-10T08:20:07Z</dcterms:modified>
</cp:coreProperties>
</file>