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3" r:id="rId6"/>
    <p:sldId id="264" r:id="rId7"/>
    <p:sldId id="273" r:id="rId8"/>
    <p:sldId id="260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4" r:id="rId17"/>
    <p:sldId id="262" r:id="rId18"/>
  </p:sldIdLst>
  <p:sldSz cx="12192000" cy="6858000"/>
  <p:notesSz cx="12192000" cy="6858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Cambria Math" panose="02040503050406030204" pitchFamily="18" charset="0"/>
      <p:regular r:id="rId26"/>
    </p:embeddedFont>
    <p:embeddedFont>
      <p:font typeface="Century Gothic" panose="020B0502020202020204" pitchFamily="34" charset="0"/>
      <p:regular r:id="rId27"/>
      <p:bold r:id="rId28"/>
      <p:italic r:id="rId29"/>
      <p:boldItalic r:id="rId30"/>
    </p:embeddedFont>
    <p:embeddedFont>
      <p:font typeface="Tahoma" panose="020B0604030504040204" pitchFamily="34" charset="0"/>
      <p:regular r:id="rId31"/>
      <p:bold r:id="rId32"/>
    </p:embeddedFont>
  </p:embeddedFontLst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E4FF"/>
    <a:srgbClr val="33CCFF"/>
    <a:srgbClr val="28A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87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lna\Desktop\&#1052;&#1086;&#1080;%20&#1076;&#1086;&#1082;&#1091;&#1084;&#1077;&#1085;&#1090;&#1099;\&#1060;&#1083;&#1072;&#1075;&#1084;&#1072;&#1085;&#1099;_&#1044;&#1080;&#1076;&#1077;&#1085;&#1082;&#1086;\&#1060;&#1083;&#1072;&#1075;&#1084;&#1072;&#1085;&#1099;%202024\&#1055;&#1054;&#1051;&#1059;&#1060;&#1048;&#1053;&#1040;&#1051;\&#1048;&#1058;&#1054;&#1043;&#1054;&#1042;&#1067;&#1045;%20&#1044;&#1054;&#1050;&#1059;&#1052;&#1045;&#1053;&#1058;&#1067;\&#1072;&#1085;&#1072;&#1083;&#1080;&#1090;&#1080;&#1082;&#1072;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Лист1!$D$22:$D$31</cx:f>
        <cx:lvl ptCount="10">
          <cx:pt idx="0">г. Томск </cx:pt>
          <cx:pt idx="1">ЗАТО Северск </cx:pt>
          <cx:pt idx="2">ОО, подведомственные ДО</cx:pt>
          <cx:pt idx="3">Колпашевский </cx:pt>
          <cx:pt idx="4">Верхнекетский </cx:pt>
          <cx:pt idx="5">Александровский </cx:pt>
          <cx:pt idx="6">Парабельский </cx:pt>
          <cx:pt idx="7">Томский </cx:pt>
          <cx:pt idx="8">Кожевниковский </cx:pt>
          <cx:pt idx="9">Асиновский </cx:pt>
        </cx:lvl>
      </cx:strDim>
      <cx:numDim type="val">
        <cx:f>Лист1!$E$22:$E$31</cx:f>
        <cx:lvl ptCount="10" formatCode="Основной">
          <cx:pt idx="0">8</cx:pt>
          <cx:pt idx="1">6</cx:pt>
          <cx:pt idx="2">6</cx:pt>
          <cx:pt idx="3">3</cx:pt>
          <cx:pt idx="4">2</cx:pt>
          <cx:pt idx="5">1</cx:pt>
          <cx:pt idx="6">1</cx:pt>
          <cx:pt idx="7">1</cx:pt>
          <cx:pt idx="8">1</cx:pt>
          <cx:pt idx="9">1</cx:pt>
        </cx:lvl>
      </cx:numDim>
    </cx:data>
  </cx:chartData>
  <cx:chart>
    <cx:title pos="t" align="ctr" overlay="0">
      <cx:tx>
        <cx:txData>
          <cx:v>География участников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solidFill>
                <a:sysClr val="windowText" lastClr="000000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defRPr>
          </a:pPr>
          <a:r>
            <a:rPr lang="ru-RU" sz="1400" b="0" i="0" u="none" strike="noStrike" baseline="0">
              <a:solidFill>
                <a:sysClr val="windowText" lastClr="000000"/>
              </a:solidFill>
              <a:latin typeface="Century Gothic" panose="020B0502020202020204" pitchFamily="34" charset="0"/>
            </a:rPr>
            <a:t>География участников</a:t>
          </a:r>
        </a:p>
      </cx:txPr>
    </cx:title>
    <cx:plotArea>
      <cx:plotAreaRegion>
        <cx:series layoutId="funnel" uniqueId="{81783F2A-501F-49B9-B302-5FD72597996A}">
          <cx:spPr>
            <a:solidFill>
              <a:srgbClr val="28A3E0"/>
            </a:solidFill>
          </cx:spPr>
          <cx:dataLabels>
            <cx:txPr>
              <a:bodyPr vertOverflow="overflow" horzOverflow="overflow" wrap="square" lIns="0" tIns="0" rIns="0" bIns="0"/>
              <a:lstStyle/>
              <a:p>
                <a:pPr algn="ctr" rtl="0">
                  <a:defRPr sz="900" b="0">
                    <a:solidFill>
                      <a:sysClr val="windowText" lastClr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defRPr>
                </a:pPr>
                <a:endParaRPr lang="ru-RU">
                  <a:solidFill>
                    <a:sysClr val="windowText" lastClr="000000"/>
                  </a:solidFill>
                  <a:latin typeface="Century Gothic" panose="020B0502020202020204" pitchFamily="34" charset="0"/>
                </a:endParaRPr>
              </a:p>
            </cx:txPr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>
                <a:solidFill>
                  <a:sysClr val="windowText" lastClr="000000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pPr>
            <a:endParaRPr lang="ru-RU">
              <a:solidFill>
                <a:sysClr val="windowText" lastClr="000000"/>
              </a:solidFill>
              <a:latin typeface="Century Gothic" panose="020B0502020202020204" pitchFamily="34" charset="0"/>
            </a:endParaRPr>
          </a:p>
        </cx:txPr>
      </cx:axis>
    </cx:plotArea>
  </cx:chart>
  <cx:spPr>
    <a:ln>
      <a:solidFill>
        <a:schemeClr val="accent1"/>
      </a:solidFill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EEFEF-3311-45FF-A735-CA568F836675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205BE-DBDA-4389-8A8A-5862315A6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230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205BE-DBDA-4389-8A8A-5862315A6F1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248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205BE-DBDA-4389-8A8A-5862315A6F1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689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205BE-DBDA-4389-8A8A-5862315A6F1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531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205BE-DBDA-4389-8A8A-5862315A6F1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70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3E34C2E-4054-4CEC-ABDE-F50CF44F0F23}" type="datetimeFigureOut">
              <a:rPr lang="ru-RU"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A7B845-B3C9-4FA6-ACFB-894FCEB4AEF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v.v.didenko@bk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571348" y="1677880"/>
            <a:ext cx="8939813" cy="4820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343472" y="1751031"/>
            <a:ext cx="99670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Информационно-аналитический семинар для участников регионального этапа Всероссийского конкурса «Флагманы образования» </a:t>
            </a:r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1680839" y="5882599"/>
            <a:ext cx="343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1A9D7"/>
                </a:solidFill>
                <a:latin typeface="Century Gothic" panose="020B0502020202020204" pitchFamily="34" charset="0"/>
              </a:rPr>
              <a:t>12.11.2024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2687714" y="4856954"/>
            <a:ext cx="6816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434242"/>
                </a:solidFill>
                <a:latin typeface="Century Gothic" panose="020B0502020202020204" pitchFamily="34" charset="0"/>
              </a:rPr>
              <a:t>Томская область</a:t>
            </a:r>
            <a:endParaRPr sz="32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CFC1B6-4F03-4544-8B55-A68FDE9EF748}"/>
              </a:ext>
            </a:extLst>
          </p:cNvPr>
          <p:cNvSpPr/>
          <p:nvPr/>
        </p:nvSpPr>
        <p:spPr>
          <a:xfrm>
            <a:off x="407368" y="546939"/>
            <a:ext cx="11521280" cy="63110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184F80-217F-4B8D-9D16-AE82A80734A3}"/>
              </a:ext>
            </a:extLst>
          </p:cNvPr>
          <p:cNvSpPr/>
          <p:nvPr/>
        </p:nvSpPr>
        <p:spPr>
          <a:xfrm>
            <a:off x="1415480" y="-21285"/>
            <a:ext cx="110892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Критерии оценивания (индивидуальное оценивание)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4760F49-6BEF-46EF-98F0-5AEE710C2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96771"/>
              </p:ext>
            </p:extLst>
          </p:nvPr>
        </p:nvGraphicFramePr>
        <p:xfrm>
          <a:off x="408895" y="567404"/>
          <a:ext cx="11521281" cy="61739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2">
                  <a:extLst>
                    <a:ext uri="{9D8B030D-6E8A-4147-A177-3AD203B41FA5}">
                      <a16:colId xmlns:a16="http://schemas.microsoft.com/office/drawing/2014/main" val="4164096233"/>
                    </a:ext>
                  </a:extLst>
                </a:gridCol>
                <a:gridCol w="8640959">
                  <a:extLst>
                    <a:ext uri="{9D8B030D-6E8A-4147-A177-3AD203B41FA5}">
                      <a16:colId xmlns:a16="http://schemas.microsoft.com/office/drawing/2014/main" val="3937772083"/>
                    </a:ext>
                  </a:extLst>
                </a:gridCol>
              </a:tblGrid>
              <a:tr h="382454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</a:rPr>
                        <a:t>КРИТЕРИИ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</a:rPr>
                        <a:t>МАРКЕРЫ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31288"/>
                  </a:ext>
                </a:extLst>
              </a:tr>
              <a:tr h="387582">
                <a:tc grid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НАДПРОФЕССИОНАЛЬНЫЕ КОМПЕТЕНЦИИ</a:t>
                      </a:r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289843"/>
                  </a:ext>
                </a:extLst>
              </a:tr>
              <a:tr h="275640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Century Gothic" panose="020B0502020202020204" pitchFamily="34" charset="0"/>
                        </a:rPr>
                        <a:t>Активная жизненная позиция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нацеленность на результат</a:t>
                      </a:r>
                      <a:endParaRPr lang="ru-RU" sz="16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8638408"/>
                  </a:ext>
                </a:extLst>
              </a:tr>
              <a:tr h="30103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социальная ответственность</a:t>
                      </a:r>
                      <a:endParaRPr lang="ru-RU" sz="16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1616683"/>
                  </a:ext>
                </a:extLst>
              </a:tr>
              <a:tr h="387582">
                <a:tc rowSpan="4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Century Gothic" panose="020B0502020202020204" pitchFamily="34" charset="0"/>
                        </a:rPr>
                        <a:t>Гибкие навыки</a:t>
                      </a:r>
                    </a:p>
                    <a:p>
                      <a:pPr>
                        <a:lnSpc>
                          <a:spcPts val="1600"/>
                        </a:lnSpc>
                      </a:pP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критическое мышление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157279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концентрация на задаче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781132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креативность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560580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к командной работе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689093"/>
                  </a:ext>
                </a:extLst>
              </a:tr>
              <a:tr h="309004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latin typeface="Century Gothic" panose="020B0502020202020204" pitchFamily="34" charset="0"/>
                        </a:rPr>
                        <a:t>Лидерство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мотивировать на решение задач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447300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влиять на других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669432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находить консенсус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963677"/>
                  </a:ext>
                </a:extLst>
              </a:tr>
              <a:tr h="387582"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ПРОФЕССИОНАЛЬНЫЕ КОМПЕТЕНЦИИ</a:t>
                      </a:r>
                      <a:endParaRPr lang="ru-RU" sz="1600" dirty="0"/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214143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Знание нормативной и правовой базы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корректное применение профессиональной лексики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922593"/>
                  </a:ext>
                </a:extLst>
              </a:tr>
              <a:tr h="307942">
                <a:tc row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Решение профессиональных задач 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рассматривать профессиональные задачи с разных точек зрения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220325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выявлять причинно-следственных связи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342025"/>
                  </a:ext>
                </a:extLst>
              </a:tr>
              <a:tr h="32811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прогнозировать результаты принимаемых решений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936772"/>
                  </a:ext>
                </a:extLst>
              </a:tr>
              <a:tr h="307942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Работа с профессиональной информацией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анализировать профессиональную информацию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698927"/>
                  </a:ext>
                </a:extLst>
              </a:tr>
              <a:tr h="42474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систематизировать профессиональную информацию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24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276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CFC1B6-4F03-4544-8B55-A68FDE9EF748}"/>
              </a:ext>
            </a:extLst>
          </p:cNvPr>
          <p:cNvSpPr/>
          <p:nvPr/>
        </p:nvSpPr>
        <p:spPr>
          <a:xfrm>
            <a:off x="767408" y="787869"/>
            <a:ext cx="11161240" cy="5794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184F80-217F-4B8D-9D16-AE82A80734A3}"/>
              </a:ext>
            </a:extLst>
          </p:cNvPr>
          <p:cNvSpPr/>
          <p:nvPr/>
        </p:nvSpPr>
        <p:spPr>
          <a:xfrm>
            <a:off x="2063552" y="116632"/>
            <a:ext cx="110892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Критерии оценивания (оценивание группы)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4760F49-6BEF-46EF-98F0-5AEE710C2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9732"/>
              </p:ext>
            </p:extLst>
          </p:nvPr>
        </p:nvGraphicFramePr>
        <p:xfrm>
          <a:off x="1559496" y="787869"/>
          <a:ext cx="10369152" cy="36161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2290">
                  <a:extLst>
                    <a:ext uri="{9D8B030D-6E8A-4147-A177-3AD203B41FA5}">
                      <a16:colId xmlns:a16="http://schemas.microsoft.com/office/drawing/2014/main" val="4164096233"/>
                    </a:ext>
                  </a:extLst>
                </a:gridCol>
                <a:gridCol w="7776862">
                  <a:extLst>
                    <a:ext uri="{9D8B030D-6E8A-4147-A177-3AD203B41FA5}">
                      <a16:colId xmlns:a16="http://schemas.microsoft.com/office/drawing/2014/main" val="3937772083"/>
                    </a:ext>
                  </a:extLst>
                </a:gridCol>
              </a:tblGrid>
              <a:tr h="310546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</a:rPr>
                        <a:t>КРИТЕРИИ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</a:rPr>
                        <a:t>МАРКЕРЫ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31288"/>
                  </a:ext>
                </a:extLst>
              </a:tr>
              <a:tr h="314711">
                <a:tc grid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НАДПРОФЕССИОНАЛЬНЫЕ КОМПЕТЕНЦИИ</a:t>
                      </a:r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289843"/>
                  </a:ext>
                </a:extLst>
              </a:tr>
              <a:tr h="463426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Искусство публичного выступления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логичность изложения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8638408"/>
                  </a:ext>
                </a:extLst>
              </a:tr>
              <a:tr h="275219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Century Gothic" panose="020B0502020202020204" pitchFamily="34" charset="0"/>
                        </a:rPr>
                        <a:t>Гибкие навыки</a:t>
                      </a:r>
                    </a:p>
                    <a:p>
                      <a:pPr>
                        <a:lnSpc>
                          <a:spcPts val="1600"/>
                        </a:lnSpc>
                      </a:pP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критическое мышление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157279"/>
                  </a:ext>
                </a:extLst>
              </a:tr>
              <a:tr h="275219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креативность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560580"/>
                  </a:ext>
                </a:extLst>
              </a:tr>
              <a:tr h="314711"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ПРОФЕССИОНАЛЬНЫЕ КОМПЕТЕНЦИИ</a:t>
                      </a:r>
                      <a:endParaRPr lang="ru-RU" sz="1600" dirty="0"/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214143"/>
                  </a:ext>
                </a:extLst>
              </a:tr>
              <a:tr h="463426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Знание нормативной и правовой базы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корректное применение профессиональной лексики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922593"/>
                  </a:ext>
                </a:extLst>
              </a:tr>
              <a:tr h="463426">
                <a:tc row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Решение профессиональных задач 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рассматривать профессиональные задачи с разных точек зрения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220325"/>
                  </a:ext>
                </a:extLst>
              </a:tr>
              <a:tr h="27521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выявлять причинно-следственных связи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342025"/>
                  </a:ext>
                </a:extLst>
              </a:tr>
              <a:tr h="27521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прогнозировать результаты принимаемых решений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936772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4AB4EA3D-4749-4BFA-9169-E389766F07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458106"/>
              </p:ext>
            </p:extLst>
          </p:nvPr>
        </p:nvGraphicFramePr>
        <p:xfrm>
          <a:off x="1559496" y="4403981"/>
          <a:ext cx="10369152" cy="21779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2290">
                  <a:extLst>
                    <a:ext uri="{9D8B030D-6E8A-4147-A177-3AD203B41FA5}">
                      <a16:colId xmlns:a16="http://schemas.microsoft.com/office/drawing/2014/main" val="4164096233"/>
                    </a:ext>
                  </a:extLst>
                </a:gridCol>
                <a:gridCol w="7776862">
                  <a:extLst>
                    <a:ext uri="{9D8B030D-6E8A-4147-A177-3AD203B41FA5}">
                      <a16:colId xmlns:a16="http://schemas.microsoft.com/office/drawing/2014/main" val="3937772083"/>
                    </a:ext>
                  </a:extLst>
                </a:gridCol>
              </a:tblGrid>
              <a:tr h="387956">
                <a:tc grid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НАДПРОФЕССИОНАЛЬНЫЕ КОМПЕТЕНЦИИ</a:t>
                      </a:r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289843"/>
                  </a:ext>
                </a:extLst>
              </a:tr>
              <a:tr h="285317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Century Gothic" panose="020B0502020202020204" pitchFamily="34" charset="0"/>
                        </a:rPr>
                        <a:t>Гибкие навыки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критическое мышление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157279"/>
                  </a:ext>
                </a:extLst>
              </a:tr>
              <a:tr h="285134"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ПРОФЕССИОНАЛЬНЫЕ КОМПЕТЕНЦИИ</a:t>
                      </a:r>
                      <a:endParaRPr lang="ru-RU" sz="1600" dirty="0"/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214143"/>
                  </a:ext>
                </a:extLst>
              </a:tr>
              <a:tr h="480431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Знание нормативной и правовой базы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корректное применение профессиональной лексики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922593"/>
                  </a:ext>
                </a:extLst>
              </a:tr>
              <a:tr h="68252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Работа                               с профессиональной информацией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анализировать профессиональную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инфорацию</a:t>
                      </a:r>
                      <a:endParaRPr lang="ru-RU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220325"/>
                  </a:ext>
                </a:extLst>
              </a:tr>
            </a:tbl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0F63BFE-E186-488A-A80A-D1C181BC9695}"/>
              </a:ext>
            </a:extLst>
          </p:cNvPr>
          <p:cNvSpPr/>
          <p:nvPr/>
        </p:nvSpPr>
        <p:spPr>
          <a:xfrm rot="16200000">
            <a:off x="-697045" y="2325201"/>
            <a:ext cx="3720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</a:rPr>
              <a:t>ОЦЕНИВАНИЕ РЕШЕНИЯ КЕЙСА</a:t>
            </a: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</a:rPr>
              <a:t>И ЕГО ПРЕДСТАВЛЕНИЯ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E8CDD61-0382-4379-A93F-268EA041005A}"/>
              </a:ext>
            </a:extLst>
          </p:cNvPr>
          <p:cNvSpPr/>
          <p:nvPr/>
        </p:nvSpPr>
        <p:spPr>
          <a:xfrm rot="16200000">
            <a:off x="-132432" y="5169795"/>
            <a:ext cx="2591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</a:rPr>
              <a:t>ОЦЕНИВАНИЕ РЕЦЕНЗИРОВАНИЯ</a:t>
            </a:r>
            <a:endParaRPr lang="ru-RU" dirty="0">
              <a:latin typeface="Century Gothic" panose="020B0502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720051E-C391-4621-AFF8-8FDABAF73B56}"/>
              </a:ext>
            </a:extLst>
          </p:cNvPr>
          <p:cNvCxnSpPr/>
          <p:nvPr/>
        </p:nvCxnSpPr>
        <p:spPr>
          <a:xfrm>
            <a:off x="767408" y="4403981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050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167A66-921D-4FFC-8FB2-7EA5E74EFCE7}"/>
              </a:ext>
            </a:extLst>
          </p:cNvPr>
          <p:cNvSpPr/>
          <p:nvPr/>
        </p:nvSpPr>
        <p:spPr>
          <a:xfrm>
            <a:off x="1605098" y="3157017"/>
            <a:ext cx="996351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этап: «Мотивирующее выступление»:  представление проекта перед указанной  в задании аудиторией</a:t>
            </a:r>
          </a:p>
          <a:p>
            <a:pPr>
              <a:spcAft>
                <a:spcPts val="600"/>
              </a:spcAft>
            </a:pPr>
            <a:endParaRPr lang="ru-RU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46F6DD-B740-4426-99B7-713125D16829}"/>
              </a:ext>
            </a:extLst>
          </p:cNvPr>
          <p:cNvSpPr/>
          <p:nvPr/>
        </p:nvSpPr>
        <p:spPr>
          <a:xfrm>
            <a:off x="1625678" y="5547859"/>
            <a:ext cx="9078834" cy="1299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827E07-1249-4EC0-965B-27310E765212}"/>
              </a:ext>
            </a:extLst>
          </p:cNvPr>
          <p:cNvSpPr/>
          <p:nvPr/>
        </p:nvSpPr>
        <p:spPr>
          <a:xfrm>
            <a:off x="1091160" y="99736"/>
            <a:ext cx="10297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Третье конкурсное испытание</a:t>
            </a:r>
          </a:p>
          <a:p>
            <a:pPr algn="ctr"/>
            <a:r>
              <a:rPr lang="ru-RU" sz="36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(индивидуальное+групповое оценивание)</a:t>
            </a:r>
            <a:endParaRPr lang="ru-RU" sz="3600" dirty="0"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C4D1F-A56B-4521-B2CE-C013446705A3}"/>
              </a:ext>
            </a:extLst>
          </p:cNvPr>
          <p:cNvSpPr txBox="1"/>
          <p:nvPr/>
        </p:nvSpPr>
        <p:spPr>
          <a:xfrm>
            <a:off x="6778975" y="3823070"/>
            <a:ext cx="3026678" cy="369332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Максимальный балл: 26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08B6E9-7575-49B0-BE09-49CB59A6B96D}"/>
              </a:ext>
            </a:extLst>
          </p:cNvPr>
          <p:cNvSpPr/>
          <p:nvPr/>
        </p:nvSpPr>
        <p:spPr>
          <a:xfrm>
            <a:off x="1625678" y="1488651"/>
            <a:ext cx="9078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lain"/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этап: «Проектная мастерская»:  разработка проекта на заданную тему</a:t>
            </a:r>
          </a:p>
          <a:p>
            <a:pPr marL="342900" indent="-342900">
              <a:buAutoNum type="arabicPlain"/>
            </a:pPr>
            <a:endParaRPr lang="ru-RU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конкуренция конкурс эксперт судья жюри квартиру значок зеленого и и PNG ,  судья клипарт, конвертер иконок, иконки фитнес PNG картинки и пнг рисунок  для бесплатной загрузки">
            <a:extLst>
              <a:ext uri="{FF2B5EF4-FFF2-40B4-BE49-F238E27FC236}">
                <a16:creationId xmlns:a16="http://schemas.microsoft.com/office/drawing/2014/main" id="{5D4DE4E7-C3ED-42E3-A397-46980BFBB6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25781" r="19288" b="22832"/>
          <a:stretch/>
        </p:blipFill>
        <p:spPr bwMode="auto">
          <a:xfrm>
            <a:off x="1656575" y="2107289"/>
            <a:ext cx="912439" cy="7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343F39-5EFD-4E1D-97C5-EA27D93C045E}"/>
              </a:ext>
            </a:extLst>
          </p:cNvPr>
          <p:cNvSpPr/>
          <p:nvPr/>
        </p:nvSpPr>
        <p:spPr>
          <a:xfrm>
            <a:off x="2301082" y="4018100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членов экспертной комиссии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6246692-B2ED-4BEE-9482-56B6164FF2B8}"/>
              </a:ext>
            </a:extLst>
          </p:cNvPr>
          <p:cNvSpPr/>
          <p:nvPr/>
        </p:nvSpPr>
        <p:spPr>
          <a:xfrm>
            <a:off x="1561402" y="4899013"/>
            <a:ext cx="9826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этап: «Выбор»: команды выбирают  лучший проект</a:t>
            </a:r>
          </a:p>
        </p:txBody>
      </p:sp>
      <p:pic>
        <p:nvPicPr>
          <p:cNvPr id="15" name="Picture 4" descr="конкуренция конкурс эксперт судья жюри квартиру значок зеленого и и PNG ,  судья клипарт, конвертер иконок, иконки фитнес PNG картинки и пнг рисунок  для бесплатной загрузки">
            <a:extLst>
              <a:ext uri="{FF2B5EF4-FFF2-40B4-BE49-F238E27FC236}">
                <a16:creationId xmlns:a16="http://schemas.microsoft.com/office/drawing/2014/main" id="{4D01108C-6977-4142-8E82-5DDFAB687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25781" r="19288" b="22832"/>
          <a:stretch/>
        </p:blipFill>
        <p:spPr bwMode="auto">
          <a:xfrm>
            <a:off x="1616218" y="3991934"/>
            <a:ext cx="912439" cy="7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конкуренция конкурс эксперт судья жюри квартиру значок зеленого и и PNG ,  судья клипарт, конвертер иконок, иконки фитнес PNG картинки и пнг рисунок  для бесплатной загрузки">
            <a:extLst>
              <a:ext uri="{FF2B5EF4-FFF2-40B4-BE49-F238E27FC236}">
                <a16:creationId xmlns:a16="http://schemas.microsoft.com/office/drawing/2014/main" id="{E72BDB41-00B9-403C-BBAF-D621388440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25781" r="19288" b="22832"/>
          <a:stretch/>
        </p:blipFill>
        <p:spPr bwMode="auto">
          <a:xfrm>
            <a:off x="1636932" y="5607147"/>
            <a:ext cx="912439" cy="7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A749CDC-3D44-4142-B76D-F8090C70806E}"/>
              </a:ext>
            </a:extLst>
          </p:cNvPr>
          <p:cNvSpPr/>
          <p:nvPr/>
        </p:nvSpPr>
        <p:spPr>
          <a:xfrm>
            <a:off x="2301082" y="2161148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член экспертной комиссии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953AE2B-A906-4485-BBB4-770B4928721D}"/>
              </a:ext>
            </a:extLst>
          </p:cNvPr>
          <p:cNvSpPr/>
          <p:nvPr/>
        </p:nvSpPr>
        <p:spPr>
          <a:xfrm>
            <a:off x="2301082" y="5665652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членов экспертной комиссии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4CC478-5CBE-4CA7-8DBF-39DF17F31FFF}"/>
              </a:ext>
            </a:extLst>
          </p:cNvPr>
          <p:cNvSpPr txBox="1"/>
          <p:nvPr/>
        </p:nvSpPr>
        <p:spPr>
          <a:xfrm>
            <a:off x="6781317" y="2235755"/>
            <a:ext cx="3024336" cy="369332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Максимальный балл: 34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161BE6-F3C6-4A02-83B0-FEB6716BCCAA}"/>
              </a:ext>
            </a:extLst>
          </p:cNvPr>
          <p:cNvSpPr txBox="1"/>
          <p:nvPr/>
        </p:nvSpPr>
        <p:spPr>
          <a:xfrm>
            <a:off x="6809893" y="5619486"/>
            <a:ext cx="3026678" cy="369332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Максимальный балл: 4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34E8FB1-945D-4E33-9ADB-7952FA72B37F}"/>
              </a:ext>
            </a:extLst>
          </p:cNvPr>
          <p:cNvSpPr/>
          <p:nvPr/>
        </p:nvSpPr>
        <p:spPr>
          <a:xfrm>
            <a:off x="1616218" y="1732605"/>
            <a:ext cx="3788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EA5D55"/>
                </a:solidFill>
                <a:latin typeface="Century Gothic" panose="020B0502020202020204" pitchFamily="34" charset="0"/>
              </a:rPr>
              <a:t>(индивидуальное оценивание)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8DCD85F-02C9-480D-99A7-BBF55020DE7A}"/>
              </a:ext>
            </a:extLst>
          </p:cNvPr>
          <p:cNvSpPr/>
          <p:nvPr/>
        </p:nvSpPr>
        <p:spPr>
          <a:xfrm>
            <a:off x="1552738" y="3635378"/>
            <a:ext cx="2683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EA5D55"/>
                </a:solidFill>
                <a:latin typeface="Century Gothic" panose="020B0502020202020204" pitchFamily="34" charset="0"/>
              </a:rPr>
              <a:t>(оценивание группы)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F8CE723-739D-4F8E-BE42-B14A91057A9C}"/>
              </a:ext>
            </a:extLst>
          </p:cNvPr>
          <p:cNvSpPr/>
          <p:nvPr/>
        </p:nvSpPr>
        <p:spPr>
          <a:xfrm>
            <a:off x="1559892" y="5166842"/>
            <a:ext cx="2683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EA5D55"/>
                </a:solidFill>
                <a:latin typeface="Century Gothic" panose="020B0502020202020204" pitchFamily="34" charset="0"/>
              </a:rPr>
              <a:t>(оценивание группы)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7F234E8-CEC2-4B8A-8876-6DA3D2498F6C}"/>
              </a:ext>
            </a:extLst>
          </p:cNvPr>
          <p:cNvSpPr/>
          <p:nvPr/>
        </p:nvSpPr>
        <p:spPr>
          <a:xfrm>
            <a:off x="7385370" y="2660080"/>
            <a:ext cx="2451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 балл: 20,5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D444050-1E79-4E90-9BB7-426EBD95F988}"/>
              </a:ext>
            </a:extLst>
          </p:cNvPr>
          <p:cNvSpPr/>
          <p:nvPr/>
        </p:nvSpPr>
        <p:spPr>
          <a:xfrm>
            <a:off x="7439606" y="4270816"/>
            <a:ext cx="2451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 балл: 17,4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82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CFC1B6-4F03-4544-8B55-A68FDE9EF748}"/>
              </a:ext>
            </a:extLst>
          </p:cNvPr>
          <p:cNvSpPr/>
          <p:nvPr/>
        </p:nvSpPr>
        <p:spPr>
          <a:xfrm>
            <a:off x="407368" y="546939"/>
            <a:ext cx="11521280" cy="63110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184F80-217F-4B8D-9D16-AE82A80734A3}"/>
              </a:ext>
            </a:extLst>
          </p:cNvPr>
          <p:cNvSpPr/>
          <p:nvPr/>
        </p:nvSpPr>
        <p:spPr>
          <a:xfrm>
            <a:off x="1415480" y="-21285"/>
            <a:ext cx="110892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Критерии оценивания (индивидуальное оценивание)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4760F49-6BEF-46EF-98F0-5AEE710C2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26009"/>
              </p:ext>
            </p:extLst>
          </p:nvPr>
        </p:nvGraphicFramePr>
        <p:xfrm>
          <a:off x="408895" y="567404"/>
          <a:ext cx="11521281" cy="6072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2">
                  <a:extLst>
                    <a:ext uri="{9D8B030D-6E8A-4147-A177-3AD203B41FA5}">
                      <a16:colId xmlns:a16="http://schemas.microsoft.com/office/drawing/2014/main" val="4164096233"/>
                    </a:ext>
                  </a:extLst>
                </a:gridCol>
                <a:gridCol w="8640959">
                  <a:extLst>
                    <a:ext uri="{9D8B030D-6E8A-4147-A177-3AD203B41FA5}">
                      <a16:colId xmlns:a16="http://schemas.microsoft.com/office/drawing/2014/main" val="3937772083"/>
                    </a:ext>
                  </a:extLst>
                </a:gridCol>
              </a:tblGrid>
              <a:tr h="382454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</a:rPr>
                        <a:t>КРИТЕРИИ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</a:rPr>
                        <a:t>МАРКЕРЫ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31288"/>
                  </a:ext>
                </a:extLst>
              </a:tr>
              <a:tr h="387582">
                <a:tc grid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НАДПРОФЕССИОНАЛЬНЫЕ КОМПЕТЕНЦИИ</a:t>
                      </a:r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289843"/>
                  </a:ext>
                </a:extLst>
              </a:tr>
              <a:tr h="363368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Знание нормативной и правовой базы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корректное применение профессиональной лексики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638408"/>
                  </a:ext>
                </a:extLst>
              </a:tr>
              <a:tr h="387582">
                <a:tc rowSpan="4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Century Gothic" panose="020B0502020202020204" pitchFamily="34" charset="0"/>
                        </a:rPr>
                        <a:t>Гибкие навыки</a:t>
                      </a:r>
                    </a:p>
                    <a:p>
                      <a:pPr>
                        <a:lnSpc>
                          <a:spcPts val="1600"/>
                        </a:lnSpc>
                      </a:pP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критическое мышление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157279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концентрация на задаче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781132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креативность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560580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к командной работе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689093"/>
                  </a:ext>
                </a:extLst>
              </a:tr>
              <a:tr h="309004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latin typeface="Century Gothic" panose="020B0502020202020204" pitchFamily="34" charset="0"/>
                        </a:rPr>
                        <a:t>Лидерство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мотивировать на решение задач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447300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влиять на других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669432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находить консенсус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963677"/>
                  </a:ext>
                </a:extLst>
              </a:tr>
              <a:tr h="30900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Знание нормативной и правовой базы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корректное применение профессиональной лексики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038585"/>
                  </a:ext>
                </a:extLst>
              </a:tr>
              <a:tr h="387582"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ПРОФЕССИОНАЛЬНЫЕ КОМПЕТЕНЦИИ</a:t>
                      </a:r>
                      <a:endParaRPr lang="ru-RU" sz="1600" dirty="0"/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214143"/>
                  </a:ext>
                </a:extLst>
              </a:tr>
              <a:tr h="307942">
                <a:tc row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Проектный подход               к управлению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определять цели и ожидаемые результаты проекта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220325"/>
                  </a:ext>
                </a:extLst>
              </a:tr>
              <a:tr h="3090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определять этапы выполнения проекта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342025"/>
                  </a:ext>
                </a:extLst>
              </a:tr>
              <a:tr h="32811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контролировать выполнения проекта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936772"/>
                  </a:ext>
                </a:extLst>
              </a:tr>
              <a:tr h="307942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Работа с профессиональной информацией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анализировать профессиональную информацию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698927"/>
                  </a:ext>
                </a:extLst>
              </a:tr>
              <a:tr h="42474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систематизировать профессиональную информацию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24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426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CFC1B6-4F03-4544-8B55-A68FDE9EF748}"/>
              </a:ext>
            </a:extLst>
          </p:cNvPr>
          <p:cNvSpPr/>
          <p:nvPr/>
        </p:nvSpPr>
        <p:spPr>
          <a:xfrm>
            <a:off x="983432" y="764704"/>
            <a:ext cx="10830508" cy="60932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184F80-217F-4B8D-9D16-AE82A80734A3}"/>
              </a:ext>
            </a:extLst>
          </p:cNvPr>
          <p:cNvSpPr/>
          <p:nvPr/>
        </p:nvSpPr>
        <p:spPr>
          <a:xfrm>
            <a:off x="2063552" y="116632"/>
            <a:ext cx="110892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Критерии оценивания (оценивание группы)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4760F49-6BEF-46EF-98F0-5AEE710C2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57302"/>
              </p:ext>
            </p:extLst>
          </p:nvPr>
        </p:nvGraphicFramePr>
        <p:xfrm>
          <a:off x="983432" y="786971"/>
          <a:ext cx="10830508" cy="60487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7629">
                  <a:extLst>
                    <a:ext uri="{9D8B030D-6E8A-4147-A177-3AD203B41FA5}">
                      <a16:colId xmlns:a16="http://schemas.microsoft.com/office/drawing/2014/main" val="4164096233"/>
                    </a:ext>
                  </a:extLst>
                </a:gridCol>
                <a:gridCol w="8122879">
                  <a:extLst>
                    <a:ext uri="{9D8B030D-6E8A-4147-A177-3AD203B41FA5}">
                      <a16:colId xmlns:a16="http://schemas.microsoft.com/office/drawing/2014/main" val="3937772083"/>
                    </a:ext>
                  </a:extLst>
                </a:gridCol>
              </a:tblGrid>
              <a:tr h="326839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800" b="1" dirty="0">
                          <a:latin typeface="Century Gothic" panose="020B0502020202020204" pitchFamily="34" charset="0"/>
                        </a:rPr>
                        <a:t>КРИТЕРИИ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800" b="1" dirty="0">
                          <a:latin typeface="Century Gothic" panose="020B0502020202020204" pitchFamily="34" charset="0"/>
                        </a:rPr>
                        <a:t>МАРКЕРЫ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31288"/>
                  </a:ext>
                </a:extLst>
              </a:tr>
              <a:tr h="331222">
                <a:tc grid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НАДПРОФЕССИОНАЛЬНЫЕ КОМПЕТЕНЦИИ</a:t>
                      </a:r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289843"/>
                  </a:ext>
                </a:extLst>
              </a:tr>
              <a:tr h="523959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Искусство публичного выступления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логичность изложения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8638408"/>
                  </a:ext>
                </a:extLst>
              </a:tr>
              <a:tr h="311168">
                <a:tc row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Century Gothic" panose="020B0502020202020204" pitchFamily="34" charset="0"/>
                        </a:rPr>
                        <a:t>Гибкие навыки</a:t>
                      </a:r>
                    </a:p>
                    <a:p>
                      <a:pPr>
                        <a:lnSpc>
                          <a:spcPts val="1600"/>
                        </a:lnSpc>
                      </a:pP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критическое мышление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157279"/>
                  </a:ext>
                </a:extLst>
              </a:tr>
              <a:tr h="311168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креативность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560580"/>
                  </a:ext>
                </a:extLst>
              </a:tr>
              <a:tr h="320123">
                <a:tc v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концентрация на задаче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489526"/>
                  </a:ext>
                </a:extLst>
              </a:tr>
              <a:tr h="523959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Знание нормативной и правовой базы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корректное применение профессиональной лексики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056576"/>
                  </a:ext>
                </a:extLst>
              </a:tr>
              <a:tr h="331222"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8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ПРОФЕССИОНАЛЬНЫЕ КОМПЕТЕНЦИИ</a:t>
                      </a:r>
                      <a:endParaRPr lang="ru-RU" sz="1800" dirty="0"/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214143"/>
                  </a:ext>
                </a:extLst>
              </a:tr>
              <a:tr h="523959">
                <a:tc row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Решение профессиональных задач 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рассматривать профессиональные задачи с разных точек зрения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220325"/>
                  </a:ext>
                </a:extLst>
              </a:tr>
              <a:tr h="311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выявлять причинно-следственных связи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342025"/>
                  </a:ext>
                </a:extLst>
              </a:tr>
              <a:tr h="311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прогнозировать результаты принимаемых решений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936772"/>
                  </a:ext>
                </a:extLst>
              </a:tr>
              <a:tr h="310098">
                <a:tc row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Проектный подход               к управлению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определять цели и ожидаемые результаты проекта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920716"/>
                  </a:ext>
                </a:extLst>
              </a:tr>
              <a:tr h="3100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600"/>
                        </a:lnSpc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определять этапы выполнения проекта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118801"/>
                  </a:ext>
                </a:extLst>
              </a:tr>
              <a:tr h="3100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600"/>
                        </a:lnSpc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контролировать выполнения проекта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655600"/>
                  </a:ext>
                </a:extLst>
              </a:tr>
              <a:tr h="310098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Работа с профессиональной информацией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анализировать профессиональную информацию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471087"/>
                  </a:ext>
                </a:extLst>
              </a:tr>
              <a:tr h="42772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систематизировать профессиональную информацию 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738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220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46F6DD-B740-4426-99B7-713125D16829}"/>
              </a:ext>
            </a:extLst>
          </p:cNvPr>
          <p:cNvSpPr/>
          <p:nvPr/>
        </p:nvSpPr>
        <p:spPr>
          <a:xfrm>
            <a:off x="1625678" y="5547859"/>
            <a:ext cx="9078834" cy="1299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827E07-1249-4EC0-965B-27310E765212}"/>
              </a:ext>
            </a:extLst>
          </p:cNvPr>
          <p:cNvSpPr/>
          <p:nvPr/>
        </p:nvSpPr>
        <p:spPr>
          <a:xfrm>
            <a:off x="891041" y="10210"/>
            <a:ext cx="10297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Четвертое конкурсное испытание. </a:t>
            </a:r>
          </a:p>
          <a:p>
            <a:pPr algn="ctr"/>
            <a:r>
              <a:rPr lang="ru-RU" sz="28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Индивидуальное собеседование с начальников Департамента образования Томской области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343F39-5EFD-4E1D-97C5-EA27D93C045E}"/>
              </a:ext>
            </a:extLst>
          </p:cNvPr>
          <p:cNvSpPr/>
          <p:nvPr/>
        </p:nvSpPr>
        <p:spPr>
          <a:xfrm>
            <a:off x="2744199" y="1568707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Оценивает начальник Департамента образования Томской области</a:t>
            </a:r>
          </a:p>
        </p:txBody>
      </p:sp>
      <p:pic>
        <p:nvPicPr>
          <p:cNvPr id="15" name="Picture 4" descr="конкуренция конкурс эксперт судья жюри квартиру значок зеленого и и PNG ,  судья клипарт, конвертер иконок, иконки фитнес PNG картинки и пнг рисунок  для бесплатной загрузки">
            <a:extLst>
              <a:ext uri="{FF2B5EF4-FFF2-40B4-BE49-F238E27FC236}">
                <a16:creationId xmlns:a16="http://schemas.microsoft.com/office/drawing/2014/main" id="{4D01108C-6977-4142-8E82-5DDFAB687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25781" r="19288" b="22832"/>
          <a:stretch/>
        </p:blipFill>
        <p:spPr bwMode="auto">
          <a:xfrm>
            <a:off x="1720246" y="1546207"/>
            <a:ext cx="912439" cy="7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04CC478-5CBE-4CA7-8DBF-39DF17F31FFF}"/>
              </a:ext>
            </a:extLst>
          </p:cNvPr>
          <p:cNvSpPr txBox="1"/>
          <p:nvPr/>
        </p:nvSpPr>
        <p:spPr>
          <a:xfrm>
            <a:off x="7647747" y="1640354"/>
            <a:ext cx="3024336" cy="369332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Максимальный балл: 10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DB1976-E666-42E2-BC41-0B410BDC7586}"/>
              </a:ext>
            </a:extLst>
          </p:cNvPr>
          <p:cNvSpPr/>
          <p:nvPr/>
        </p:nvSpPr>
        <p:spPr>
          <a:xfrm>
            <a:off x="1343472" y="2532515"/>
            <a:ext cx="34563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Знает действующую нормативную базу в сфере образования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Предлагает обоснованные решения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Учитывает специфику региональной системы образования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Делает логичные умозаключения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Владеет грамотной речью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AFB0C0-853E-4E5C-A3C6-DD3ED49239BA}"/>
              </a:ext>
            </a:extLst>
          </p:cNvPr>
          <p:cNvSpPr/>
          <p:nvPr/>
        </p:nvSpPr>
        <p:spPr>
          <a:xfrm>
            <a:off x="4943872" y="2309549"/>
            <a:ext cx="6816080" cy="4524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Бурцева Елена Валерьевна, заместитель директора по НМР, учитель русского языка и литературы МАОУ лицей № 8 имени Н.Н. Рукавишникова г. Томска</a:t>
            </a:r>
          </a:p>
          <a:p>
            <a:pPr marL="34290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Корчуганова</a:t>
            </a:r>
            <a:r>
              <a:rPr lang="ru-RU" sz="16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Анастасия Анатольевна, преподаватель ОГКПОУ «Колледж индустрии питания, торговли и сферы услуг»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Малышева Ольга Владимировна, директор МАОУ СОШ № 65 г. Томска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Халиуллина</a:t>
            </a:r>
            <a:r>
              <a:rPr lang="ru-RU" sz="16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Алина Рафаиловна, учитель математики, информатики, физики ОГБОУ «Школа-интернат для обучающихся, нуждающихся в психолого-педагогической и медико-социальной помощи»</a:t>
            </a:r>
          </a:p>
          <a:p>
            <a:pPr marL="34290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Чумаченко Татьяна Ивановна, директор МБОУ «</a:t>
            </a:r>
            <a:r>
              <a:rPr lang="ru-RU" sz="1600" b="1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Клюквинская</a:t>
            </a:r>
            <a:r>
              <a:rPr lang="ru-RU" sz="16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СОШИ» </a:t>
            </a:r>
            <a:r>
              <a:rPr lang="ru-RU" sz="1600" b="1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Верхнекетского</a:t>
            </a:r>
            <a:r>
              <a:rPr lang="ru-RU" sz="16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Томской области</a:t>
            </a:r>
          </a:p>
          <a:p>
            <a:pPr marL="34290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Шварц Анна Владимировна, заведующий структурным подразделением МБОУ «</a:t>
            </a:r>
            <a:r>
              <a:rPr lang="ru-RU" sz="16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Самусьский</a:t>
            </a: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лицей имени академика В.В. Пекарского»</a:t>
            </a:r>
          </a:p>
        </p:txBody>
      </p:sp>
    </p:spTree>
    <p:extLst>
      <p:ext uri="{BB962C8B-B14F-4D97-AF65-F5344CB8AC3E}">
        <p14:creationId xmlns:p14="http://schemas.microsoft.com/office/powerpoint/2010/main" val="4000388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7.userapi.com/s/v1/ig2/8RJCMgSDNqsfoBTHSyIxSjpq_xxu69B5XavHpjzjy4DBEGzGexlJrIWagZLZ_3askuOkwEsqi_HtS0OcR7Ubu8HN.jpg?quality=95&amp;as=32x48,48x72,72x108,108x163,160x241,240x362,360x542,480x723,540x814,584x880&amp;from=bu&amp;u=_V-YNzzzj852rLFR3E9rAknM7yzTOzuH8fiaGUCDFTg&amp;cs=584x880">
            <a:extLst>
              <a:ext uri="{FF2B5EF4-FFF2-40B4-BE49-F238E27FC236}">
                <a16:creationId xmlns:a16="http://schemas.microsoft.com/office/drawing/2014/main" id="{410EF36E-1103-4059-A1EC-858FB4BA0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0"/>
            <a:ext cx="4551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F03D05-E740-453F-8058-9A0ADC7779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995" y="2924944"/>
            <a:ext cx="2448273" cy="24482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AB5020-3E8C-4335-9A85-7C897B6EF8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8" t="6972"/>
          <a:stretch/>
        </p:blipFill>
        <p:spPr>
          <a:xfrm>
            <a:off x="5379804" y="3085"/>
            <a:ext cx="5904656" cy="254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46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9C90B8-20BE-4CDD-8A0D-F7B0942C286B}"/>
              </a:ext>
            </a:extLst>
          </p:cNvPr>
          <p:cNvSpPr/>
          <p:nvPr/>
        </p:nvSpPr>
        <p:spPr>
          <a:xfrm>
            <a:off x="1847528" y="1484784"/>
            <a:ext cx="8995275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0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Диденко Вера Валентиновна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старший преподаватель 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центра управления образованием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 ТОИПКРО</a:t>
            </a:r>
            <a:endParaRPr lang="ru-RU" sz="2400" dirty="0">
              <a:ln w="10541" cmpd="sng">
                <a:solidFill>
                  <a:sysClr val="windowText" lastClr="000000"/>
                </a:solidFill>
                <a:prstDash val="solid"/>
              </a:ln>
              <a:latin typeface="Century Gothic" panose="020B0502020202020204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0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Е-</a:t>
            </a:r>
            <a:r>
              <a:rPr lang="en-US" sz="30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mail</a:t>
            </a:r>
            <a:r>
              <a:rPr lang="ru-RU" sz="30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:</a:t>
            </a:r>
            <a:r>
              <a:rPr lang="ru-RU" sz="30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US" sz="3000" dirty="0">
                <a:ln>
                  <a:solidFill>
                    <a:schemeClr val="tx1"/>
                  </a:solidFill>
                </a:ln>
                <a:solidFill>
                  <a:srgbClr val="4F9B43"/>
                </a:solidFill>
                <a:latin typeface="Century Gothic" panose="020B0502020202020204" pitchFamily="34" charset="0"/>
                <a:hlinkClick r:id="rId2"/>
              </a:rPr>
              <a:t>v.v.didenko@bk.ru</a:t>
            </a:r>
            <a:r>
              <a:rPr lang="ru-RU" sz="3000" dirty="0">
                <a:ln>
                  <a:solidFill>
                    <a:schemeClr val="tx1"/>
                  </a:solidFill>
                </a:ln>
                <a:solidFill>
                  <a:srgbClr val="4F9B43"/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>
                <a:solidFill>
                  <a:srgbClr val="4F9B43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defRPr/>
            </a:pPr>
            <a:r>
              <a:rPr lang="ru-RU" sz="30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Тел: </a:t>
            </a:r>
            <a:r>
              <a:rPr lang="ru-RU" sz="2400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90-20-43</a:t>
            </a:r>
          </a:p>
          <a:p>
            <a:pPr>
              <a:defRPr/>
            </a:pPr>
            <a:r>
              <a:rPr lang="ru-RU" sz="30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Сферум, ID: </a:t>
            </a:r>
            <a:r>
              <a:rPr lang="ru-RU" sz="2400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791327209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BC1202-2B16-473F-8A0B-C9F5801B5637}"/>
              </a:ext>
            </a:extLst>
          </p:cNvPr>
          <p:cNvSpPr/>
          <p:nvPr/>
        </p:nvSpPr>
        <p:spPr>
          <a:xfrm>
            <a:off x="4439816" y="383835"/>
            <a:ext cx="294343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87272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7039CE-2AEB-4DE7-9303-088F17797227}"/>
              </a:ext>
            </a:extLst>
          </p:cNvPr>
          <p:cNvSpPr/>
          <p:nvPr/>
        </p:nvSpPr>
        <p:spPr>
          <a:xfrm>
            <a:off x="1379476" y="116632"/>
            <a:ext cx="943304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185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Проводиться совместно с кем?</a:t>
            </a:r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АНО «Россия – страна возможностей»,  Департамент образования Томской области</a:t>
            </a:r>
          </a:p>
          <a:p>
            <a:pPr lvl="0" algn="just">
              <a:spcAft>
                <a:spcPts val="600"/>
              </a:spcAft>
            </a:pPr>
            <a:r>
              <a:rPr lang="ru-RU" sz="185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Организатор:</a:t>
            </a:r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АНО «Россия – страна возможностей»</a:t>
            </a:r>
          </a:p>
          <a:p>
            <a:pPr lvl="0" algn="just">
              <a:spcAft>
                <a:spcPts val="600"/>
              </a:spcAft>
            </a:pPr>
            <a:r>
              <a:rPr lang="ru-RU" sz="185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мероприятия:</a:t>
            </a:r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создание условий формирования </a:t>
            </a:r>
            <a:r>
              <a:rPr lang="ru-RU" sz="185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кадрового резерва </a:t>
            </a:r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системы образования Томской области и определение победителей по целевым группам «Педагог» и «Управленец в сфере образования» для представления Томской области во Всероссийском (финальном) этапе конкурса «Флагманы образования» в 2024 году</a:t>
            </a:r>
          </a:p>
          <a:p>
            <a:pPr lvl="0" algn="just">
              <a:spcAft>
                <a:spcPts val="600"/>
              </a:spcAft>
            </a:pPr>
            <a:r>
              <a:rPr lang="ru-RU" sz="185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мероприятия: </a:t>
            </a:r>
            <a:endParaRPr lang="ru-RU" sz="185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550" algn="l"/>
              </a:tabLst>
            </a:pPr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предоставить возможности каждому участнику определить индивидуальный уровень сформированности </a:t>
            </a:r>
            <a:r>
              <a:rPr lang="ru-RU" sz="185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надпрофессиональных</a:t>
            </a:r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компетенций и специальных (профессиональных) знаний;</a:t>
            </a:r>
          </a:p>
          <a:p>
            <a:pPr marL="342900" lvl="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550" algn="l"/>
              </a:tabLst>
            </a:pPr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условия для формирования и развития </a:t>
            </a:r>
            <a:r>
              <a:rPr lang="ru-RU" sz="185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надпрофессиональных</a:t>
            </a:r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компетенций и специальных (профессиональных) знаний;</a:t>
            </a:r>
          </a:p>
          <a:p>
            <a:pPr marL="342900" lvl="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550" algn="l"/>
              </a:tabLst>
            </a:pPr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выявить наиболее мотивированных и подготовленных участников для представления Томской области во Всероссийском (финальном) этапе конкурса «Флагманы образования» в 2024 году и с целью их рекомендации в кадровый резерв для системы образования региона.</a:t>
            </a:r>
            <a:endParaRPr lang="ru-RU" sz="185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229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B09AFF-1B0A-436C-80A7-50B775395B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096" t="7104"/>
          <a:stretch/>
        </p:blipFill>
        <p:spPr>
          <a:xfrm>
            <a:off x="1891231" y="832305"/>
            <a:ext cx="3015315" cy="200479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FCF167-C2CA-48CD-8A06-CA6CB433334C}"/>
              </a:ext>
            </a:extLst>
          </p:cNvPr>
          <p:cNvSpPr/>
          <p:nvPr/>
        </p:nvSpPr>
        <p:spPr>
          <a:xfrm>
            <a:off x="1728337" y="3351784"/>
            <a:ext cx="3419526" cy="3770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 февраля- 1 августа 2024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C116FBE-BDA4-4924-9E60-F0CA65C19070}"/>
              </a:ext>
            </a:extLst>
          </p:cNvPr>
          <p:cNvSpPr/>
          <p:nvPr/>
        </p:nvSpPr>
        <p:spPr>
          <a:xfrm>
            <a:off x="7548895" y="3305562"/>
            <a:ext cx="2871299" cy="3770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2 -11 августа 2024 года</a:t>
            </a:r>
          </a:p>
        </p:txBody>
      </p:sp>
      <p:pic>
        <p:nvPicPr>
          <p:cNvPr id="1026" name="Picture 2" descr="Инфографики дизайн шаблона">
            <a:extLst>
              <a:ext uri="{FF2B5EF4-FFF2-40B4-BE49-F238E27FC236}">
                <a16:creationId xmlns:a16="http://schemas.microsoft.com/office/drawing/2014/main" id="{4B792B1D-42CC-4024-829E-7C9BC04CCF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0" t="28262" r="56038" b="57798"/>
          <a:stretch/>
        </p:blipFill>
        <p:spPr bwMode="auto">
          <a:xfrm>
            <a:off x="5444095" y="4407282"/>
            <a:ext cx="1666182" cy="76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роверка задачи">
            <a:extLst>
              <a:ext uri="{FF2B5EF4-FFF2-40B4-BE49-F238E27FC236}">
                <a16:creationId xmlns:a16="http://schemas.microsoft.com/office/drawing/2014/main" id="{D00CB364-A585-4861-B27E-BFD20CB65C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4" t="12563" r="8940" b="15008"/>
          <a:stretch/>
        </p:blipFill>
        <p:spPr bwMode="auto">
          <a:xfrm>
            <a:off x="5389180" y="2684930"/>
            <a:ext cx="1521645" cy="133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3F02BAC-7FC8-49D1-AEDD-75F38B134C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8" t="3266" r="48331" b="-60"/>
          <a:stretch/>
        </p:blipFill>
        <p:spPr>
          <a:xfrm>
            <a:off x="7295865" y="752492"/>
            <a:ext cx="3124329" cy="216442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9AE8BCB-3275-40F7-BF59-176706E82641}"/>
              </a:ext>
            </a:extLst>
          </p:cNvPr>
          <p:cNvSpPr/>
          <p:nvPr/>
        </p:nvSpPr>
        <p:spPr>
          <a:xfrm>
            <a:off x="2404280" y="4645743"/>
            <a:ext cx="1906291" cy="3770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88 000 человек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E70039C-3D0E-4404-8002-0F7C0817DC53}"/>
              </a:ext>
            </a:extLst>
          </p:cNvPr>
          <p:cNvSpPr/>
          <p:nvPr/>
        </p:nvSpPr>
        <p:spPr>
          <a:xfrm>
            <a:off x="7644059" y="4567480"/>
            <a:ext cx="3060453" cy="661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7 479 человек</a:t>
            </a:r>
          </a:p>
          <a:p>
            <a:pPr algn="ctr"/>
            <a:r>
              <a:rPr lang="ru-RU" sz="18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705 из Томской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412141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1A71C5-ABF0-4482-943A-5A4ED69DFD42}"/>
              </a:ext>
            </a:extLst>
          </p:cNvPr>
          <p:cNvSpPr/>
          <p:nvPr/>
        </p:nvSpPr>
        <p:spPr>
          <a:xfrm>
            <a:off x="1127448" y="931941"/>
            <a:ext cx="9937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педагогов и управленцев </a:t>
            </a: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образования, успешно завершивших дистанционную комплексную оценку уровня сформированности надпрофессиональных компетенций и специальных (профессиональных) знаний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827E07-1249-4EC0-965B-27310E765212}"/>
              </a:ext>
            </a:extLst>
          </p:cNvPr>
          <p:cNvSpPr/>
          <p:nvPr/>
        </p:nvSpPr>
        <p:spPr>
          <a:xfrm>
            <a:off x="1559496" y="128826"/>
            <a:ext cx="9937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Участники очного этапа Конкурса</a:t>
            </a:r>
            <a:endParaRPr lang="ru-RU" sz="4000" dirty="0">
              <a:latin typeface="Century Gothic" panose="020B0502020202020204" pitchFamily="34" charset="0"/>
            </a:endParaRP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0" name="Диаграмма 9">
                <a:extLst>
                  <a:ext uri="{FF2B5EF4-FFF2-40B4-BE49-F238E27FC236}">
                    <a16:creationId xmlns:a16="http://schemas.microsoft.com/office/drawing/2014/main" id="{58580E83-F08C-4118-ACA7-021711DC5D8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06367791"/>
                  </p:ext>
                </p:extLst>
              </p:nvPr>
            </p:nvGraphicFramePr>
            <p:xfrm>
              <a:off x="1305218" y="1916832"/>
              <a:ext cx="5256584" cy="388387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0" name="Диаграмма 9">
                <a:extLst>
                  <a:ext uri="{FF2B5EF4-FFF2-40B4-BE49-F238E27FC236}">
                    <a16:creationId xmlns:a16="http://schemas.microsoft.com/office/drawing/2014/main" id="{58580E83-F08C-4118-ACA7-021711DC5D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05218" y="1916832"/>
                <a:ext cx="5256584" cy="3883878"/>
              </a:xfrm>
              <a:prstGeom prst="rect">
                <a:avLst/>
              </a:prstGeom>
            </p:spPr>
          </p:pic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E16E748-0426-4F8C-B51B-16426DC58911}"/>
              </a:ext>
            </a:extLst>
          </p:cNvPr>
          <p:cNvSpPr/>
          <p:nvPr/>
        </p:nvSpPr>
        <p:spPr>
          <a:xfrm>
            <a:off x="6561802" y="1916832"/>
            <a:ext cx="450275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общеобразовательных организаций</a:t>
            </a:r>
          </a:p>
          <a:p>
            <a:pPr marL="342900" lvl="0" indent="-342900" algn="ctr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образовательных организации в сфере проф. образования</a:t>
            </a:r>
          </a:p>
          <a:p>
            <a:pPr marL="342900" lvl="0" indent="-342900" algn="ctr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доп. образования</a:t>
            </a:r>
          </a:p>
          <a:p>
            <a:pPr marL="342900" lvl="0" indent="-342900" algn="ctr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дошкольного образования</a:t>
            </a:r>
          </a:p>
          <a:p>
            <a:pPr marL="342900" lvl="0" indent="-342900" algn="ctr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муниципальный орган управления образованием  </a:t>
            </a:r>
          </a:p>
          <a:p>
            <a:pPr marL="342900" lvl="0" indent="-342900" algn="ctr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учреждение дополнительного профессионального образования </a:t>
            </a:r>
          </a:p>
          <a:p>
            <a:pPr marL="342900" lvl="0" indent="-342900" algn="ctr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вуз  </a:t>
            </a:r>
            <a:r>
              <a:rPr lang="ru-RU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г.Томска</a:t>
            </a:r>
            <a:endParaRPr lang="ru-RU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C4D1F-A56B-4521-B2CE-C013446705A3}"/>
              </a:ext>
            </a:extLst>
          </p:cNvPr>
          <p:cNvSpPr txBox="1"/>
          <p:nvPr/>
        </p:nvSpPr>
        <p:spPr>
          <a:xfrm>
            <a:off x="1305218" y="5794817"/>
            <a:ext cx="9937104" cy="830997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Century Gothic" panose="020B0502020202020204" pitchFamily="34" charset="0"/>
              </a:rPr>
              <a:t>Минимальный проходной балл для участия в региональном полуфинале в Томской области составил </a:t>
            </a:r>
            <a:r>
              <a:rPr lang="ru-RU" sz="1600" b="1" dirty="0">
                <a:latin typeface="Century Gothic" panose="020B0502020202020204" pitchFamily="34" charset="0"/>
              </a:rPr>
              <a:t>7 088</a:t>
            </a:r>
            <a:r>
              <a:rPr lang="ru-RU" sz="1600" dirty="0">
                <a:latin typeface="Century Gothic" panose="020B0502020202020204" pitchFamily="34" charset="0"/>
              </a:rPr>
              <a:t>, что выше среднего минимального балла по регионам России </a:t>
            </a:r>
            <a:r>
              <a:rPr lang="ru-RU" sz="1600" b="1" dirty="0">
                <a:latin typeface="Century Gothic" panose="020B0502020202020204" pitchFamily="34" charset="0"/>
              </a:rPr>
              <a:t>на 27,7%</a:t>
            </a:r>
            <a:r>
              <a:rPr lang="ru-RU" sz="1600" dirty="0">
                <a:latin typeface="Century Gothic" panose="020B0502020202020204" pitchFamily="34" charset="0"/>
              </a:rPr>
              <a:t> </a:t>
            </a:r>
          </a:p>
          <a:p>
            <a:pPr algn="just"/>
            <a:r>
              <a:rPr lang="ru-RU" sz="1600" dirty="0">
                <a:latin typeface="Century Gothic" panose="020B0502020202020204" pitchFamily="34" charset="0"/>
              </a:rPr>
              <a:t>(средний минимальный балл по регионам для управленцев и педагогов составляет 5 548,55).</a:t>
            </a:r>
          </a:p>
        </p:txBody>
      </p:sp>
    </p:spTree>
    <p:extLst>
      <p:ext uri="{BB962C8B-B14F-4D97-AF65-F5344CB8AC3E}">
        <p14:creationId xmlns:p14="http://schemas.microsoft.com/office/powerpoint/2010/main" val="1323781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827E07-1249-4EC0-965B-27310E765212}"/>
              </a:ext>
            </a:extLst>
          </p:cNvPr>
          <p:cNvSpPr/>
          <p:nvPr/>
        </p:nvSpPr>
        <p:spPr>
          <a:xfrm>
            <a:off x="1919536" y="107115"/>
            <a:ext cx="9937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Конкурсные испытания Очного этапа</a:t>
            </a:r>
            <a:endParaRPr lang="ru-RU" sz="3600" dirty="0">
              <a:latin typeface="Century Gothic" panose="020B0502020202020204" pitchFamily="34" charset="0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C8F8F9EA-85DD-40CB-A1F9-16D6931F28FE}"/>
              </a:ext>
            </a:extLst>
          </p:cNvPr>
          <p:cNvSpPr/>
          <p:nvPr/>
        </p:nvSpPr>
        <p:spPr>
          <a:xfrm>
            <a:off x="1775520" y="5208259"/>
            <a:ext cx="2909570" cy="104139"/>
          </a:xfrm>
          <a:custGeom>
            <a:avLst/>
            <a:gdLst/>
            <a:ahLst/>
            <a:cxnLst/>
            <a:rect l="l" t="t" r="r" b="b"/>
            <a:pathLst>
              <a:path w="2909570" h="104139">
                <a:moveTo>
                  <a:pt x="2857500" y="0"/>
                </a:moveTo>
                <a:lnTo>
                  <a:pt x="51816" y="0"/>
                </a:lnTo>
                <a:lnTo>
                  <a:pt x="31648" y="4072"/>
                </a:lnTo>
                <a:lnTo>
                  <a:pt x="15178" y="15178"/>
                </a:lnTo>
                <a:lnTo>
                  <a:pt x="4072" y="31648"/>
                </a:lnTo>
                <a:lnTo>
                  <a:pt x="0" y="51815"/>
                </a:lnTo>
                <a:lnTo>
                  <a:pt x="4072" y="71983"/>
                </a:lnTo>
                <a:lnTo>
                  <a:pt x="15178" y="88453"/>
                </a:lnTo>
                <a:lnTo>
                  <a:pt x="31648" y="99559"/>
                </a:lnTo>
                <a:lnTo>
                  <a:pt x="51816" y="103631"/>
                </a:lnTo>
                <a:lnTo>
                  <a:pt x="2857500" y="103631"/>
                </a:lnTo>
                <a:lnTo>
                  <a:pt x="2877667" y="99559"/>
                </a:lnTo>
                <a:lnTo>
                  <a:pt x="2894137" y="88453"/>
                </a:lnTo>
                <a:lnTo>
                  <a:pt x="2905243" y="71983"/>
                </a:lnTo>
                <a:lnTo>
                  <a:pt x="2909316" y="51815"/>
                </a:lnTo>
                <a:lnTo>
                  <a:pt x="2905245" y="31648"/>
                </a:lnTo>
                <a:lnTo>
                  <a:pt x="2894142" y="15178"/>
                </a:lnTo>
                <a:lnTo>
                  <a:pt x="2877672" y="4072"/>
                </a:lnTo>
                <a:lnTo>
                  <a:pt x="2857500" y="0"/>
                </a:lnTo>
                <a:close/>
              </a:path>
            </a:pathLst>
          </a:custGeom>
          <a:solidFill>
            <a:srgbClr val="FF5C51"/>
          </a:solidFill>
        </p:spPr>
        <p:txBody>
          <a:bodyPr wrap="square" lIns="0" tIns="0" rIns="0" bIns="0" rtlCol="0"/>
          <a:lstStyle/>
          <a:p>
            <a:endParaRPr>
              <a:latin typeface="Century Gothic" panose="020B0502020202020204" pitchFamily="34" charset="0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E55C3C05-7FDA-40BB-A9DF-512E7A7A4D65}"/>
              </a:ext>
            </a:extLst>
          </p:cNvPr>
          <p:cNvSpPr/>
          <p:nvPr/>
        </p:nvSpPr>
        <p:spPr>
          <a:xfrm>
            <a:off x="1650000" y="1115928"/>
            <a:ext cx="3954779" cy="777814"/>
          </a:xfrm>
          <a:custGeom>
            <a:avLst/>
            <a:gdLst/>
            <a:ahLst/>
            <a:cxnLst/>
            <a:rect l="l" t="t" r="r" b="b"/>
            <a:pathLst>
              <a:path w="3954779" h="943610">
                <a:moveTo>
                  <a:pt x="0" y="157225"/>
                </a:moveTo>
                <a:lnTo>
                  <a:pt x="8015" y="107531"/>
                </a:lnTo>
                <a:lnTo>
                  <a:pt x="30336" y="64371"/>
                </a:lnTo>
                <a:lnTo>
                  <a:pt x="64371" y="30336"/>
                </a:lnTo>
                <a:lnTo>
                  <a:pt x="107531" y="8015"/>
                </a:lnTo>
                <a:lnTo>
                  <a:pt x="157226" y="0"/>
                </a:lnTo>
                <a:lnTo>
                  <a:pt x="3797554" y="0"/>
                </a:lnTo>
                <a:lnTo>
                  <a:pt x="3847248" y="8015"/>
                </a:lnTo>
                <a:lnTo>
                  <a:pt x="3890408" y="30336"/>
                </a:lnTo>
                <a:lnTo>
                  <a:pt x="3924443" y="64371"/>
                </a:lnTo>
                <a:lnTo>
                  <a:pt x="3946764" y="107531"/>
                </a:lnTo>
                <a:lnTo>
                  <a:pt x="3954779" y="157225"/>
                </a:lnTo>
                <a:lnTo>
                  <a:pt x="3954779" y="786117"/>
                </a:lnTo>
                <a:lnTo>
                  <a:pt x="3946764" y="835817"/>
                </a:lnTo>
                <a:lnTo>
                  <a:pt x="3924443" y="878981"/>
                </a:lnTo>
                <a:lnTo>
                  <a:pt x="3890408" y="913018"/>
                </a:lnTo>
                <a:lnTo>
                  <a:pt x="3847248" y="935340"/>
                </a:lnTo>
                <a:lnTo>
                  <a:pt x="3797554" y="943356"/>
                </a:lnTo>
                <a:lnTo>
                  <a:pt x="157226" y="943356"/>
                </a:lnTo>
                <a:lnTo>
                  <a:pt x="107531" y="935340"/>
                </a:lnTo>
                <a:lnTo>
                  <a:pt x="64371" y="913018"/>
                </a:lnTo>
                <a:lnTo>
                  <a:pt x="30336" y="878981"/>
                </a:lnTo>
                <a:lnTo>
                  <a:pt x="8015" y="835817"/>
                </a:lnTo>
                <a:lnTo>
                  <a:pt x="0" y="786117"/>
                </a:lnTo>
                <a:lnTo>
                  <a:pt x="0" y="157225"/>
                </a:lnTo>
                <a:close/>
              </a:path>
            </a:pathLst>
          </a:custGeom>
          <a:ln w="12700">
            <a:solidFill>
              <a:srgbClr val="35A1D2"/>
            </a:solidFill>
          </a:ln>
        </p:spPr>
        <p:txBody>
          <a:bodyPr wrap="square" lIns="0" tIns="0" rIns="0" bIns="0" rtlCol="0"/>
          <a:lstStyle/>
          <a:p>
            <a:endParaRPr>
              <a:latin typeface="Century Gothic" panose="020B0502020202020204" pitchFamily="34" charset="0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7514F239-26C6-42CE-955A-5B1B27E63096}"/>
              </a:ext>
            </a:extLst>
          </p:cNvPr>
          <p:cNvSpPr txBox="1"/>
          <p:nvPr/>
        </p:nvSpPr>
        <p:spPr>
          <a:xfrm>
            <a:off x="1650000" y="2183561"/>
            <a:ext cx="3723640" cy="808683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ct val="90700"/>
              </a:lnSpc>
              <a:spcBef>
                <a:spcPts val="300"/>
              </a:spcBef>
            </a:pPr>
            <a:r>
              <a:rPr sz="1800" spc="15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Групповая</a:t>
            </a:r>
            <a:r>
              <a:rPr sz="1800" spc="-114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800" spc="114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(командная)</a:t>
            </a:r>
            <a:r>
              <a:rPr sz="1800" spc="-10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800" spc="13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работа </a:t>
            </a:r>
            <a:r>
              <a:rPr sz="1800" spc="-54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800" spc="18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по </a:t>
            </a:r>
            <a:r>
              <a:rPr sz="1800" spc="204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решению </a:t>
            </a:r>
            <a:r>
              <a:rPr sz="1800" spc="155" dirty="0" err="1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конкурсных</a:t>
            </a:r>
            <a:r>
              <a:rPr lang="ru-RU" spc="15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800" spc="140" dirty="0" err="1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заданий</a:t>
            </a:r>
            <a:r>
              <a:rPr sz="1900" spc="140" dirty="0">
                <a:solidFill>
                  <a:srgbClr val="FF5C51"/>
                </a:solidFill>
                <a:latin typeface="Century Gothic" panose="020B0502020202020204" pitchFamily="34" charset="0"/>
                <a:cs typeface="Calibri"/>
              </a:rPr>
              <a:t>*</a:t>
            </a:r>
            <a:endParaRPr sz="1900" dirty="0"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13" name="object 23">
            <a:extLst>
              <a:ext uri="{FF2B5EF4-FFF2-40B4-BE49-F238E27FC236}">
                <a16:creationId xmlns:a16="http://schemas.microsoft.com/office/drawing/2014/main" id="{47E3CC89-7449-4168-ADCB-DB2DC1F95022}"/>
              </a:ext>
            </a:extLst>
          </p:cNvPr>
          <p:cNvSpPr txBox="1"/>
          <p:nvPr/>
        </p:nvSpPr>
        <p:spPr>
          <a:xfrm>
            <a:off x="1831759" y="5384232"/>
            <a:ext cx="85026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  <a:tabLst>
                <a:tab pos="299720" algn="l"/>
              </a:tabLst>
            </a:pPr>
            <a:r>
              <a:rPr sz="1600" spc="130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Участники</a:t>
            </a:r>
            <a:r>
              <a:rPr sz="1600" spc="-60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600" spc="135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распределяются</a:t>
            </a:r>
            <a:r>
              <a:rPr sz="1600" spc="-35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600" spc="160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по</a:t>
            </a:r>
            <a:r>
              <a:rPr sz="1600" spc="-70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600" b="1" spc="-15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5-ти </a:t>
            </a:r>
            <a:r>
              <a:rPr sz="1600" b="1" spc="50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группам</a:t>
            </a:r>
            <a:r>
              <a:rPr sz="1600" b="1" spc="490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600" b="1" spc="-20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(по</a:t>
            </a:r>
            <a:r>
              <a:rPr sz="1600" b="1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600" b="1" spc="-5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6 </a:t>
            </a:r>
            <a:r>
              <a:rPr sz="1600" b="1" spc="5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чел.</a:t>
            </a:r>
            <a:r>
              <a:rPr sz="1600" b="1" spc="-5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600" b="1" spc="20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в</a:t>
            </a:r>
            <a:r>
              <a:rPr sz="1600" b="1" spc="-20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600" b="1" spc="5" dirty="0" err="1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каждой</a:t>
            </a:r>
            <a:r>
              <a:rPr sz="1600" b="1" spc="5" dirty="0">
                <a:solidFill>
                  <a:srgbClr val="FF5C51"/>
                </a:solidFill>
                <a:latin typeface="Century Gothic" panose="020B0502020202020204" pitchFamily="34" charset="0"/>
                <a:cs typeface="Tahoma"/>
              </a:rPr>
              <a:t>)</a:t>
            </a:r>
            <a:endParaRPr sz="160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14" name="object 24">
            <a:extLst>
              <a:ext uri="{FF2B5EF4-FFF2-40B4-BE49-F238E27FC236}">
                <a16:creationId xmlns:a16="http://schemas.microsoft.com/office/drawing/2014/main" id="{DFF01550-988B-4D36-9AF0-4B8952B34578}"/>
              </a:ext>
            </a:extLst>
          </p:cNvPr>
          <p:cNvSpPr txBox="1"/>
          <p:nvPr/>
        </p:nvSpPr>
        <p:spPr>
          <a:xfrm>
            <a:off x="7968208" y="2167987"/>
            <a:ext cx="3117080" cy="195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17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Выявление </a:t>
            </a:r>
            <a:r>
              <a:rPr sz="1800" spc="16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уровня </a:t>
            </a:r>
            <a:r>
              <a:rPr sz="1800" spc="16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сформированности </a:t>
            </a:r>
            <a:r>
              <a:rPr sz="1800" spc="17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800" spc="15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напрофессиональных </a:t>
            </a:r>
            <a:r>
              <a:rPr sz="1800" spc="-55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800" spc="17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компетенций</a:t>
            </a:r>
            <a:endParaRPr sz="1800" dirty="0">
              <a:latin typeface="Century Gothic" panose="020B0502020202020204" pitchFamily="34" charset="0"/>
              <a:cs typeface="Tahoma"/>
            </a:endParaRPr>
          </a:p>
          <a:p>
            <a:pPr marL="12700" marR="140970">
              <a:lnSpc>
                <a:spcPct val="100000"/>
              </a:lnSpc>
            </a:pPr>
            <a:r>
              <a:rPr sz="1800" spc="22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и </a:t>
            </a:r>
            <a:r>
              <a:rPr sz="1800" spc="15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специальных </a:t>
            </a:r>
            <a:r>
              <a:rPr sz="1800" spc="16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800" spc="-10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(</a:t>
            </a:r>
            <a:r>
              <a:rPr sz="1800" spc="19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п</a:t>
            </a:r>
            <a:r>
              <a:rPr sz="1800" spc="23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р</a:t>
            </a:r>
            <a:r>
              <a:rPr sz="1800" spc="7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о</a:t>
            </a:r>
            <a:r>
              <a:rPr sz="1800" spc="12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ф</a:t>
            </a:r>
            <a:r>
              <a:rPr sz="1800" spc="16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е</a:t>
            </a:r>
            <a:r>
              <a:rPr sz="1800" spc="17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сс</a:t>
            </a:r>
            <a:r>
              <a:rPr sz="1800" spc="21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и</a:t>
            </a:r>
            <a:r>
              <a:rPr sz="1800" spc="17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о</a:t>
            </a:r>
            <a:r>
              <a:rPr sz="1800" spc="18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н</a:t>
            </a:r>
            <a:r>
              <a:rPr sz="1800" spc="10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а</a:t>
            </a:r>
            <a:r>
              <a:rPr sz="1800" spc="12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л</a:t>
            </a:r>
            <a:r>
              <a:rPr sz="1800" spc="13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ь</a:t>
            </a:r>
            <a:r>
              <a:rPr sz="1800" spc="16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н</a:t>
            </a:r>
            <a:r>
              <a:rPr sz="1800" spc="16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ы</a:t>
            </a:r>
            <a:r>
              <a:rPr sz="1800" spc="5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х</a:t>
            </a:r>
            <a:r>
              <a:rPr sz="1800" spc="-8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)  </a:t>
            </a:r>
            <a:r>
              <a:rPr sz="1800" spc="17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знаний</a:t>
            </a:r>
            <a:endParaRPr sz="1800" dirty="0">
              <a:latin typeface="Century Gothic" panose="020B0502020202020204" pitchFamily="34" charset="0"/>
              <a:cs typeface="Tahoma"/>
            </a:endParaRPr>
          </a:p>
        </p:txBody>
      </p:sp>
      <p:grpSp>
        <p:nvGrpSpPr>
          <p:cNvPr id="15" name="object 25">
            <a:extLst>
              <a:ext uri="{FF2B5EF4-FFF2-40B4-BE49-F238E27FC236}">
                <a16:creationId xmlns:a16="http://schemas.microsoft.com/office/drawing/2014/main" id="{1CE52713-776D-4959-8B7B-37715CF30DE7}"/>
              </a:ext>
            </a:extLst>
          </p:cNvPr>
          <p:cNvGrpSpPr/>
          <p:nvPr/>
        </p:nvGrpSpPr>
        <p:grpSpPr>
          <a:xfrm>
            <a:off x="5856382" y="1308608"/>
            <a:ext cx="1969201" cy="3455670"/>
            <a:chOff x="8465566" y="2052573"/>
            <a:chExt cx="296545" cy="3455670"/>
          </a:xfrm>
        </p:grpSpPr>
        <p:sp>
          <p:nvSpPr>
            <p:cNvPr id="16" name="object 26">
              <a:extLst>
                <a:ext uri="{FF2B5EF4-FFF2-40B4-BE49-F238E27FC236}">
                  <a16:creationId xmlns:a16="http://schemas.microsoft.com/office/drawing/2014/main" id="{59CE6D43-8133-4487-B85B-8FEE455D0153}"/>
                </a:ext>
              </a:extLst>
            </p:cNvPr>
            <p:cNvSpPr/>
            <p:nvPr/>
          </p:nvSpPr>
          <p:spPr>
            <a:xfrm>
              <a:off x="8471916" y="2058923"/>
              <a:ext cx="283845" cy="3442970"/>
            </a:xfrm>
            <a:custGeom>
              <a:avLst/>
              <a:gdLst/>
              <a:ahLst/>
              <a:cxnLst/>
              <a:rect l="l" t="t" r="r" b="b"/>
              <a:pathLst>
                <a:path w="283845" h="3442970">
                  <a:moveTo>
                    <a:pt x="141668" y="0"/>
                  </a:moveTo>
                  <a:lnTo>
                    <a:pt x="141668" y="860678"/>
                  </a:lnTo>
                  <a:lnTo>
                    <a:pt x="0" y="860678"/>
                  </a:lnTo>
                  <a:lnTo>
                    <a:pt x="0" y="2582036"/>
                  </a:lnTo>
                  <a:lnTo>
                    <a:pt x="141668" y="2582036"/>
                  </a:lnTo>
                  <a:lnTo>
                    <a:pt x="141668" y="3442716"/>
                  </a:lnTo>
                  <a:lnTo>
                    <a:pt x="283337" y="1721357"/>
                  </a:lnTo>
                  <a:lnTo>
                    <a:pt x="141668" y="0"/>
                  </a:lnTo>
                  <a:close/>
                </a:path>
              </a:pathLst>
            </a:custGeom>
            <a:solidFill>
              <a:srgbClr val="FF5C51"/>
            </a:solidFill>
          </p:spPr>
          <p:txBody>
            <a:bodyPr wrap="square" lIns="0" tIns="0" rIns="0" bIns="0" rtlCol="0"/>
            <a:lstStyle/>
            <a:p>
              <a:endParaRPr>
                <a:latin typeface="Century Gothic" panose="020B0502020202020204" pitchFamily="34" charset="0"/>
              </a:endParaRPr>
            </a:p>
          </p:txBody>
        </p:sp>
        <p:sp>
          <p:nvSpPr>
            <p:cNvPr id="17" name="object 27">
              <a:extLst>
                <a:ext uri="{FF2B5EF4-FFF2-40B4-BE49-F238E27FC236}">
                  <a16:creationId xmlns:a16="http://schemas.microsoft.com/office/drawing/2014/main" id="{CD09A13B-A0B0-434D-A359-103FAF885F44}"/>
                </a:ext>
              </a:extLst>
            </p:cNvPr>
            <p:cNvSpPr/>
            <p:nvPr/>
          </p:nvSpPr>
          <p:spPr>
            <a:xfrm>
              <a:off x="8471916" y="2058923"/>
              <a:ext cx="283845" cy="3442970"/>
            </a:xfrm>
            <a:custGeom>
              <a:avLst/>
              <a:gdLst/>
              <a:ahLst/>
              <a:cxnLst/>
              <a:rect l="l" t="t" r="r" b="b"/>
              <a:pathLst>
                <a:path w="283845" h="3442970">
                  <a:moveTo>
                    <a:pt x="0" y="860678"/>
                  </a:moveTo>
                  <a:lnTo>
                    <a:pt x="141668" y="860678"/>
                  </a:lnTo>
                  <a:lnTo>
                    <a:pt x="141668" y="0"/>
                  </a:lnTo>
                  <a:lnTo>
                    <a:pt x="283337" y="1721357"/>
                  </a:lnTo>
                  <a:lnTo>
                    <a:pt x="141668" y="3442716"/>
                  </a:lnTo>
                  <a:lnTo>
                    <a:pt x="141668" y="2582036"/>
                  </a:lnTo>
                  <a:lnTo>
                    <a:pt x="0" y="2582036"/>
                  </a:lnTo>
                  <a:lnTo>
                    <a:pt x="0" y="860678"/>
                  </a:lnTo>
                  <a:close/>
                </a:path>
              </a:pathLst>
            </a:custGeom>
            <a:ln w="12700">
              <a:solidFill>
                <a:srgbClr val="FF5C5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entury Gothic" panose="020B0502020202020204" pitchFamily="34" charset="0"/>
              </a:endParaRPr>
            </a:p>
          </p:txBody>
        </p:sp>
      </p:grpSp>
      <p:sp>
        <p:nvSpPr>
          <p:cNvPr id="18" name="object 14">
            <a:extLst>
              <a:ext uri="{FF2B5EF4-FFF2-40B4-BE49-F238E27FC236}">
                <a16:creationId xmlns:a16="http://schemas.microsoft.com/office/drawing/2014/main" id="{A415BA10-1A37-43AE-83EB-884FA0C7925E}"/>
              </a:ext>
            </a:extLst>
          </p:cNvPr>
          <p:cNvSpPr txBox="1"/>
          <p:nvPr/>
        </p:nvSpPr>
        <p:spPr>
          <a:xfrm>
            <a:off x="2292215" y="1387153"/>
            <a:ext cx="295232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7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Личное</a:t>
            </a:r>
            <a:r>
              <a:rPr sz="1800" spc="-13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sz="1800" spc="15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выступление</a:t>
            </a:r>
            <a:endParaRPr sz="180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DAF52FD2-0679-43BB-A376-D99C2C50B2DC}"/>
              </a:ext>
            </a:extLst>
          </p:cNvPr>
          <p:cNvSpPr/>
          <p:nvPr/>
        </p:nvSpPr>
        <p:spPr>
          <a:xfrm>
            <a:off x="1646369" y="2079858"/>
            <a:ext cx="3954779" cy="956585"/>
          </a:xfrm>
          <a:custGeom>
            <a:avLst/>
            <a:gdLst/>
            <a:ahLst/>
            <a:cxnLst/>
            <a:rect l="l" t="t" r="r" b="b"/>
            <a:pathLst>
              <a:path w="3954779" h="943610">
                <a:moveTo>
                  <a:pt x="0" y="157225"/>
                </a:moveTo>
                <a:lnTo>
                  <a:pt x="8015" y="107531"/>
                </a:lnTo>
                <a:lnTo>
                  <a:pt x="30336" y="64371"/>
                </a:lnTo>
                <a:lnTo>
                  <a:pt x="64371" y="30336"/>
                </a:lnTo>
                <a:lnTo>
                  <a:pt x="107531" y="8015"/>
                </a:lnTo>
                <a:lnTo>
                  <a:pt x="157226" y="0"/>
                </a:lnTo>
                <a:lnTo>
                  <a:pt x="3797554" y="0"/>
                </a:lnTo>
                <a:lnTo>
                  <a:pt x="3847248" y="8015"/>
                </a:lnTo>
                <a:lnTo>
                  <a:pt x="3890408" y="30336"/>
                </a:lnTo>
                <a:lnTo>
                  <a:pt x="3924443" y="64371"/>
                </a:lnTo>
                <a:lnTo>
                  <a:pt x="3946764" y="107531"/>
                </a:lnTo>
                <a:lnTo>
                  <a:pt x="3954779" y="157225"/>
                </a:lnTo>
                <a:lnTo>
                  <a:pt x="3954779" y="786117"/>
                </a:lnTo>
                <a:lnTo>
                  <a:pt x="3946764" y="835817"/>
                </a:lnTo>
                <a:lnTo>
                  <a:pt x="3924443" y="878981"/>
                </a:lnTo>
                <a:lnTo>
                  <a:pt x="3890408" y="913018"/>
                </a:lnTo>
                <a:lnTo>
                  <a:pt x="3847248" y="935340"/>
                </a:lnTo>
                <a:lnTo>
                  <a:pt x="3797554" y="943356"/>
                </a:lnTo>
                <a:lnTo>
                  <a:pt x="157226" y="943356"/>
                </a:lnTo>
                <a:lnTo>
                  <a:pt x="107531" y="935340"/>
                </a:lnTo>
                <a:lnTo>
                  <a:pt x="64371" y="913018"/>
                </a:lnTo>
                <a:lnTo>
                  <a:pt x="30336" y="878981"/>
                </a:lnTo>
                <a:lnTo>
                  <a:pt x="8015" y="835817"/>
                </a:lnTo>
                <a:lnTo>
                  <a:pt x="0" y="786117"/>
                </a:lnTo>
                <a:lnTo>
                  <a:pt x="0" y="157225"/>
                </a:lnTo>
                <a:close/>
              </a:path>
            </a:pathLst>
          </a:custGeom>
          <a:ln w="12700">
            <a:solidFill>
              <a:srgbClr val="35A1D2"/>
            </a:solidFill>
          </a:ln>
        </p:spPr>
        <p:txBody>
          <a:bodyPr wrap="square" lIns="0" tIns="0" rIns="0" bIns="0" rtlCol="0"/>
          <a:lstStyle/>
          <a:p>
            <a:endParaRPr>
              <a:latin typeface="Century Gothic" panose="020B0502020202020204" pitchFamily="34" charset="0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252344B2-6E81-4F66-82DE-1963BEF9D61F}"/>
              </a:ext>
            </a:extLst>
          </p:cNvPr>
          <p:cNvSpPr/>
          <p:nvPr/>
        </p:nvSpPr>
        <p:spPr>
          <a:xfrm>
            <a:off x="1646368" y="3177173"/>
            <a:ext cx="3954779" cy="1024300"/>
          </a:xfrm>
          <a:custGeom>
            <a:avLst/>
            <a:gdLst/>
            <a:ahLst/>
            <a:cxnLst/>
            <a:rect l="l" t="t" r="r" b="b"/>
            <a:pathLst>
              <a:path w="3954779" h="943610">
                <a:moveTo>
                  <a:pt x="0" y="157225"/>
                </a:moveTo>
                <a:lnTo>
                  <a:pt x="8015" y="107531"/>
                </a:lnTo>
                <a:lnTo>
                  <a:pt x="30336" y="64371"/>
                </a:lnTo>
                <a:lnTo>
                  <a:pt x="64371" y="30336"/>
                </a:lnTo>
                <a:lnTo>
                  <a:pt x="107531" y="8015"/>
                </a:lnTo>
                <a:lnTo>
                  <a:pt x="157226" y="0"/>
                </a:lnTo>
                <a:lnTo>
                  <a:pt x="3797554" y="0"/>
                </a:lnTo>
                <a:lnTo>
                  <a:pt x="3847248" y="8015"/>
                </a:lnTo>
                <a:lnTo>
                  <a:pt x="3890408" y="30336"/>
                </a:lnTo>
                <a:lnTo>
                  <a:pt x="3924443" y="64371"/>
                </a:lnTo>
                <a:lnTo>
                  <a:pt x="3946764" y="107531"/>
                </a:lnTo>
                <a:lnTo>
                  <a:pt x="3954779" y="157225"/>
                </a:lnTo>
                <a:lnTo>
                  <a:pt x="3954779" y="786117"/>
                </a:lnTo>
                <a:lnTo>
                  <a:pt x="3946764" y="835817"/>
                </a:lnTo>
                <a:lnTo>
                  <a:pt x="3924443" y="878981"/>
                </a:lnTo>
                <a:lnTo>
                  <a:pt x="3890408" y="913018"/>
                </a:lnTo>
                <a:lnTo>
                  <a:pt x="3847248" y="935340"/>
                </a:lnTo>
                <a:lnTo>
                  <a:pt x="3797554" y="943356"/>
                </a:lnTo>
                <a:lnTo>
                  <a:pt x="157226" y="943356"/>
                </a:lnTo>
                <a:lnTo>
                  <a:pt x="107531" y="935340"/>
                </a:lnTo>
                <a:lnTo>
                  <a:pt x="64371" y="913018"/>
                </a:lnTo>
                <a:lnTo>
                  <a:pt x="30336" y="878981"/>
                </a:lnTo>
                <a:lnTo>
                  <a:pt x="8015" y="835817"/>
                </a:lnTo>
                <a:lnTo>
                  <a:pt x="0" y="786117"/>
                </a:lnTo>
                <a:lnTo>
                  <a:pt x="0" y="157225"/>
                </a:lnTo>
                <a:close/>
              </a:path>
            </a:pathLst>
          </a:custGeom>
          <a:ln w="12700">
            <a:solidFill>
              <a:srgbClr val="35A1D2"/>
            </a:solidFill>
          </a:ln>
        </p:spPr>
        <p:txBody>
          <a:bodyPr wrap="square" lIns="0" tIns="0" rIns="0" bIns="0" rtlCol="0"/>
          <a:lstStyle/>
          <a:p>
            <a:endParaRPr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53DAB7-5846-4983-84DB-B2720BE54A2D}"/>
              </a:ext>
            </a:extLst>
          </p:cNvPr>
          <p:cNvSpPr/>
          <p:nvPr/>
        </p:nvSpPr>
        <p:spPr>
          <a:xfrm>
            <a:off x="1322424" y="3274636"/>
            <a:ext cx="4502750" cy="848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448309" algn="ctr">
              <a:lnSpc>
                <a:spcPct val="91400"/>
              </a:lnSpc>
              <a:spcBef>
                <a:spcPts val="1580"/>
              </a:spcBef>
            </a:pPr>
            <a:r>
              <a:rPr lang="ru-RU" spc="15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Групповая</a:t>
            </a:r>
            <a:r>
              <a:rPr lang="ru-RU" spc="-13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lang="ru-RU" spc="114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(командная) </a:t>
            </a:r>
            <a:r>
              <a:rPr lang="ru-RU" spc="-54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</a:t>
            </a:r>
            <a:r>
              <a:rPr lang="ru-RU" spc="14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проектная </a:t>
            </a:r>
            <a:r>
              <a:rPr lang="ru-RU" spc="130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работа </a:t>
            </a:r>
            <a:r>
              <a:rPr lang="ru-RU" spc="135" dirty="0">
                <a:solidFill>
                  <a:srgbClr val="35A1D2"/>
                </a:solidFill>
                <a:latin typeface="Century Gothic" panose="020B0502020202020204" pitchFamily="34" charset="0"/>
                <a:cs typeface="Tahoma"/>
              </a:rPr>
              <a:t> конкурсантов</a:t>
            </a:r>
            <a:r>
              <a:rPr lang="ru-RU" spc="135" dirty="0">
                <a:solidFill>
                  <a:srgbClr val="FF5C51"/>
                </a:solidFill>
                <a:latin typeface="Century Gothic" panose="020B0502020202020204" pitchFamily="34" charset="0"/>
                <a:cs typeface="Calibri"/>
              </a:rPr>
              <a:t>*</a:t>
            </a:r>
            <a:endParaRPr lang="ru-RU" dirty="0"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21" name="object 28">
            <a:extLst>
              <a:ext uri="{FF2B5EF4-FFF2-40B4-BE49-F238E27FC236}">
                <a16:creationId xmlns:a16="http://schemas.microsoft.com/office/drawing/2014/main" id="{E3F8BFDA-29B6-4799-BCE4-83D2E4B7BE24}"/>
              </a:ext>
            </a:extLst>
          </p:cNvPr>
          <p:cNvSpPr/>
          <p:nvPr/>
        </p:nvSpPr>
        <p:spPr>
          <a:xfrm>
            <a:off x="1676498" y="4361331"/>
            <a:ext cx="3954779" cy="739140"/>
          </a:xfrm>
          <a:custGeom>
            <a:avLst/>
            <a:gdLst/>
            <a:ahLst/>
            <a:cxnLst/>
            <a:rect l="l" t="t" r="r" b="b"/>
            <a:pathLst>
              <a:path w="3954779" h="739139">
                <a:moveTo>
                  <a:pt x="0" y="123189"/>
                </a:moveTo>
                <a:lnTo>
                  <a:pt x="9681" y="75239"/>
                </a:lnTo>
                <a:lnTo>
                  <a:pt x="36082" y="36082"/>
                </a:lnTo>
                <a:lnTo>
                  <a:pt x="75239" y="9681"/>
                </a:lnTo>
                <a:lnTo>
                  <a:pt x="123189" y="0"/>
                </a:lnTo>
                <a:lnTo>
                  <a:pt x="3831590" y="0"/>
                </a:lnTo>
                <a:lnTo>
                  <a:pt x="3879540" y="9681"/>
                </a:lnTo>
                <a:lnTo>
                  <a:pt x="3918697" y="36082"/>
                </a:lnTo>
                <a:lnTo>
                  <a:pt x="3945098" y="75239"/>
                </a:lnTo>
                <a:lnTo>
                  <a:pt x="3954779" y="123189"/>
                </a:lnTo>
                <a:lnTo>
                  <a:pt x="3954779" y="615937"/>
                </a:lnTo>
                <a:lnTo>
                  <a:pt x="3945098" y="663894"/>
                </a:lnTo>
                <a:lnTo>
                  <a:pt x="3918697" y="703056"/>
                </a:lnTo>
                <a:lnTo>
                  <a:pt x="3879540" y="729458"/>
                </a:lnTo>
                <a:lnTo>
                  <a:pt x="3831590" y="739139"/>
                </a:lnTo>
                <a:lnTo>
                  <a:pt x="123189" y="739139"/>
                </a:lnTo>
                <a:lnTo>
                  <a:pt x="75239" y="729458"/>
                </a:lnTo>
                <a:lnTo>
                  <a:pt x="36082" y="703056"/>
                </a:lnTo>
                <a:lnTo>
                  <a:pt x="9681" y="663894"/>
                </a:lnTo>
                <a:lnTo>
                  <a:pt x="0" y="615937"/>
                </a:lnTo>
                <a:lnTo>
                  <a:pt x="0" y="123189"/>
                </a:lnTo>
                <a:close/>
              </a:path>
            </a:pathLst>
          </a:custGeom>
          <a:ln w="12700">
            <a:solidFill>
              <a:srgbClr val="FF5C5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9">
            <a:extLst>
              <a:ext uri="{FF2B5EF4-FFF2-40B4-BE49-F238E27FC236}">
                <a16:creationId xmlns:a16="http://schemas.microsoft.com/office/drawing/2014/main" id="{66EF0844-A2E7-4B81-8159-C654356275EA}"/>
              </a:ext>
            </a:extLst>
          </p:cNvPr>
          <p:cNvSpPr txBox="1"/>
          <p:nvPr/>
        </p:nvSpPr>
        <p:spPr>
          <a:xfrm>
            <a:off x="1931734" y="4529892"/>
            <a:ext cx="34436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5" dirty="0">
                <a:solidFill>
                  <a:srgbClr val="FF5C51"/>
                </a:solidFill>
                <a:latin typeface="Tahoma"/>
                <a:cs typeface="Tahoma"/>
              </a:rPr>
              <a:t>Дополнительное</a:t>
            </a:r>
            <a:r>
              <a:rPr sz="1800" spc="-100" dirty="0">
                <a:solidFill>
                  <a:srgbClr val="FF5C51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5C51"/>
                </a:solidFill>
                <a:latin typeface="Tahoma"/>
                <a:cs typeface="Tahoma"/>
              </a:rPr>
              <a:t>испытание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84100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827E07-1249-4EC0-965B-27310E765212}"/>
              </a:ext>
            </a:extLst>
          </p:cNvPr>
          <p:cNvSpPr/>
          <p:nvPr/>
        </p:nvSpPr>
        <p:spPr>
          <a:xfrm>
            <a:off x="1559496" y="128826"/>
            <a:ext cx="9937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Первое конкурсное испытание</a:t>
            </a:r>
          </a:p>
          <a:p>
            <a:pPr algn="ctr"/>
            <a:r>
              <a:rPr lang="ru-RU" sz="36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(индивидуальное)</a:t>
            </a:r>
            <a:endParaRPr lang="ru-RU" sz="3600" dirty="0"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C4D1F-A56B-4521-B2CE-C013446705A3}"/>
              </a:ext>
            </a:extLst>
          </p:cNvPr>
          <p:cNvSpPr txBox="1"/>
          <p:nvPr/>
        </p:nvSpPr>
        <p:spPr>
          <a:xfrm>
            <a:off x="1487488" y="4422467"/>
            <a:ext cx="4417479" cy="369332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Максимальный балл: 24 + 6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08B6E9-7575-49B0-BE09-49CB59A6B96D}"/>
              </a:ext>
            </a:extLst>
          </p:cNvPr>
          <p:cNvSpPr/>
          <p:nvPr/>
        </p:nvSpPr>
        <p:spPr>
          <a:xfrm>
            <a:off x="1487488" y="1489939"/>
            <a:ext cx="4536504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lain"/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этап: эссе «Мои первые сто</a:t>
            </a:r>
          </a:p>
          <a:p>
            <a:pPr>
              <a:spcAft>
                <a:spcPts val="600"/>
              </a:spcAft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дней в качестве руководителя»</a:t>
            </a:r>
          </a:p>
          <a:p>
            <a:pPr algn="ctr">
              <a:spcAft>
                <a:spcPts val="600"/>
              </a:spcAft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(60 минут/400 слов)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167A66-921D-4FFC-8FB2-7EA5E74EFCE7}"/>
              </a:ext>
            </a:extLst>
          </p:cNvPr>
          <p:cNvSpPr/>
          <p:nvPr/>
        </p:nvSpPr>
        <p:spPr>
          <a:xfrm>
            <a:off x="6960096" y="1510652"/>
            <a:ext cx="3912096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этап: ответы на вопросы  членов Оценочной комиссии</a:t>
            </a:r>
          </a:p>
          <a:p>
            <a:pPr algn="ctr">
              <a:spcAft>
                <a:spcPts val="600"/>
              </a:spcAft>
            </a:pP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(по 3 мин)</a:t>
            </a:r>
          </a:p>
        </p:txBody>
      </p:sp>
      <p:pic>
        <p:nvPicPr>
          <p:cNvPr id="2052" name="Picture 4" descr="конкуренция конкурс эксперт судья жюри квартиру значок зеленого и и PNG ,  судья клипарт, конвертер иконок, иконки фитнес PNG картинки и пнг рисунок  для бесплатной загрузки">
            <a:extLst>
              <a:ext uri="{FF2B5EF4-FFF2-40B4-BE49-F238E27FC236}">
                <a16:creationId xmlns:a16="http://schemas.microsoft.com/office/drawing/2014/main" id="{5D4DE4E7-C3ED-42E3-A397-46980BFBB6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25781" r="19288" b="22832"/>
          <a:stretch/>
        </p:blipFill>
        <p:spPr bwMode="auto">
          <a:xfrm>
            <a:off x="1591127" y="2856705"/>
            <a:ext cx="1368152" cy="114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6B01232-E119-4876-B906-5AF8FBBE8C01}"/>
              </a:ext>
            </a:extLst>
          </p:cNvPr>
          <p:cNvSpPr/>
          <p:nvPr/>
        </p:nvSpPr>
        <p:spPr>
          <a:xfrm>
            <a:off x="2899290" y="2856705"/>
            <a:ext cx="28788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члена экспертной комиссии</a:t>
            </a:r>
          </a:p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</a:p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эксперт по русскому языку</a:t>
            </a:r>
            <a:endParaRPr lang="ru-RU" dirty="0"/>
          </a:p>
        </p:txBody>
      </p:sp>
      <p:pic>
        <p:nvPicPr>
          <p:cNvPr id="12" name="Picture 4" descr="конкуренция конкурс эксперт судья жюри квартиру значок зеленого и и PNG ,  судья клипарт, конвертер иконок, иконки фитнес PNG картинки и пнг рисунок  для бесплатной загрузки">
            <a:extLst>
              <a:ext uri="{FF2B5EF4-FFF2-40B4-BE49-F238E27FC236}">
                <a16:creationId xmlns:a16="http://schemas.microsoft.com/office/drawing/2014/main" id="{D284976C-CCD7-429E-8FF3-BE9888205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25781" r="19288" b="22832"/>
          <a:stretch/>
        </p:blipFill>
        <p:spPr bwMode="auto">
          <a:xfrm>
            <a:off x="7105408" y="2829746"/>
            <a:ext cx="1368152" cy="114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343F39-5EFD-4E1D-97C5-EA27D93C045E}"/>
              </a:ext>
            </a:extLst>
          </p:cNvPr>
          <p:cNvSpPr/>
          <p:nvPr/>
        </p:nvSpPr>
        <p:spPr>
          <a:xfrm>
            <a:off x="8567936" y="2914576"/>
            <a:ext cx="2304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членов экспертной комиссии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3A2559-4F2A-4CFE-92EE-05A43FE50287}"/>
              </a:ext>
            </a:extLst>
          </p:cNvPr>
          <p:cNvSpPr txBox="1"/>
          <p:nvPr/>
        </p:nvSpPr>
        <p:spPr>
          <a:xfrm>
            <a:off x="6960097" y="4422467"/>
            <a:ext cx="3600400" cy="369332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Максимальный балл: 30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5B6DE5-EA91-480B-8B89-9E2CA0A121BE}"/>
              </a:ext>
            </a:extLst>
          </p:cNvPr>
          <p:cNvSpPr/>
          <p:nvPr/>
        </p:nvSpPr>
        <p:spPr>
          <a:xfrm>
            <a:off x="2829100" y="4843640"/>
            <a:ext cx="3167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 балл: 11,6 + 3,16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DA9C6B9-A2FA-4BA0-9BE6-E1563219F760}"/>
              </a:ext>
            </a:extLst>
          </p:cNvPr>
          <p:cNvSpPr/>
          <p:nvPr/>
        </p:nvSpPr>
        <p:spPr>
          <a:xfrm>
            <a:off x="8256240" y="4870599"/>
            <a:ext cx="2515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 балл: 19,7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313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406501-FCA8-4915-B943-18F95EDF16F9}"/>
              </a:ext>
            </a:extLst>
          </p:cNvPr>
          <p:cNvSpPr/>
          <p:nvPr/>
        </p:nvSpPr>
        <p:spPr>
          <a:xfrm>
            <a:off x="335360" y="1122368"/>
            <a:ext cx="11737304" cy="55726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Вы хотите заниматься управленческой деятельностью в сфере образования?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Какими компетенциями вы обладаете для того, чтобы заниматься управленческой деятельностью?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управленческие проекты Вы хотели бы реализовать?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Приведите пример из профессионального / жизненного опыта, который подтверждает Вашу готовность занимать руководящую должность.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Можете ли Вы назвать свои профессиональные победы и поражения?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Сторонником какого подхода к управлению Вы являетесь: демократического или командно-административного? Поясните свою точку зрения.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каким признакам Вы могли бы сделать выводы о качестве обучения  и воспитания при первом посещении школы (например, в составе делегации)? 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правила нужно соблюдать, чтобы в результате контроля у подчиненного рождалось желание изменить и улучшить свою работу и возникало чувство уверенности и возможности достижения новых целей?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Каких лидеров-управленцев (регионального / федерального уровня) Вы знаете, на кого ориентируетесь в профессиональной сфере?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Какая на Ваш взгляд образовательная среда является воспитывающей?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действия, связанные с цифровой трансформацией образования, вы считаете необходимым предпринять в вашей образовательной организации?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какими организациями вы считаете необходимым наладить сетевое взаимодействие  для повышения качества образования, выявления и развития талантов, профориентации обучающихся?</a:t>
            </a:r>
            <a:r>
              <a:rPr lang="ru-RU" sz="1600" dirty="0">
                <a:solidFill>
                  <a:srgbClr val="C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133FFA-F5EB-48F6-A23F-E3EEF38990E0}"/>
              </a:ext>
            </a:extLst>
          </p:cNvPr>
          <p:cNvSpPr/>
          <p:nvPr/>
        </p:nvSpPr>
        <p:spPr>
          <a:xfrm>
            <a:off x="2243572" y="188640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Вопросы для членов Оценочной комиссии на индивидуальное испытание</a:t>
            </a:r>
          </a:p>
        </p:txBody>
      </p:sp>
    </p:spTree>
    <p:extLst>
      <p:ext uri="{BB962C8B-B14F-4D97-AF65-F5344CB8AC3E}">
        <p14:creationId xmlns:p14="http://schemas.microsoft.com/office/powerpoint/2010/main" val="764340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CFC1B6-4F03-4544-8B55-A68FDE9EF748}"/>
              </a:ext>
            </a:extLst>
          </p:cNvPr>
          <p:cNvSpPr/>
          <p:nvPr/>
        </p:nvSpPr>
        <p:spPr>
          <a:xfrm>
            <a:off x="407368" y="546939"/>
            <a:ext cx="11521280" cy="59784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184F80-217F-4B8D-9D16-AE82A80734A3}"/>
              </a:ext>
            </a:extLst>
          </p:cNvPr>
          <p:cNvSpPr/>
          <p:nvPr/>
        </p:nvSpPr>
        <p:spPr>
          <a:xfrm>
            <a:off x="3114297" y="-99392"/>
            <a:ext cx="59634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Критерии оценивания</a:t>
            </a:r>
            <a:endParaRPr lang="ru-RU" sz="3600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4760F49-6BEF-46EF-98F0-5AEE710C2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333086"/>
              </p:ext>
            </p:extLst>
          </p:nvPr>
        </p:nvGraphicFramePr>
        <p:xfrm>
          <a:off x="407366" y="548680"/>
          <a:ext cx="11521281" cy="5931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84378">
                  <a:extLst>
                    <a:ext uri="{9D8B030D-6E8A-4147-A177-3AD203B41FA5}">
                      <a16:colId xmlns:a16="http://schemas.microsoft.com/office/drawing/2014/main" val="4164096233"/>
                    </a:ext>
                  </a:extLst>
                </a:gridCol>
                <a:gridCol w="8136903">
                  <a:extLst>
                    <a:ext uri="{9D8B030D-6E8A-4147-A177-3AD203B41FA5}">
                      <a16:colId xmlns:a16="http://schemas.microsoft.com/office/drawing/2014/main" val="3721985782"/>
                    </a:ext>
                  </a:extLst>
                </a:gridCol>
              </a:tblGrid>
              <a:tr h="36593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Century Gothic" panose="020B0502020202020204" pitchFamily="34" charset="0"/>
                        </a:rPr>
                        <a:t>КРИТЕРИИ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Century Gothic" panose="020B0502020202020204" pitchFamily="34" charset="0"/>
                        </a:rPr>
                        <a:t>МАРКЕРЫ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3128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НАДПРОФЕССИОНАЛЬНЫЕ КОМПЕТЕНЦИИ</a:t>
                      </a:r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289843"/>
                  </a:ext>
                </a:extLst>
              </a:tr>
              <a:tr h="263734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latin typeface="Century Gothic" panose="020B0502020202020204" pitchFamily="34" charset="0"/>
                        </a:rPr>
                        <a:t>Активная жизненная позиция 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нацеленность на результат</a:t>
                      </a:r>
                      <a:endParaRPr lang="ru-RU" sz="17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8638408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социальная ответственность</a:t>
                      </a:r>
                      <a:endParaRPr lang="ru-RU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161668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latin typeface="Century Gothic" panose="020B0502020202020204" pitchFamily="34" charset="0"/>
                        </a:rPr>
                        <a:t>Гибкие навыки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критическое мышление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157279"/>
                  </a:ext>
                </a:extLst>
              </a:tr>
              <a:tr h="20394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концентрация на задаче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78113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dirty="0">
                          <a:latin typeface="Century Gothic" panose="020B0502020202020204" pitchFamily="34" charset="0"/>
                        </a:rPr>
                        <a:t>Лидерство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мотивировать на решение задач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447300"/>
                  </a:ext>
                </a:extLst>
              </a:tr>
              <a:tr h="2013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влиять на других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66943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ПРОФЕССИОНАЛЬНЫЕ КОМПЕТЕНЦИИ</a:t>
                      </a:r>
                      <a:endParaRPr lang="ru-RU" sz="1800" dirty="0"/>
                    </a:p>
                  </a:txBody>
                  <a:tcPr>
                    <a:solidFill>
                      <a:srgbClr val="97E4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214143"/>
                  </a:ext>
                </a:extLst>
              </a:tr>
              <a:tr h="311862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Знание нормативной и правовой базы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корректное применение профессиональной лексики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92259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Решение профессиональных задач 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рассматривать профессиональные задачи с разных точек зрения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22032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выявлять причинно-следственных связи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34202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прогнозировать результаты принимаемых решений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93677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Работа с профессиональной информацией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анализировать профессиональную информацию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69892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способность систематизировать профессиональную информацию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24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599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46F6DD-B740-4426-99B7-713125D16829}"/>
              </a:ext>
            </a:extLst>
          </p:cNvPr>
          <p:cNvSpPr/>
          <p:nvPr/>
        </p:nvSpPr>
        <p:spPr>
          <a:xfrm>
            <a:off x="1635565" y="5496173"/>
            <a:ext cx="9078834" cy="1299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827E07-1249-4EC0-965B-27310E765212}"/>
              </a:ext>
            </a:extLst>
          </p:cNvPr>
          <p:cNvSpPr/>
          <p:nvPr/>
        </p:nvSpPr>
        <p:spPr>
          <a:xfrm>
            <a:off x="1091160" y="99736"/>
            <a:ext cx="10297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Второе конкурсное испытание</a:t>
            </a:r>
          </a:p>
          <a:p>
            <a:pPr algn="ctr"/>
            <a:r>
              <a:rPr lang="ru-RU" sz="3600" b="1" dirty="0">
                <a:solidFill>
                  <a:srgbClr val="EA5D55"/>
                </a:solidFill>
                <a:latin typeface="Century Gothic" panose="020B0502020202020204" pitchFamily="34" charset="0"/>
              </a:rPr>
              <a:t>(индивидуальное+групповое оценивание)</a:t>
            </a:r>
            <a:endParaRPr lang="ru-RU" sz="3600" dirty="0"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C4D1F-A56B-4521-B2CE-C013446705A3}"/>
              </a:ext>
            </a:extLst>
          </p:cNvPr>
          <p:cNvSpPr txBox="1"/>
          <p:nvPr/>
        </p:nvSpPr>
        <p:spPr>
          <a:xfrm>
            <a:off x="6778975" y="3823070"/>
            <a:ext cx="3026678" cy="369332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Максимальный балл: 16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08B6E9-7575-49B0-BE09-49CB59A6B96D}"/>
              </a:ext>
            </a:extLst>
          </p:cNvPr>
          <p:cNvSpPr/>
          <p:nvPr/>
        </p:nvSpPr>
        <p:spPr>
          <a:xfrm>
            <a:off x="1625678" y="1488651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lain"/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этап: «Мозговой штурм»: решение кейса</a:t>
            </a:r>
            <a:endParaRPr lang="ru-RU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167A66-921D-4FFC-8FB2-7EA5E74EFCE7}"/>
              </a:ext>
            </a:extLst>
          </p:cNvPr>
          <p:cNvSpPr/>
          <p:nvPr/>
        </p:nvSpPr>
        <p:spPr>
          <a:xfrm>
            <a:off x="1605099" y="3157017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этап: «Конференция»: представление  решения кейса </a:t>
            </a:r>
          </a:p>
        </p:txBody>
      </p:sp>
      <p:pic>
        <p:nvPicPr>
          <p:cNvPr id="2052" name="Picture 4" descr="конкуренция конкурс эксперт судья жюри квартиру значок зеленого и и PNG ,  судья клипарт, конвертер иконок, иконки фитнес PNG картинки и пнг рисунок  для бесплатной загрузки">
            <a:extLst>
              <a:ext uri="{FF2B5EF4-FFF2-40B4-BE49-F238E27FC236}">
                <a16:creationId xmlns:a16="http://schemas.microsoft.com/office/drawing/2014/main" id="{5D4DE4E7-C3ED-42E3-A397-46980BFBB6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25781" r="19288" b="22832"/>
          <a:stretch/>
        </p:blipFill>
        <p:spPr bwMode="auto">
          <a:xfrm>
            <a:off x="1656575" y="2107289"/>
            <a:ext cx="912439" cy="7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343F39-5EFD-4E1D-97C5-EA27D93C045E}"/>
              </a:ext>
            </a:extLst>
          </p:cNvPr>
          <p:cNvSpPr/>
          <p:nvPr/>
        </p:nvSpPr>
        <p:spPr>
          <a:xfrm>
            <a:off x="2303163" y="3764457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членов экспертной комиссии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6246692-B2ED-4BEE-9482-56B6164FF2B8}"/>
              </a:ext>
            </a:extLst>
          </p:cNvPr>
          <p:cNvSpPr/>
          <p:nvPr/>
        </p:nvSpPr>
        <p:spPr>
          <a:xfrm>
            <a:off x="1552738" y="4694301"/>
            <a:ext cx="982690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этап: «Рецензия»: </a:t>
            </a:r>
            <a:r>
              <a:rPr lang="ru-RU" b="1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взаимооценивание</a:t>
            </a:r>
            <a:r>
              <a:rPr lang="ru-RU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командами решений кейсов</a:t>
            </a:r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>
              <a:spcAft>
                <a:spcPts val="600"/>
              </a:spcAft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данное задание направлено на развитие экспертного потенциала конкурсантов</a:t>
            </a:r>
          </a:p>
        </p:txBody>
      </p:sp>
      <p:pic>
        <p:nvPicPr>
          <p:cNvPr id="15" name="Picture 4" descr="конкуренция конкурс эксперт судья жюри квартиру значок зеленого и и PNG ,  судья клипарт, конвертер иконок, иконки фитнес PNG картинки и пнг рисунок  для бесплатной загрузки">
            <a:extLst>
              <a:ext uri="{FF2B5EF4-FFF2-40B4-BE49-F238E27FC236}">
                <a16:creationId xmlns:a16="http://schemas.microsoft.com/office/drawing/2014/main" id="{4D01108C-6977-4142-8E82-5DDFAB687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25781" r="19288" b="22832"/>
          <a:stretch/>
        </p:blipFill>
        <p:spPr bwMode="auto">
          <a:xfrm>
            <a:off x="1636932" y="3785428"/>
            <a:ext cx="912439" cy="7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конкуренция конкурс эксперт судья жюри квартиру значок зеленого и и PNG ,  судья клипарт, конвертер иконок, иконки фитнес PNG картинки и пнг рисунок  для бесплатной загрузки">
            <a:extLst>
              <a:ext uri="{FF2B5EF4-FFF2-40B4-BE49-F238E27FC236}">
                <a16:creationId xmlns:a16="http://schemas.microsoft.com/office/drawing/2014/main" id="{E72BDB41-00B9-403C-BBAF-D621388440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25781" r="19288" b="22832"/>
          <a:stretch/>
        </p:blipFill>
        <p:spPr bwMode="auto">
          <a:xfrm>
            <a:off x="1636932" y="5607147"/>
            <a:ext cx="912439" cy="7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A749CDC-3D44-4142-B76D-F8090C70806E}"/>
              </a:ext>
            </a:extLst>
          </p:cNvPr>
          <p:cNvSpPr/>
          <p:nvPr/>
        </p:nvSpPr>
        <p:spPr>
          <a:xfrm>
            <a:off x="2301082" y="2161148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член экспертной комиссии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953AE2B-A906-4485-BBB4-770B4928721D}"/>
              </a:ext>
            </a:extLst>
          </p:cNvPr>
          <p:cNvSpPr/>
          <p:nvPr/>
        </p:nvSpPr>
        <p:spPr>
          <a:xfrm>
            <a:off x="2355429" y="5614429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членов экспертной комиссии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4CC478-5CBE-4CA7-8DBF-39DF17F31FFF}"/>
              </a:ext>
            </a:extLst>
          </p:cNvPr>
          <p:cNvSpPr txBox="1"/>
          <p:nvPr/>
        </p:nvSpPr>
        <p:spPr>
          <a:xfrm>
            <a:off x="6781317" y="2235755"/>
            <a:ext cx="3024336" cy="369332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Максимальный балл: 30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161BE6-F3C6-4A02-83B0-FEB6716BCCAA}"/>
              </a:ext>
            </a:extLst>
          </p:cNvPr>
          <p:cNvSpPr txBox="1"/>
          <p:nvPr/>
        </p:nvSpPr>
        <p:spPr>
          <a:xfrm>
            <a:off x="6809893" y="5619486"/>
            <a:ext cx="3026678" cy="369332"/>
          </a:xfrm>
          <a:prstGeom prst="rect">
            <a:avLst/>
          </a:prstGeom>
          <a:solidFill>
            <a:srgbClr val="28A3E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Максимальный балл: 6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34E8FB1-945D-4E33-9ADB-7952FA72B37F}"/>
              </a:ext>
            </a:extLst>
          </p:cNvPr>
          <p:cNvSpPr/>
          <p:nvPr/>
        </p:nvSpPr>
        <p:spPr>
          <a:xfrm>
            <a:off x="1616218" y="1732605"/>
            <a:ext cx="3788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EA5D55"/>
                </a:solidFill>
                <a:latin typeface="Century Gothic" panose="020B0502020202020204" pitchFamily="34" charset="0"/>
              </a:rPr>
              <a:t>(индивидуальное оценивание)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8DCD85F-02C9-480D-99A7-BBF55020DE7A}"/>
              </a:ext>
            </a:extLst>
          </p:cNvPr>
          <p:cNvSpPr/>
          <p:nvPr/>
        </p:nvSpPr>
        <p:spPr>
          <a:xfrm>
            <a:off x="1561402" y="3406503"/>
            <a:ext cx="2683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EA5D55"/>
                </a:solidFill>
                <a:latin typeface="Century Gothic" panose="020B0502020202020204" pitchFamily="34" charset="0"/>
              </a:rPr>
              <a:t>(оценивание группы)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F8CE723-739D-4F8E-BE42-B14A91057A9C}"/>
              </a:ext>
            </a:extLst>
          </p:cNvPr>
          <p:cNvSpPr/>
          <p:nvPr/>
        </p:nvSpPr>
        <p:spPr>
          <a:xfrm>
            <a:off x="1552738" y="5211812"/>
            <a:ext cx="2683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EA5D55"/>
                </a:solidFill>
                <a:latin typeface="Century Gothic" panose="020B0502020202020204" pitchFamily="34" charset="0"/>
              </a:rPr>
              <a:t>(оценивание группы)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062E8E7-4457-4964-9571-5FADFF60D4D1}"/>
              </a:ext>
            </a:extLst>
          </p:cNvPr>
          <p:cNvSpPr/>
          <p:nvPr/>
        </p:nvSpPr>
        <p:spPr>
          <a:xfrm>
            <a:off x="7385370" y="2660080"/>
            <a:ext cx="2451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 балл: 19,4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7DD53E2-27AB-4317-BA13-094E7FF43A9E}"/>
              </a:ext>
            </a:extLst>
          </p:cNvPr>
          <p:cNvSpPr/>
          <p:nvPr/>
        </p:nvSpPr>
        <p:spPr>
          <a:xfrm rot="16200000">
            <a:off x="9329412" y="4787502"/>
            <a:ext cx="2451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 балл: 16,9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Правая фигурная скобка 1">
            <a:extLst>
              <a:ext uri="{FF2B5EF4-FFF2-40B4-BE49-F238E27FC236}">
                <a16:creationId xmlns:a16="http://schemas.microsoft.com/office/drawing/2014/main" id="{50F89863-7731-4892-ACC2-289BB08B294F}"/>
              </a:ext>
            </a:extLst>
          </p:cNvPr>
          <p:cNvSpPr/>
          <p:nvPr/>
        </p:nvSpPr>
        <p:spPr>
          <a:xfrm>
            <a:off x="9916759" y="3645438"/>
            <a:ext cx="311619" cy="2653457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2189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4833</TotalTime>
  <Words>1389</Words>
  <Application>Microsoft Office PowerPoint</Application>
  <DocSecurity>0</DocSecurity>
  <PresentationFormat>Широкоэкранный</PresentationFormat>
  <Paragraphs>247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Symbol</vt:lpstr>
      <vt:lpstr>Calibri Light</vt:lpstr>
      <vt:lpstr>Wingdings</vt:lpstr>
      <vt:lpstr>Tahoma</vt:lpstr>
      <vt:lpstr>Cambria Math</vt:lpstr>
      <vt:lpstr>Arial</vt:lpstr>
      <vt:lpstr>Calibri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User2022</dc:creator>
  <cp:keywords/>
  <dc:description/>
  <cp:lastModifiedBy>Н.А. Лахтикова</cp:lastModifiedBy>
  <cp:revision>46</cp:revision>
  <dcterms:created xsi:type="dcterms:W3CDTF">2024-01-30T11:26:03Z</dcterms:created>
  <dcterms:modified xsi:type="dcterms:W3CDTF">2024-11-12T08:34:58Z</dcterms:modified>
  <cp:category/>
  <dc:identifier/>
  <cp:contentStatus/>
  <dc:language/>
  <cp:version/>
</cp:coreProperties>
</file>