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5" r:id="rId1"/>
  </p:sldMasterIdLst>
  <p:notesMasterIdLst>
    <p:notesMasterId r:id="rId16"/>
  </p:notesMasterIdLst>
  <p:sldIdLst>
    <p:sldId id="399" r:id="rId2"/>
    <p:sldId id="303" r:id="rId3"/>
    <p:sldId id="458" r:id="rId4"/>
    <p:sldId id="284" r:id="rId5"/>
    <p:sldId id="457" r:id="rId6"/>
    <p:sldId id="466" r:id="rId7"/>
    <p:sldId id="459" r:id="rId8"/>
    <p:sldId id="465" r:id="rId9"/>
    <p:sldId id="460" r:id="rId10"/>
    <p:sldId id="463" r:id="rId11"/>
    <p:sldId id="462" r:id="rId12"/>
    <p:sldId id="464" r:id="rId13"/>
    <p:sldId id="451" r:id="rId14"/>
    <p:sldId id="257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F7B"/>
    <a:srgbClr val="6177A7"/>
    <a:srgbClr val="BAE1E8"/>
    <a:srgbClr val="43AFC0"/>
    <a:srgbClr val="91A8C9"/>
    <a:srgbClr val="94ACE0"/>
    <a:srgbClr val="B6CCE4"/>
    <a:srgbClr val="F3F7FB"/>
    <a:srgbClr val="286B76"/>
    <a:srgbClr val="8ED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43" autoAdjust="0"/>
  </p:normalViewPr>
  <p:slideViewPr>
    <p:cSldViewPr snapToGrid="0">
      <p:cViewPr varScale="1">
        <p:scale>
          <a:sx n="99" d="100"/>
          <a:sy n="99" d="100"/>
        </p:scale>
        <p:origin x="8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диалоговые (диспуты, дискуссии, конференции и т.д.)</c:v>
                </c:pt>
                <c:pt idx="1">
                  <c:v>проектные и исследовательские</c:v>
                </c:pt>
                <c:pt idx="2">
                  <c:v>игровые (ролевые, деловые игры, веб-квесты и др.)</c:v>
                </c:pt>
                <c:pt idx="3">
                  <c:v>лекции, видео-лекции, вебинары</c:v>
                </c:pt>
                <c:pt idx="4">
                  <c:v>мастер-классы с интересными педагогами (в том числе, онлайн мастер-классы)</c:v>
                </c:pt>
                <c:pt idx="5">
                  <c:v>общекультурные мероприятия (вечера, экскурсии и т.д.)</c:v>
                </c:pt>
                <c:pt idx="6">
                  <c:v>педагогические конкурсы и олимпиады</c:v>
                </c:pt>
                <c:pt idx="7">
                  <c:v>профессиональные пробы</c:v>
                </c:pt>
                <c:pt idx="8">
                  <c:v>педагогическая практика (в детском саду, в начальной школе, в пришкольном лагере в летний период)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0.66600000000000004</c:v>
                </c:pt>
                <c:pt idx="1">
                  <c:v>0.55500000000000005</c:v>
                </c:pt>
                <c:pt idx="2">
                  <c:v>0.77700000000000002</c:v>
                </c:pt>
                <c:pt idx="3">
                  <c:v>0.77700000000000002</c:v>
                </c:pt>
                <c:pt idx="4">
                  <c:v>0.44400000000000001</c:v>
                </c:pt>
                <c:pt idx="5">
                  <c:v>0.55500000000000005</c:v>
                </c:pt>
                <c:pt idx="6">
                  <c:v>0.44400000000000001</c:v>
                </c:pt>
                <c:pt idx="7">
                  <c:v>0.44400000000000001</c:v>
                </c:pt>
                <c:pt idx="8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3-462D-8B3F-DAAC78126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603200"/>
        <c:axId val="143604736"/>
      </c:barChart>
      <c:catAx>
        <c:axId val="14360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3604736"/>
        <c:crosses val="autoZero"/>
        <c:auto val="1"/>
        <c:lblAlgn val="ctr"/>
        <c:lblOffset val="100"/>
        <c:noMultiLvlLbl val="0"/>
      </c:catAx>
      <c:valAx>
        <c:axId val="143604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интересных форм получения профессиональных знаний и навыков</c:v>
                </c:pt>
                <c:pt idx="1">
                  <c:v>расширения своих представлений о профессии учителя</c:v>
                </c:pt>
                <c:pt idx="2">
                  <c:v>приобретения новых друзей и знакомств с интересными людьми</c:v>
                </c:pt>
                <c:pt idx="3">
                  <c:v>интересной социально-активной деятельности</c:v>
                </c:pt>
                <c:pt idx="4">
                  <c:v>развития способности к самоорганизации</c:v>
                </c:pt>
                <c:pt idx="5">
                  <c:v>проверки своих способностей к педагогической деятельности</c:v>
                </c:pt>
                <c:pt idx="6">
                  <c:v>возможности убедиться в правильности своего выбора</c:v>
                </c:pt>
                <c:pt idx="7">
                  <c:v>реализации своих творческих планов</c:v>
                </c:pt>
                <c:pt idx="8">
                  <c:v>начала своей профессиональной карьеры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0.55500000000000005</c:v>
                </c:pt>
                <c:pt idx="1">
                  <c:v>0.44400000000000001</c:v>
                </c:pt>
                <c:pt idx="2">
                  <c:v>0.44400000000000001</c:v>
                </c:pt>
                <c:pt idx="3">
                  <c:v>0.44400000000000001</c:v>
                </c:pt>
                <c:pt idx="4">
                  <c:v>0.66500000000000192</c:v>
                </c:pt>
                <c:pt idx="5">
                  <c:v>0.77700000000000191</c:v>
                </c:pt>
                <c:pt idx="6">
                  <c:v>0.44400000000000001</c:v>
                </c:pt>
                <c:pt idx="7">
                  <c:v>0.111</c:v>
                </c:pt>
                <c:pt idx="8">
                  <c:v>0.66600000000000192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4-4160-BDAB-5477F7D12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43498624"/>
        <c:axId val="143508608"/>
      </c:barChart>
      <c:catAx>
        <c:axId val="1434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08608"/>
        <c:crosses val="autoZero"/>
        <c:auto val="1"/>
        <c:lblAlgn val="ctr"/>
        <c:lblOffset val="100"/>
        <c:noMultiLvlLbl val="0"/>
      </c:catAx>
      <c:valAx>
        <c:axId val="14350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498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Томская область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EF-4051-B240-582285AAFB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EF-4051-B240-582285AAFB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EF-4051-B240-582285AAFB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EF-4051-B240-582285AAFB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Доля выпускников, выбравших направление подготовки Педагогическое образование</c:v>
                </c:pt>
                <c:pt idx="1">
                  <c:v>Доля выпускников, выбравших иные направления подготовки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EF-4051-B240-582285AAFB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7239342296697586E-2"/>
          <c:y val="0.78994792741247588"/>
          <c:w val="0.84552102296405152"/>
          <c:h val="0.192255318886859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FC-4A72-ADE7-06D945FFC3E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FC-4A72-ADE7-06D945FFC3E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FC-4A72-ADE7-06D945FFC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частично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</c:v>
                </c:pt>
                <c:pt idx="1">
                  <c:v>0.13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FC-4A72-ADE7-06D945FFC3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84870050080781"/>
          <c:y val="0.38707895453537244"/>
          <c:w val="0.1908200431140856"/>
          <c:h val="0.2258420909292550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испытывал трудности при участии в дискуссиях</c:v>
                </c:pt>
                <c:pt idx="1">
                  <c:v>затруднялся обобщать и делать самостоятельные выводы</c:v>
                </c:pt>
                <c:pt idx="2">
                  <c:v>не справлялся с большим объемом заданий для самостоятельной работы</c:v>
                </c:pt>
                <c:pt idx="3">
                  <c:v>затруднялся в самостоятельном поиске необходимой литературы</c:v>
                </c:pt>
                <c:pt idx="4">
                  <c:v>недостаточно времени для выполнения заданий для самостоятельной работы</c:v>
                </c:pt>
                <c:pt idx="5">
                  <c:v>мало активных форм проведения занятий</c:v>
                </c:pt>
                <c:pt idx="6">
                  <c:v>слишком много теоретического материала</c:v>
                </c:pt>
                <c:pt idx="7">
                  <c:v>сложность программы</c:v>
                </c:pt>
                <c:pt idx="8">
                  <c:v>неуверенность в значимости изученного материала для будущей профессиональной деятельности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0.22</c:v>
                </c:pt>
                <c:pt idx="1">
                  <c:v>0.22</c:v>
                </c:pt>
                <c:pt idx="2">
                  <c:v>0.11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0.44</c:v>
                </c:pt>
                <c:pt idx="7">
                  <c:v>0.33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D-4E04-8AAB-881CAE7A31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43628544"/>
        <c:axId val="143754368"/>
      </c:barChart>
      <c:catAx>
        <c:axId val="1436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54368"/>
        <c:crosses val="autoZero"/>
        <c:auto val="1"/>
        <c:lblAlgn val="ctr"/>
        <c:lblOffset val="100"/>
        <c:noMultiLvlLbl val="0"/>
      </c:catAx>
      <c:valAx>
        <c:axId val="14375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285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uspeh.tspu.ru/zzz/pedclass/docs/2018/DOC789.pdf" TargetMode="External"/><Relationship Id="rId2" Type="http://schemas.openxmlformats.org/officeDocument/2006/relationships/hyperlink" Target="https://toipkro.ru/content/files/documents/Rasporyazhenie_DOO_TO_ot_21.10.2021____1688-r_O_realizaczii_proekta_Psixologo-pedagogicheskie_klassy_.pdf" TargetMode="External"/><Relationship Id="rId1" Type="http://schemas.openxmlformats.org/officeDocument/2006/relationships/hyperlink" Target="https://toipkro.ru/content/files/documents/Plan_meropriyatij_TGPU.PDF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sowy.ru/rekomendacii-dlja-shkol-po-otkrytiju-klassov-psihologo-pedagogicheskoj-napravlennosti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uspeh.tspu.ru/zzz/pedclass/docs/2018/DOC789.pdf" TargetMode="External"/><Relationship Id="rId2" Type="http://schemas.openxmlformats.org/officeDocument/2006/relationships/hyperlink" Target="https://toipkro.ru/content/files/documents/Rasporyazhenie_DOO_TO_ot_21.10.2021____1688-r_O_realizaczii_proekta_Psixologo-pedagogicheskie_klassy_.pdf" TargetMode="External"/><Relationship Id="rId1" Type="http://schemas.openxmlformats.org/officeDocument/2006/relationships/hyperlink" Target="https://toipkro.ru/content/files/documents/Plan_meropriyatij_TGPU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sowy.ru/rekomendacii-dlja-shkol-po-otkrytiju-klassov-psihologo-pedagogicheskoj-napravlennost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527EE-7A0A-4C57-BDB5-1020D8D797FE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72D2CD-1836-4129-9421-4104BF6FB31F}">
      <dgm:prSet custT="1"/>
      <dgm:spPr>
        <a:noFill/>
      </dgm:spPr>
      <dgm:t>
        <a:bodyPr/>
        <a:lstStyle/>
        <a:p>
          <a:r>
            <a:rPr lang="ru-RU" sz="1400" dirty="0"/>
            <a:t>— Федеральный закон от 29.12.2012 N 273-ФЗ «Об образовании в Российской Федерации»</a:t>
          </a:r>
        </a:p>
        <a:p>
          <a:br>
            <a:rPr lang="ru-RU" sz="1400" dirty="0"/>
          </a:br>
          <a:r>
            <a:rPr lang="ru-RU" sz="1400" dirty="0"/>
            <a:t>— Федеральный государственный образовательный стандарт среднего общего образования, утвержденным приказом Министерства образования и науки Российской Федерации от 17.05.2012 N 413 (с изменениями и дополнениями от 29 декабря 2014 г., 31 декабря 2015 г., 29 июня 2017 г. (далее — ФГОС СОО)</a:t>
          </a:r>
        </a:p>
        <a:p>
          <a:br>
            <a:rPr lang="ru-RU" sz="1400" dirty="0"/>
          </a:br>
          <a:r>
            <a:rPr lang="ru-RU" sz="1400" dirty="0"/>
            <a:t>— Примерная основная образовательная программа среднего общего образования (далее — ПООП СОО) (одобрена решением федерального учебно-методического объединения по общему образованию (протокол от 28 июня 2016 года N 2/16-з)</a:t>
          </a:r>
        </a:p>
        <a:p>
          <a:br>
            <a:rPr lang="ru-RU" sz="1400" dirty="0"/>
          </a:br>
          <a:r>
            <a:rPr lang="ru-RU" sz="1400" dirty="0"/>
            <a:t>— Постановление Главного Государственного санитарного врача Российской Федерации «Об утверждении СанПиН 2.4.3648-20 «Санитарно-эпидемиологические требования к организациям воспитания и обучения, отдыха и оздоровления детей и молодежи» от 28 сентября 2020 г. N 28</a:t>
          </a:r>
        </a:p>
        <a:p>
          <a:br>
            <a:rPr lang="ru-RU" sz="1400" dirty="0"/>
          </a:br>
          <a:r>
            <a:rPr lang="ru-RU" sz="1400" dirty="0"/>
            <a:t>— приказ Министерства просвещения Российской Федерации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 от 20 мая 2020 г. N 254</a:t>
          </a:r>
          <a:br>
            <a:rPr lang="ru-RU" sz="1400" dirty="0"/>
          </a:br>
          <a:endParaRPr lang="ru-RU" sz="1400" dirty="0"/>
        </a:p>
      </dgm:t>
    </dgm:pt>
    <dgm:pt modelId="{16BCE370-A22D-4A4A-ABD4-A55A52ECAC91}" type="parTrans" cxnId="{D37A7935-140B-40A4-821C-2798460D90B4}">
      <dgm:prSet/>
      <dgm:spPr/>
      <dgm:t>
        <a:bodyPr/>
        <a:lstStyle/>
        <a:p>
          <a:endParaRPr lang="ru-RU" sz="1400"/>
        </a:p>
      </dgm:t>
    </dgm:pt>
    <dgm:pt modelId="{7FDB4171-6C48-4162-A68E-6B7AD3442DFB}" type="sibTrans" cxnId="{D37A7935-140B-40A4-821C-2798460D90B4}">
      <dgm:prSet/>
      <dgm:spPr/>
      <dgm:t>
        <a:bodyPr/>
        <a:lstStyle/>
        <a:p>
          <a:endParaRPr lang="ru-RU" sz="1400"/>
        </a:p>
      </dgm:t>
    </dgm:pt>
    <dgm:pt modelId="{B43B4B35-649B-4375-9281-BBFD1D1E55A3}">
      <dgm:prSet custT="1"/>
      <dgm:spPr/>
      <dgm:t>
        <a:bodyPr/>
        <a:lstStyle/>
        <a:p>
          <a:pPr algn="ctr"/>
          <a:r>
            <a:rPr lang="ru-RU" sz="1400" b="1" i="0" dirty="0">
              <a:solidFill>
                <a:schemeClr val="accent2">
                  <a:lumMod val="75000"/>
                </a:schemeClr>
              </a:solidFill>
            </a:rPr>
            <a:t>Приказ Министерства просвещения Российской Федерации от 22.03.2021 № 115 "Об утверждении Порядка организации и осуществления образовательной деятельности по основным общеобразовательным программам - образовательным программам начального общего, основного общего и среднего общего образования".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D607ED10-6B75-4B0D-9CA2-05C8EB5817E5}" type="parTrans" cxnId="{ED86EAAA-63D9-4F02-8A6A-9156CFC10851}">
      <dgm:prSet/>
      <dgm:spPr/>
      <dgm:t>
        <a:bodyPr/>
        <a:lstStyle/>
        <a:p>
          <a:endParaRPr lang="ru-RU" sz="1400"/>
        </a:p>
      </dgm:t>
    </dgm:pt>
    <dgm:pt modelId="{0A92C673-BB54-4A45-8BF5-5CFDC90C0FD9}" type="sibTrans" cxnId="{ED86EAAA-63D9-4F02-8A6A-9156CFC10851}">
      <dgm:prSet/>
      <dgm:spPr/>
      <dgm:t>
        <a:bodyPr/>
        <a:lstStyle/>
        <a:p>
          <a:endParaRPr lang="ru-RU" sz="1400"/>
        </a:p>
      </dgm:t>
    </dgm:pt>
    <dgm:pt modelId="{B7506671-906F-4F61-A8BA-99A8C5768C02}" type="pres">
      <dgm:prSet presAssocID="{0A0527EE-7A0A-4C57-BDB5-1020D8D797FE}" presName="Name0" presStyleCnt="0">
        <dgm:presLayoutVars>
          <dgm:dir/>
          <dgm:animLvl val="lvl"/>
          <dgm:resizeHandles val="exact"/>
        </dgm:presLayoutVars>
      </dgm:prSet>
      <dgm:spPr/>
    </dgm:pt>
    <dgm:pt modelId="{42A4893E-92FF-4E9E-B174-2DF7E9260301}" type="pres">
      <dgm:prSet presAssocID="{0172D2CD-1836-4129-9421-4104BF6FB31F}" presName="composite" presStyleCnt="0"/>
      <dgm:spPr/>
    </dgm:pt>
    <dgm:pt modelId="{57BD22A2-FB20-4540-AAF7-9E25B62FA760}" type="pres">
      <dgm:prSet presAssocID="{0172D2CD-1836-4129-9421-4104BF6FB31F}" presName="parTx" presStyleLbl="alignNode1" presStyleIdx="0" presStyleCnt="1" custLinFactNeighborX="622" custLinFactNeighborY="-5303">
        <dgm:presLayoutVars>
          <dgm:chMax val="0"/>
          <dgm:chPref val="0"/>
          <dgm:bulletEnabled val="1"/>
        </dgm:presLayoutVars>
      </dgm:prSet>
      <dgm:spPr/>
    </dgm:pt>
    <dgm:pt modelId="{413ECA98-887E-4CCD-B661-A38EEBA266E2}" type="pres">
      <dgm:prSet presAssocID="{0172D2CD-1836-4129-9421-4104BF6FB31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88A5010-94BE-4A59-8750-CEADC37A70A1}" type="presOf" srcId="{0172D2CD-1836-4129-9421-4104BF6FB31F}" destId="{57BD22A2-FB20-4540-AAF7-9E25B62FA760}" srcOrd="0" destOrd="0" presId="urn:microsoft.com/office/officeart/2005/8/layout/hList1"/>
    <dgm:cxn modelId="{D37A7935-140B-40A4-821C-2798460D90B4}" srcId="{0A0527EE-7A0A-4C57-BDB5-1020D8D797FE}" destId="{0172D2CD-1836-4129-9421-4104BF6FB31F}" srcOrd="0" destOrd="0" parTransId="{16BCE370-A22D-4A4A-ABD4-A55A52ECAC91}" sibTransId="{7FDB4171-6C48-4162-A68E-6B7AD3442DFB}"/>
    <dgm:cxn modelId="{DCF2664C-71F5-4B23-B7E2-51D08AE35181}" type="presOf" srcId="{B43B4B35-649B-4375-9281-BBFD1D1E55A3}" destId="{413ECA98-887E-4CCD-B661-A38EEBA266E2}" srcOrd="0" destOrd="0" presId="urn:microsoft.com/office/officeart/2005/8/layout/hList1"/>
    <dgm:cxn modelId="{ED86EAAA-63D9-4F02-8A6A-9156CFC10851}" srcId="{0172D2CD-1836-4129-9421-4104BF6FB31F}" destId="{B43B4B35-649B-4375-9281-BBFD1D1E55A3}" srcOrd="0" destOrd="0" parTransId="{D607ED10-6B75-4B0D-9CA2-05C8EB5817E5}" sibTransId="{0A92C673-BB54-4A45-8BF5-5CFDC90C0FD9}"/>
    <dgm:cxn modelId="{8DE8EDFC-DE25-4715-A262-D1A9C4F2D6EE}" type="presOf" srcId="{0A0527EE-7A0A-4C57-BDB5-1020D8D797FE}" destId="{B7506671-906F-4F61-A8BA-99A8C5768C02}" srcOrd="0" destOrd="0" presId="urn:microsoft.com/office/officeart/2005/8/layout/hList1"/>
    <dgm:cxn modelId="{31EAA28D-E033-4615-BE7A-C53450CFDF46}" type="presParOf" srcId="{B7506671-906F-4F61-A8BA-99A8C5768C02}" destId="{42A4893E-92FF-4E9E-B174-2DF7E9260301}" srcOrd="0" destOrd="0" presId="urn:microsoft.com/office/officeart/2005/8/layout/hList1"/>
    <dgm:cxn modelId="{487A34B7-50F5-4DFB-ADE5-8B5B1E964AA7}" type="presParOf" srcId="{42A4893E-92FF-4E9E-B174-2DF7E9260301}" destId="{57BD22A2-FB20-4540-AAF7-9E25B62FA760}" srcOrd="0" destOrd="0" presId="urn:microsoft.com/office/officeart/2005/8/layout/hList1"/>
    <dgm:cxn modelId="{FAAB4289-D55E-4C7C-B907-4EFE650D843C}" type="presParOf" srcId="{42A4893E-92FF-4E9E-B174-2DF7E9260301}" destId="{413ECA98-887E-4CCD-B661-A38EEBA266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4DFDF-5B8F-417D-8010-034226EC01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46E69-7A85-467B-969B-DC89BFCE2E87}">
      <dgm:prSet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План мероприятий ФГБОУ ВО «Томский государственный педагогический университет» по открытию и функционированию в ОО Томской области классов/групп психолого-педагогической направленности </a:t>
          </a:r>
          <a:r>
            <a:rPr lang="ru-RU" sz="1800" u="sng" dirty="0">
              <a:hlinkClick xmlns:r="http://schemas.openxmlformats.org/officeDocument/2006/relationships" r:id="rId1"/>
            </a:rPr>
            <a:t>https://toipkro.ru/content/files/documents/Plan_meropriyatij_TGPU.PDF</a:t>
          </a:r>
          <a:r>
            <a:rPr lang="ru-RU" sz="1800" dirty="0"/>
            <a:t> </a:t>
          </a:r>
        </a:p>
      </dgm:t>
    </dgm:pt>
    <dgm:pt modelId="{E6DA8FFB-1EB6-4B59-857E-C3F52A41A943}" type="parTrans" cxnId="{C09612FD-4FB6-4ED9-8D79-735D1CB77AE1}">
      <dgm:prSet/>
      <dgm:spPr/>
      <dgm:t>
        <a:bodyPr/>
        <a:lstStyle/>
        <a:p>
          <a:endParaRPr lang="ru-RU" sz="1800"/>
        </a:p>
      </dgm:t>
    </dgm:pt>
    <dgm:pt modelId="{A05BDE84-7F0A-44E6-B3F9-F25764D92AB3}" type="sibTrans" cxnId="{C09612FD-4FB6-4ED9-8D79-735D1CB77AE1}">
      <dgm:prSet/>
      <dgm:spPr/>
      <dgm:t>
        <a:bodyPr/>
        <a:lstStyle/>
        <a:p>
          <a:endParaRPr lang="ru-RU" sz="1800"/>
        </a:p>
      </dgm:t>
    </dgm:pt>
    <dgm:pt modelId="{F77D0B6A-6E51-47AD-A9F6-9C732402A62C}">
      <dgm:prSet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Распоряжение Департамента Томской области от 21.10.2021 №1688-р «О реализации проекта по открытию и функционированию в образовательных организациях Томской области классов/групп психолого-педагогической направленности» </a:t>
          </a:r>
          <a:r>
            <a:rPr lang="ru-RU" sz="1800" u="sng" dirty="0">
              <a:hlinkClick xmlns:r="http://schemas.openxmlformats.org/officeDocument/2006/relationships" r:id="rId2"/>
            </a:rPr>
            <a:t>https://toipkro.ru/content/files/documents/Rasporyazhenie_DOO_TO_ot_21.10.2021____1688-r_O_realizaczii_proekta_Psixologo-pedagogicheskie_klassy_.pdf</a:t>
          </a:r>
          <a:r>
            <a:rPr lang="ru-RU" sz="1800" dirty="0"/>
            <a:t> </a:t>
          </a:r>
        </a:p>
      </dgm:t>
    </dgm:pt>
    <dgm:pt modelId="{EB8C0FC0-C546-426F-A9BA-22D7AE44187B}" type="parTrans" cxnId="{7CF43629-8510-4088-8CB2-F739854829BF}">
      <dgm:prSet/>
      <dgm:spPr/>
      <dgm:t>
        <a:bodyPr/>
        <a:lstStyle/>
        <a:p>
          <a:endParaRPr lang="ru-RU" sz="1800"/>
        </a:p>
      </dgm:t>
    </dgm:pt>
    <dgm:pt modelId="{46E0C867-C5E2-4470-ADED-E03FB991505A}" type="sibTrans" cxnId="{7CF43629-8510-4088-8CB2-F739854829BF}">
      <dgm:prSet/>
      <dgm:spPr/>
      <dgm:t>
        <a:bodyPr/>
        <a:lstStyle/>
        <a:p>
          <a:endParaRPr lang="ru-RU" sz="1800"/>
        </a:p>
      </dgm:t>
    </dgm:pt>
    <dgm:pt modelId="{7C286871-4EFC-49C4-9C62-4B889A151A95}">
      <dgm:prSet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Приказ ФГБОУ ВО «Томский государственный педагогический университет» от 04.12.2017 г. № 427/6:  </a:t>
          </a:r>
          <a:r>
            <a:rPr lang="ru-RU" sz="1800" u="sng" dirty="0">
              <a:hlinkClick xmlns:r="http://schemas.openxmlformats.org/officeDocument/2006/relationships" r:id="rId3"/>
            </a:rPr>
            <a:t>https://uspeh.tspu.ru/zzz/pedclass/docs/2018/DOC789.pdf</a:t>
          </a:r>
          <a:endParaRPr lang="ru-RU" sz="1800" dirty="0"/>
        </a:p>
      </dgm:t>
    </dgm:pt>
    <dgm:pt modelId="{774EE8C4-846E-43CC-815D-DEDE362F13E5}" type="parTrans" cxnId="{A562B56E-0483-498E-8567-84DBA45E4E6A}">
      <dgm:prSet/>
      <dgm:spPr/>
      <dgm:t>
        <a:bodyPr/>
        <a:lstStyle/>
        <a:p>
          <a:endParaRPr lang="ru-RU" sz="1800"/>
        </a:p>
      </dgm:t>
    </dgm:pt>
    <dgm:pt modelId="{5CD091BB-8F10-4EA1-A4CA-7D8F2649E0BE}" type="sibTrans" cxnId="{A562B56E-0483-498E-8567-84DBA45E4E6A}">
      <dgm:prSet/>
      <dgm:spPr/>
      <dgm:t>
        <a:bodyPr/>
        <a:lstStyle/>
        <a:p>
          <a:endParaRPr lang="ru-RU" sz="1800"/>
        </a:p>
      </dgm:t>
    </dgm:pt>
    <dgm:pt modelId="{2677F576-ACC4-4D71-8894-B5EA59CF2709}" type="pres">
      <dgm:prSet presAssocID="{93A4DFDF-5B8F-417D-8010-034226EC01AD}" presName="vert0" presStyleCnt="0">
        <dgm:presLayoutVars>
          <dgm:dir/>
          <dgm:animOne val="branch"/>
          <dgm:animLvl val="lvl"/>
        </dgm:presLayoutVars>
      </dgm:prSet>
      <dgm:spPr/>
    </dgm:pt>
    <dgm:pt modelId="{58511A12-7052-4F89-9A08-1F49E89C2319}" type="pres">
      <dgm:prSet presAssocID="{46F46E69-7A85-467B-969B-DC89BFCE2E87}" presName="thickLine" presStyleLbl="alignNode1" presStyleIdx="0" presStyleCnt="3"/>
      <dgm:spPr/>
    </dgm:pt>
    <dgm:pt modelId="{1DBC9314-25D0-4CAF-B34B-1D3B70DF920E}" type="pres">
      <dgm:prSet presAssocID="{46F46E69-7A85-467B-969B-DC89BFCE2E87}" presName="horz1" presStyleCnt="0"/>
      <dgm:spPr/>
    </dgm:pt>
    <dgm:pt modelId="{BC8E4C08-D89D-4974-9A9A-3F5DAA5C2568}" type="pres">
      <dgm:prSet presAssocID="{46F46E69-7A85-467B-969B-DC89BFCE2E87}" presName="tx1" presStyleLbl="revTx" presStyleIdx="0" presStyleCnt="3"/>
      <dgm:spPr/>
    </dgm:pt>
    <dgm:pt modelId="{A5B509F5-B12B-4F72-9963-902B10BE39E8}" type="pres">
      <dgm:prSet presAssocID="{46F46E69-7A85-467B-969B-DC89BFCE2E87}" presName="vert1" presStyleCnt="0"/>
      <dgm:spPr/>
    </dgm:pt>
    <dgm:pt modelId="{CA793208-E0BD-49D9-A103-F4AFBA209712}" type="pres">
      <dgm:prSet presAssocID="{F77D0B6A-6E51-47AD-A9F6-9C732402A62C}" presName="thickLine" presStyleLbl="alignNode1" presStyleIdx="1" presStyleCnt="3"/>
      <dgm:spPr/>
    </dgm:pt>
    <dgm:pt modelId="{61586DDF-0B6E-450D-9075-C63ACB27769A}" type="pres">
      <dgm:prSet presAssocID="{F77D0B6A-6E51-47AD-A9F6-9C732402A62C}" presName="horz1" presStyleCnt="0"/>
      <dgm:spPr/>
    </dgm:pt>
    <dgm:pt modelId="{C60FF0A3-D9D9-4586-B9A0-1C391530C679}" type="pres">
      <dgm:prSet presAssocID="{F77D0B6A-6E51-47AD-A9F6-9C732402A62C}" presName="tx1" presStyleLbl="revTx" presStyleIdx="1" presStyleCnt="3"/>
      <dgm:spPr/>
    </dgm:pt>
    <dgm:pt modelId="{54F45EFD-3DE3-47D7-B252-735C43FDB282}" type="pres">
      <dgm:prSet presAssocID="{F77D0B6A-6E51-47AD-A9F6-9C732402A62C}" presName="vert1" presStyleCnt="0"/>
      <dgm:spPr/>
    </dgm:pt>
    <dgm:pt modelId="{E93ECBD8-AD87-4151-921C-469E02E43F2F}" type="pres">
      <dgm:prSet presAssocID="{7C286871-4EFC-49C4-9C62-4B889A151A95}" presName="thickLine" presStyleLbl="alignNode1" presStyleIdx="2" presStyleCnt="3"/>
      <dgm:spPr/>
    </dgm:pt>
    <dgm:pt modelId="{86765CEE-0C71-4EC3-A61B-154714DCB75C}" type="pres">
      <dgm:prSet presAssocID="{7C286871-4EFC-49C4-9C62-4B889A151A95}" presName="horz1" presStyleCnt="0"/>
      <dgm:spPr/>
    </dgm:pt>
    <dgm:pt modelId="{631E7D75-43AD-42B9-819C-182A60A09F51}" type="pres">
      <dgm:prSet presAssocID="{7C286871-4EFC-49C4-9C62-4B889A151A95}" presName="tx1" presStyleLbl="revTx" presStyleIdx="2" presStyleCnt="3"/>
      <dgm:spPr/>
    </dgm:pt>
    <dgm:pt modelId="{0C167F79-903F-42F6-A025-BE45FEB5AF38}" type="pres">
      <dgm:prSet presAssocID="{7C286871-4EFC-49C4-9C62-4B889A151A95}" presName="vert1" presStyleCnt="0"/>
      <dgm:spPr/>
    </dgm:pt>
  </dgm:ptLst>
  <dgm:cxnLst>
    <dgm:cxn modelId="{0CD24B22-FB90-4E1F-A79F-51CE7E0CDE68}" type="presOf" srcId="{46F46E69-7A85-467B-969B-DC89BFCE2E87}" destId="{BC8E4C08-D89D-4974-9A9A-3F5DAA5C2568}" srcOrd="0" destOrd="0" presId="urn:microsoft.com/office/officeart/2008/layout/LinedList"/>
    <dgm:cxn modelId="{7CF43629-8510-4088-8CB2-F739854829BF}" srcId="{93A4DFDF-5B8F-417D-8010-034226EC01AD}" destId="{F77D0B6A-6E51-47AD-A9F6-9C732402A62C}" srcOrd="1" destOrd="0" parTransId="{EB8C0FC0-C546-426F-A9BA-22D7AE44187B}" sibTransId="{46E0C867-C5E2-4470-ADED-E03FB991505A}"/>
    <dgm:cxn modelId="{0A929234-920F-46DA-B779-0B58671E611D}" type="presOf" srcId="{F77D0B6A-6E51-47AD-A9F6-9C732402A62C}" destId="{C60FF0A3-D9D9-4586-B9A0-1C391530C679}" srcOrd="0" destOrd="0" presId="urn:microsoft.com/office/officeart/2008/layout/LinedList"/>
    <dgm:cxn modelId="{B811525B-B09A-4591-9ED1-7F6CDD9E0446}" type="presOf" srcId="{7C286871-4EFC-49C4-9C62-4B889A151A95}" destId="{631E7D75-43AD-42B9-819C-182A60A09F51}" srcOrd="0" destOrd="0" presId="urn:microsoft.com/office/officeart/2008/layout/LinedList"/>
    <dgm:cxn modelId="{A562B56E-0483-498E-8567-84DBA45E4E6A}" srcId="{93A4DFDF-5B8F-417D-8010-034226EC01AD}" destId="{7C286871-4EFC-49C4-9C62-4B889A151A95}" srcOrd="2" destOrd="0" parTransId="{774EE8C4-846E-43CC-815D-DEDE362F13E5}" sibTransId="{5CD091BB-8F10-4EA1-A4CA-7D8F2649E0BE}"/>
    <dgm:cxn modelId="{E563E174-4B16-48C2-92DE-C44793BC92A2}" type="presOf" srcId="{93A4DFDF-5B8F-417D-8010-034226EC01AD}" destId="{2677F576-ACC4-4D71-8894-B5EA59CF2709}" srcOrd="0" destOrd="0" presId="urn:microsoft.com/office/officeart/2008/layout/LinedList"/>
    <dgm:cxn modelId="{C09612FD-4FB6-4ED9-8D79-735D1CB77AE1}" srcId="{93A4DFDF-5B8F-417D-8010-034226EC01AD}" destId="{46F46E69-7A85-467B-969B-DC89BFCE2E87}" srcOrd="0" destOrd="0" parTransId="{E6DA8FFB-1EB6-4B59-857E-C3F52A41A943}" sibTransId="{A05BDE84-7F0A-44E6-B3F9-F25764D92AB3}"/>
    <dgm:cxn modelId="{A4BA6575-CB2A-4660-A05F-913CF6000A71}" type="presParOf" srcId="{2677F576-ACC4-4D71-8894-B5EA59CF2709}" destId="{58511A12-7052-4F89-9A08-1F49E89C2319}" srcOrd="0" destOrd="0" presId="urn:microsoft.com/office/officeart/2008/layout/LinedList"/>
    <dgm:cxn modelId="{1E168842-089D-4107-BAF2-DB9B80A9B455}" type="presParOf" srcId="{2677F576-ACC4-4D71-8894-B5EA59CF2709}" destId="{1DBC9314-25D0-4CAF-B34B-1D3B70DF920E}" srcOrd="1" destOrd="0" presId="urn:microsoft.com/office/officeart/2008/layout/LinedList"/>
    <dgm:cxn modelId="{7CB91765-06D5-477B-ABD8-7B49A755BF7A}" type="presParOf" srcId="{1DBC9314-25D0-4CAF-B34B-1D3B70DF920E}" destId="{BC8E4C08-D89D-4974-9A9A-3F5DAA5C2568}" srcOrd="0" destOrd="0" presId="urn:microsoft.com/office/officeart/2008/layout/LinedList"/>
    <dgm:cxn modelId="{6BF5C7A2-5639-42FF-AB5C-354C81EA1E8F}" type="presParOf" srcId="{1DBC9314-25D0-4CAF-B34B-1D3B70DF920E}" destId="{A5B509F5-B12B-4F72-9963-902B10BE39E8}" srcOrd="1" destOrd="0" presId="urn:microsoft.com/office/officeart/2008/layout/LinedList"/>
    <dgm:cxn modelId="{A78772A9-042C-420D-9BA4-C46FE4FBBA4F}" type="presParOf" srcId="{2677F576-ACC4-4D71-8894-B5EA59CF2709}" destId="{CA793208-E0BD-49D9-A103-F4AFBA209712}" srcOrd="2" destOrd="0" presId="urn:microsoft.com/office/officeart/2008/layout/LinedList"/>
    <dgm:cxn modelId="{A30BAED5-9747-4E01-B300-877E65D303F9}" type="presParOf" srcId="{2677F576-ACC4-4D71-8894-B5EA59CF2709}" destId="{61586DDF-0B6E-450D-9075-C63ACB27769A}" srcOrd="3" destOrd="0" presId="urn:microsoft.com/office/officeart/2008/layout/LinedList"/>
    <dgm:cxn modelId="{82675947-3B02-44B2-AEAA-BFBED1EBF4E0}" type="presParOf" srcId="{61586DDF-0B6E-450D-9075-C63ACB27769A}" destId="{C60FF0A3-D9D9-4586-B9A0-1C391530C679}" srcOrd="0" destOrd="0" presId="urn:microsoft.com/office/officeart/2008/layout/LinedList"/>
    <dgm:cxn modelId="{98F1F878-A418-46D7-A037-5AA59218C79F}" type="presParOf" srcId="{61586DDF-0B6E-450D-9075-C63ACB27769A}" destId="{54F45EFD-3DE3-47D7-B252-735C43FDB282}" srcOrd="1" destOrd="0" presId="urn:microsoft.com/office/officeart/2008/layout/LinedList"/>
    <dgm:cxn modelId="{1761B81A-120C-494B-A13F-28E75FC4FE99}" type="presParOf" srcId="{2677F576-ACC4-4D71-8894-B5EA59CF2709}" destId="{E93ECBD8-AD87-4151-921C-469E02E43F2F}" srcOrd="4" destOrd="0" presId="urn:microsoft.com/office/officeart/2008/layout/LinedList"/>
    <dgm:cxn modelId="{4D6B4A6D-DF20-434F-BDAF-FDDC17195737}" type="presParOf" srcId="{2677F576-ACC4-4D71-8894-B5EA59CF2709}" destId="{86765CEE-0C71-4EC3-A61B-154714DCB75C}" srcOrd="5" destOrd="0" presId="urn:microsoft.com/office/officeart/2008/layout/LinedList"/>
    <dgm:cxn modelId="{8344FC5C-4DE7-4B4E-AA66-11D8AB104B3C}" type="presParOf" srcId="{86765CEE-0C71-4EC3-A61B-154714DCB75C}" destId="{631E7D75-43AD-42B9-819C-182A60A09F51}" srcOrd="0" destOrd="0" presId="urn:microsoft.com/office/officeart/2008/layout/LinedList"/>
    <dgm:cxn modelId="{02053D11-86F9-4FCE-97F1-7594A7DE91B3}" type="presParOf" srcId="{86765CEE-0C71-4EC3-A61B-154714DCB75C}" destId="{0C167F79-903F-42F6-A025-BE45FEB5AF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0F9A0-1883-4BB0-92D1-D3B95F514AB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FEC25C6-D683-4D5C-AF59-2898C498911D}">
      <dgm:prSet custT="1"/>
      <dgm:spPr>
        <a:noFill/>
      </dgm:spPr>
      <dgm:t>
        <a:bodyPr/>
        <a:lstStyle/>
        <a:p>
          <a:r>
            <a:rPr lang="ru-RU" sz="1400" dirty="0">
              <a:hlinkClick xmlns:r="http://schemas.openxmlformats.org/officeDocument/2006/relationships" r:id="rId1"/>
            </a:rPr>
            <a:t>МЕТОДИЧЕСКИЕ РЕКОМЕНДАЦИИ 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</a:t>
          </a:r>
          <a:r>
            <a:rPr lang="ru-RU" sz="1400" dirty="0"/>
            <a:t> </a:t>
          </a:r>
        </a:p>
      </dgm:t>
    </dgm:pt>
    <dgm:pt modelId="{57FB951C-30FE-439E-B0C3-915732FC5985}" type="parTrans" cxnId="{CAEEBFA1-A18E-49F1-B8AF-008813E0DEEC}">
      <dgm:prSet/>
      <dgm:spPr/>
      <dgm:t>
        <a:bodyPr/>
        <a:lstStyle/>
        <a:p>
          <a:endParaRPr lang="ru-RU" sz="1400"/>
        </a:p>
      </dgm:t>
    </dgm:pt>
    <dgm:pt modelId="{C38D4FD7-F2D2-4D37-B132-0DF2260ABAE7}" type="sibTrans" cxnId="{CAEEBFA1-A18E-49F1-B8AF-008813E0DEEC}">
      <dgm:prSet/>
      <dgm:spPr/>
      <dgm:t>
        <a:bodyPr/>
        <a:lstStyle/>
        <a:p>
          <a:endParaRPr lang="ru-RU" sz="1400"/>
        </a:p>
      </dgm:t>
    </dgm:pt>
    <dgm:pt modelId="{AAA7F2FC-16F3-4EC7-8A98-A2AFA7010204}">
      <dgm:prSet custT="1"/>
      <dgm:spPr>
        <a:noFill/>
      </dgm:spPr>
      <dgm:t>
        <a:bodyPr/>
        <a:lstStyle/>
        <a:p>
          <a:r>
            <a:rPr lang="ru-RU" sz="1400" dirty="0">
              <a:hlinkClick xmlns:r="http://schemas.openxmlformats.org/officeDocument/2006/relationships" r:id="rId1"/>
            </a:rPr>
            <a:t>Алгоритм действий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</a:t>
          </a:r>
          <a:endParaRPr lang="ru-RU" sz="1400" dirty="0"/>
        </a:p>
      </dgm:t>
    </dgm:pt>
    <dgm:pt modelId="{449E8A48-A959-4B64-A9BD-7F4E13115F43}" type="parTrans" cxnId="{CC24DD9E-5AAD-4DCA-BE29-9A8EF6E1BF0F}">
      <dgm:prSet/>
      <dgm:spPr/>
      <dgm:t>
        <a:bodyPr/>
        <a:lstStyle/>
        <a:p>
          <a:endParaRPr lang="ru-RU" sz="1400"/>
        </a:p>
      </dgm:t>
    </dgm:pt>
    <dgm:pt modelId="{34A195F3-5A2D-404A-A2C5-58B177BC8A7B}" type="sibTrans" cxnId="{CC24DD9E-5AAD-4DCA-BE29-9A8EF6E1BF0F}">
      <dgm:prSet/>
      <dgm:spPr/>
      <dgm:t>
        <a:bodyPr/>
        <a:lstStyle/>
        <a:p>
          <a:endParaRPr lang="ru-RU" sz="1400"/>
        </a:p>
      </dgm:t>
    </dgm:pt>
    <dgm:pt modelId="{376F4892-1E76-4B3A-B543-8B32A1350C29}">
      <dgm:prSet custT="1"/>
      <dgm:spPr>
        <a:noFill/>
      </dgm:spPr>
      <dgm:t>
        <a:bodyPr/>
        <a:lstStyle/>
        <a:p>
          <a:r>
            <a:rPr lang="ru-RU" sz="1400" dirty="0">
              <a:hlinkClick xmlns:r="http://schemas.openxmlformats.org/officeDocument/2006/relationships" r:id="rId1"/>
            </a:rPr>
            <a:t>МЕТОДИЧЕСКИЕ РЕКОМЕНДАЦИИ О РАЗРАБОТКЕ УЧЕБНОГО ПЛАНА 10 — 11 КЛАССОВ «ПСИХОЛОГО-ПЕДАГОГИЧЕСКОЙ НАПРАВЛЕННОСТИ» В РАМКАХ ПРОФИЛЕЙ ПРИ РЕАЛИЗАЦИИ ОБРАЗОВАТЕЛЬНЫХ ПРОГРАММ СРЕДНЕГО ОБЩЕГО ОБРАЗОВАНИЯ</a:t>
          </a:r>
          <a:r>
            <a:rPr lang="ru-RU" sz="1400" dirty="0"/>
            <a:t> </a:t>
          </a:r>
          <a:r>
            <a:rPr lang="ru-RU" sz="1400" dirty="0">
              <a:hlinkClick xmlns:r="http://schemas.openxmlformats.org/officeDocument/2006/relationships" r:id="rId1"/>
            </a:rPr>
            <a:t>Гигиенические требования к максимальным величинам недельной образовательной нагрузки</a:t>
          </a:r>
          <a:endParaRPr lang="ru-RU" sz="1400" dirty="0"/>
        </a:p>
      </dgm:t>
    </dgm:pt>
    <dgm:pt modelId="{D35D8045-735D-4A95-AB5B-EC9178FB7F98}" type="parTrans" cxnId="{852A792B-3DD0-4D00-98DC-C805DC2A3454}">
      <dgm:prSet/>
      <dgm:spPr/>
      <dgm:t>
        <a:bodyPr/>
        <a:lstStyle/>
        <a:p>
          <a:endParaRPr lang="ru-RU" sz="1400"/>
        </a:p>
      </dgm:t>
    </dgm:pt>
    <dgm:pt modelId="{FD97FECA-2A96-4148-BE6F-7D9C31567689}" type="sibTrans" cxnId="{852A792B-3DD0-4D00-98DC-C805DC2A3454}">
      <dgm:prSet/>
      <dgm:spPr/>
      <dgm:t>
        <a:bodyPr/>
        <a:lstStyle/>
        <a:p>
          <a:endParaRPr lang="ru-RU" sz="1400"/>
        </a:p>
      </dgm:t>
    </dgm:pt>
    <dgm:pt modelId="{6DD1D54E-4BD0-48FF-9F9B-6B96324A69FB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Примерный перечень учебных предметов на углубленном уровне в соответствии с профилями обучения</a:t>
          </a:r>
          <a:endParaRPr lang="ru-RU" sz="1400"/>
        </a:p>
      </dgm:t>
    </dgm:pt>
    <dgm:pt modelId="{7AAAF4B9-0311-4B4D-81C0-200394BD949D}" type="parTrans" cxnId="{B9A0F605-690D-4522-9A35-A3B87401876D}">
      <dgm:prSet/>
      <dgm:spPr/>
      <dgm:t>
        <a:bodyPr/>
        <a:lstStyle/>
        <a:p>
          <a:endParaRPr lang="ru-RU" sz="1400"/>
        </a:p>
      </dgm:t>
    </dgm:pt>
    <dgm:pt modelId="{C6F72743-4F46-4B42-BA12-34B8AAE5ABA8}" type="sibTrans" cxnId="{B9A0F605-690D-4522-9A35-A3B87401876D}">
      <dgm:prSet/>
      <dgm:spPr/>
      <dgm:t>
        <a:bodyPr/>
        <a:lstStyle/>
        <a:p>
          <a:endParaRPr lang="ru-RU" sz="1400"/>
        </a:p>
      </dgm:t>
    </dgm:pt>
    <dgm:pt modelId="{710EF1D8-818A-4848-9799-3DC6F6B9B651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Примерные варианты учебных планов профилейПример учебного плана гуманитарного профиля (часов в неделю)</a:t>
          </a:r>
          <a:endParaRPr lang="ru-RU" sz="1400"/>
        </a:p>
      </dgm:t>
    </dgm:pt>
    <dgm:pt modelId="{28276A74-E305-4F42-A280-C477F3C13F6F}" type="parTrans" cxnId="{7E0A3810-EAE7-4DC0-9BF8-2CE42DC561FA}">
      <dgm:prSet/>
      <dgm:spPr/>
      <dgm:t>
        <a:bodyPr/>
        <a:lstStyle/>
        <a:p>
          <a:endParaRPr lang="ru-RU" sz="1400"/>
        </a:p>
      </dgm:t>
    </dgm:pt>
    <dgm:pt modelId="{25EA205F-D5CA-4195-8948-69AEF23FDADD}" type="sibTrans" cxnId="{7E0A3810-EAE7-4DC0-9BF8-2CE42DC561FA}">
      <dgm:prSet/>
      <dgm:spPr/>
      <dgm:t>
        <a:bodyPr/>
        <a:lstStyle/>
        <a:p>
          <a:endParaRPr lang="ru-RU" sz="1400"/>
        </a:p>
      </dgm:t>
    </dgm:pt>
    <dgm:pt modelId="{0FAB32F2-BB8B-4ED4-9C4A-CA28179EB8EB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 учебного плана технологического профиля (часов в неделю)</a:t>
          </a:r>
          <a:endParaRPr lang="ru-RU" sz="1400"/>
        </a:p>
      </dgm:t>
    </dgm:pt>
    <dgm:pt modelId="{81E721AA-BAD7-48F3-A907-36637D42CB6D}" type="parTrans" cxnId="{41E87581-4EEC-481A-9B99-3940933881F2}">
      <dgm:prSet/>
      <dgm:spPr/>
      <dgm:t>
        <a:bodyPr/>
        <a:lstStyle/>
        <a:p>
          <a:endParaRPr lang="ru-RU" sz="1400"/>
        </a:p>
      </dgm:t>
    </dgm:pt>
    <dgm:pt modelId="{5F861662-42FD-42A8-9D72-B935492F74B7}" type="sibTrans" cxnId="{41E87581-4EEC-481A-9B99-3940933881F2}">
      <dgm:prSet/>
      <dgm:spPr/>
      <dgm:t>
        <a:bodyPr/>
        <a:lstStyle/>
        <a:p>
          <a:endParaRPr lang="ru-RU" sz="1400"/>
        </a:p>
      </dgm:t>
    </dgm:pt>
    <dgm:pt modelId="{DC2659CE-2572-4CAB-B613-48CECD9CC43F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 учебного плана естественнонаучного профиля</a:t>
          </a:r>
          <a:endParaRPr lang="ru-RU" sz="1400"/>
        </a:p>
      </dgm:t>
    </dgm:pt>
    <dgm:pt modelId="{B2561BAA-CC9C-4C1F-A891-A5EBD3F6A3B3}" type="parTrans" cxnId="{D78C4EF2-4B5B-4584-AE88-E51191E93B00}">
      <dgm:prSet/>
      <dgm:spPr/>
      <dgm:t>
        <a:bodyPr/>
        <a:lstStyle/>
        <a:p>
          <a:endParaRPr lang="ru-RU" sz="1400"/>
        </a:p>
      </dgm:t>
    </dgm:pt>
    <dgm:pt modelId="{12A90972-08E9-4E9E-8414-30953D6572B6}" type="sibTrans" cxnId="{D78C4EF2-4B5B-4584-AE88-E51191E93B00}">
      <dgm:prSet/>
      <dgm:spPr/>
      <dgm:t>
        <a:bodyPr/>
        <a:lstStyle/>
        <a:p>
          <a:endParaRPr lang="ru-RU" sz="1400"/>
        </a:p>
      </dgm:t>
    </dgm:pt>
    <dgm:pt modelId="{C33ABE55-B1BE-40F9-B850-662DA0E7AC7B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 учебного плана социально-экономического профиля (часов в неделю)</a:t>
          </a:r>
          <a:endParaRPr lang="ru-RU" sz="1400"/>
        </a:p>
      </dgm:t>
    </dgm:pt>
    <dgm:pt modelId="{D3442496-98AF-42C1-B7E4-4B0E7AE4468A}" type="parTrans" cxnId="{33D9BC77-87CD-4892-A8EE-CE5E6D44DD24}">
      <dgm:prSet/>
      <dgm:spPr/>
      <dgm:t>
        <a:bodyPr/>
        <a:lstStyle/>
        <a:p>
          <a:endParaRPr lang="ru-RU" sz="1400"/>
        </a:p>
      </dgm:t>
    </dgm:pt>
    <dgm:pt modelId="{07B2BDD5-7CDE-4C78-8967-A0D5BB7CEA4B}" type="sibTrans" cxnId="{33D9BC77-87CD-4892-A8EE-CE5E6D44DD24}">
      <dgm:prSet/>
      <dgm:spPr/>
      <dgm:t>
        <a:bodyPr/>
        <a:lstStyle/>
        <a:p>
          <a:endParaRPr lang="ru-RU" sz="1400"/>
        </a:p>
      </dgm:t>
    </dgm:pt>
    <dgm:pt modelId="{0A1C176E-D874-4EB2-B73B-F32F92558819}">
      <dgm:prSet custT="1"/>
      <dgm:spPr/>
      <dgm:t>
        <a:bodyPr/>
        <a:lstStyle/>
        <a:p>
          <a:r>
            <a:rPr lang="ru-RU" sz="1400">
              <a:hlinkClick xmlns:r="http://schemas.openxmlformats.org/officeDocument/2006/relationships" r:id="rId1"/>
            </a:rPr>
            <a:t>Пример учебного плана универсального профиля</a:t>
          </a:r>
          <a:endParaRPr lang="ru-RU" sz="1400"/>
        </a:p>
      </dgm:t>
    </dgm:pt>
    <dgm:pt modelId="{6EA4D9F0-73B6-405A-9595-19DB37A3E6AE}" type="parTrans" cxnId="{8402A90F-B9C7-4C74-B28C-158F5A6FFBC4}">
      <dgm:prSet/>
      <dgm:spPr/>
      <dgm:t>
        <a:bodyPr/>
        <a:lstStyle/>
        <a:p>
          <a:endParaRPr lang="ru-RU" sz="1400"/>
        </a:p>
      </dgm:t>
    </dgm:pt>
    <dgm:pt modelId="{C54B9909-BCD8-4BB1-8C89-D7520E60184C}" type="sibTrans" cxnId="{8402A90F-B9C7-4C74-B28C-158F5A6FFBC4}">
      <dgm:prSet/>
      <dgm:spPr/>
      <dgm:t>
        <a:bodyPr/>
        <a:lstStyle/>
        <a:p>
          <a:endParaRPr lang="ru-RU" sz="1400"/>
        </a:p>
      </dgm:t>
    </dgm:pt>
    <dgm:pt modelId="{D54DB563-C550-47A0-80B1-172DB40944DB}" type="pres">
      <dgm:prSet presAssocID="{A4A0F9A0-1883-4BB0-92D1-D3B95F514ABA}" presName="linear" presStyleCnt="0">
        <dgm:presLayoutVars>
          <dgm:animLvl val="lvl"/>
          <dgm:resizeHandles val="exact"/>
        </dgm:presLayoutVars>
      </dgm:prSet>
      <dgm:spPr/>
    </dgm:pt>
    <dgm:pt modelId="{1953C8AE-BB1F-4BFE-9080-F3F59F0E64F2}" type="pres">
      <dgm:prSet presAssocID="{CFEC25C6-D683-4D5C-AF59-2898C498911D}" presName="parentText" presStyleLbl="node1" presStyleIdx="0" presStyleCnt="9" custScaleY="162129">
        <dgm:presLayoutVars>
          <dgm:chMax val="0"/>
          <dgm:bulletEnabled val="1"/>
        </dgm:presLayoutVars>
      </dgm:prSet>
      <dgm:spPr/>
    </dgm:pt>
    <dgm:pt modelId="{B12AAAFD-3DCF-4DE2-9B68-94D0E41F0560}" type="pres">
      <dgm:prSet presAssocID="{C38D4FD7-F2D2-4D37-B132-0DF2260ABAE7}" presName="spacer" presStyleCnt="0"/>
      <dgm:spPr/>
    </dgm:pt>
    <dgm:pt modelId="{FA2E75E7-BE59-4B70-8AB0-B6F629A6C48E}" type="pres">
      <dgm:prSet presAssocID="{AAA7F2FC-16F3-4EC7-8A98-A2AFA701020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3ED5066-E671-4BA8-8805-4A1733EB63B8}" type="pres">
      <dgm:prSet presAssocID="{34A195F3-5A2D-404A-A2C5-58B177BC8A7B}" presName="spacer" presStyleCnt="0"/>
      <dgm:spPr/>
    </dgm:pt>
    <dgm:pt modelId="{9AB04F52-4354-422D-B58A-69B0CD8CC9BD}" type="pres">
      <dgm:prSet presAssocID="{376F4892-1E76-4B3A-B543-8B32A1350C29}" presName="parentText" presStyleLbl="node1" presStyleIdx="2" presStyleCnt="9" custScaleY="124586">
        <dgm:presLayoutVars>
          <dgm:chMax val="0"/>
          <dgm:bulletEnabled val="1"/>
        </dgm:presLayoutVars>
      </dgm:prSet>
      <dgm:spPr/>
    </dgm:pt>
    <dgm:pt modelId="{3181A4BA-7FD0-415E-AB80-D41C31E12031}" type="pres">
      <dgm:prSet presAssocID="{FD97FECA-2A96-4148-BE6F-7D9C31567689}" presName="spacer" presStyleCnt="0"/>
      <dgm:spPr/>
    </dgm:pt>
    <dgm:pt modelId="{C41A919A-037C-42A5-8AA9-A1E6DA536B29}" type="pres">
      <dgm:prSet presAssocID="{6DD1D54E-4BD0-48FF-9F9B-6B96324A69FB}" presName="parentText" presStyleLbl="node1" presStyleIdx="3" presStyleCnt="9" custScaleY="78332">
        <dgm:presLayoutVars>
          <dgm:chMax val="0"/>
          <dgm:bulletEnabled val="1"/>
        </dgm:presLayoutVars>
      </dgm:prSet>
      <dgm:spPr/>
    </dgm:pt>
    <dgm:pt modelId="{00A92D2E-3140-43CA-A88F-C326553F06BB}" type="pres">
      <dgm:prSet presAssocID="{C6F72743-4F46-4B42-BA12-34B8AAE5ABA8}" presName="spacer" presStyleCnt="0"/>
      <dgm:spPr/>
    </dgm:pt>
    <dgm:pt modelId="{C741C69A-9229-4D90-B84C-0909E69B20BD}" type="pres">
      <dgm:prSet presAssocID="{710EF1D8-818A-4848-9799-3DC6F6B9B651}" presName="parentText" presStyleLbl="node1" presStyleIdx="4" presStyleCnt="9" custScaleY="51138">
        <dgm:presLayoutVars>
          <dgm:chMax val="0"/>
          <dgm:bulletEnabled val="1"/>
        </dgm:presLayoutVars>
      </dgm:prSet>
      <dgm:spPr/>
    </dgm:pt>
    <dgm:pt modelId="{B020B044-44FA-47A8-8E92-167A7CBAAFB7}" type="pres">
      <dgm:prSet presAssocID="{25EA205F-D5CA-4195-8948-69AEF23FDADD}" presName="spacer" presStyleCnt="0"/>
      <dgm:spPr/>
    </dgm:pt>
    <dgm:pt modelId="{7C3ADEEA-996F-4160-B7C8-870159333BBD}" type="pres">
      <dgm:prSet presAssocID="{0FAB32F2-BB8B-4ED4-9C4A-CA28179EB8EB}" presName="parentText" presStyleLbl="node1" presStyleIdx="5" presStyleCnt="9" custScaleY="64817">
        <dgm:presLayoutVars>
          <dgm:chMax val="0"/>
          <dgm:bulletEnabled val="1"/>
        </dgm:presLayoutVars>
      </dgm:prSet>
      <dgm:spPr/>
    </dgm:pt>
    <dgm:pt modelId="{082481EC-2256-4FCC-81A9-645F09544E4E}" type="pres">
      <dgm:prSet presAssocID="{5F861662-42FD-42A8-9D72-B935492F74B7}" presName="spacer" presStyleCnt="0"/>
      <dgm:spPr/>
    </dgm:pt>
    <dgm:pt modelId="{A08850DE-0228-48A2-B11C-483DAF361615}" type="pres">
      <dgm:prSet presAssocID="{DC2659CE-2572-4CAB-B613-48CECD9CC43F}" presName="parentText" presStyleLbl="node1" presStyleIdx="6" presStyleCnt="9" custScaleY="69655">
        <dgm:presLayoutVars>
          <dgm:chMax val="0"/>
          <dgm:bulletEnabled val="1"/>
        </dgm:presLayoutVars>
      </dgm:prSet>
      <dgm:spPr/>
    </dgm:pt>
    <dgm:pt modelId="{47B82778-301E-4782-94EC-944B51BFEB5D}" type="pres">
      <dgm:prSet presAssocID="{12A90972-08E9-4E9E-8414-30953D6572B6}" presName="spacer" presStyleCnt="0"/>
      <dgm:spPr/>
    </dgm:pt>
    <dgm:pt modelId="{315C519B-0826-4749-9B7F-9F08A887C9B1}" type="pres">
      <dgm:prSet presAssocID="{C33ABE55-B1BE-40F9-B850-662DA0E7AC7B}" presName="parentText" presStyleLbl="node1" presStyleIdx="7" presStyleCnt="9" custScaleY="64324">
        <dgm:presLayoutVars>
          <dgm:chMax val="0"/>
          <dgm:bulletEnabled val="1"/>
        </dgm:presLayoutVars>
      </dgm:prSet>
      <dgm:spPr/>
    </dgm:pt>
    <dgm:pt modelId="{6271CB8E-59FE-480E-8C4C-71A0F70ABF16}" type="pres">
      <dgm:prSet presAssocID="{07B2BDD5-7CDE-4C78-8967-A0D5BB7CEA4B}" presName="spacer" presStyleCnt="0"/>
      <dgm:spPr/>
    </dgm:pt>
    <dgm:pt modelId="{4A6F7C3F-B317-43CD-9374-9B5C8C3D05E6}" type="pres">
      <dgm:prSet presAssocID="{0A1C176E-D874-4EB2-B73B-F32F92558819}" presName="parentText" presStyleLbl="node1" presStyleIdx="8" presStyleCnt="9" custScaleY="63054">
        <dgm:presLayoutVars>
          <dgm:chMax val="0"/>
          <dgm:bulletEnabled val="1"/>
        </dgm:presLayoutVars>
      </dgm:prSet>
      <dgm:spPr/>
    </dgm:pt>
  </dgm:ptLst>
  <dgm:cxnLst>
    <dgm:cxn modelId="{B9A0F605-690D-4522-9A35-A3B87401876D}" srcId="{A4A0F9A0-1883-4BB0-92D1-D3B95F514ABA}" destId="{6DD1D54E-4BD0-48FF-9F9B-6B96324A69FB}" srcOrd="3" destOrd="0" parTransId="{7AAAF4B9-0311-4B4D-81C0-200394BD949D}" sibTransId="{C6F72743-4F46-4B42-BA12-34B8AAE5ABA8}"/>
    <dgm:cxn modelId="{DC548B0C-EDFE-4E17-A086-9C9F9AF4B84A}" type="presOf" srcId="{0A1C176E-D874-4EB2-B73B-F32F92558819}" destId="{4A6F7C3F-B317-43CD-9374-9B5C8C3D05E6}" srcOrd="0" destOrd="0" presId="urn:microsoft.com/office/officeart/2005/8/layout/vList2"/>
    <dgm:cxn modelId="{8402A90F-B9C7-4C74-B28C-158F5A6FFBC4}" srcId="{A4A0F9A0-1883-4BB0-92D1-D3B95F514ABA}" destId="{0A1C176E-D874-4EB2-B73B-F32F92558819}" srcOrd="8" destOrd="0" parTransId="{6EA4D9F0-73B6-405A-9595-19DB37A3E6AE}" sibTransId="{C54B9909-BCD8-4BB1-8C89-D7520E60184C}"/>
    <dgm:cxn modelId="{7E0A3810-EAE7-4DC0-9BF8-2CE42DC561FA}" srcId="{A4A0F9A0-1883-4BB0-92D1-D3B95F514ABA}" destId="{710EF1D8-818A-4848-9799-3DC6F6B9B651}" srcOrd="4" destOrd="0" parTransId="{28276A74-E305-4F42-A280-C477F3C13F6F}" sibTransId="{25EA205F-D5CA-4195-8948-69AEF23FDADD}"/>
    <dgm:cxn modelId="{FF518321-0C1E-4EEA-8637-9907A66A3219}" type="presOf" srcId="{0FAB32F2-BB8B-4ED4-9C4A-CA28179EB8EB}" destId="{7C3ADEEA-996F-4160-B7C8-870159333BBD}" srcOrd="0" destOrd="0" presId="urn:microsoft.com/office/officeart/2005/8/layout/vList2"/>
    <dgm:cxn modelId="{3C8F5D29-9716-4152-BC8F-090320E4F84F}" type="presOf" srcId="{710EF1D8-818A-4848-9799-3DC6F6B9B651}" destId="{C741C69A-9229-4D90-B84C-0909E69B20BD}" srcOrd="0" destOrd="0" presId="urn:microsoft.com/office/officeart/2005/8/layout/vList2"/>
    <dgm:cxn modelId="{10C2AA29-257E-4FA5-947C-67D9F6E51406}" type="presOf" srcId="{376F4892-1E76-4B3A-B543-8B32A1350C29}" destId="{9AB04F52-4354-422D-B58A-69B0CD8CC9BD}" srcOrd="0" destOrd="0" presId="urn:microsoft.com/office/officeart/2005/8/layout/vList2"/>
    <dgm:cxn modelId="{852A792B-3DD0-4D00-98DC-C805DC2A3454}" srcId="{A4A0F9A0-1883-4BB0-92D1-D3B95F514ABA}" destId="{376F4892-1E76-4B3A-B543-8B32A1350C29}" srcOrd="2" destOrd="0" parTransId="{D35D8045-735D-4A95-AB5B-EC9178FB7F98}" sibTransId="{FD97FECA-2A96-4148-BE6F-7D9C31567689}"/>
    <dgm:cxn modelId="{33D9BC77-87CD-4892-A8EE-CE5E6D44DD24}" srcId="{A4A0F9A0-1883-4BB0-92D1-D3B95F514ABA}" destId="{C33ABE55-B1BE-40F9-B850-662DA0E7AC7B}" srcOrd="7" destOrd="0" parTransId="{D3442496-98AF-42C1-B7E4-4B0E7AE4468A}" sibTransId="{07B2BDD5-7CDE-4C78-8967-A0D5BB7CEA4B}"/>
    <dgm:cxn modelId="{35984079-8345-4A3C-9631-DC43A91A0FAF}" type="presOf" srcId="{C33ABE55-B1BE-40F9-B850-662DA0E7AC7B}" destId="{315C519B-0826-4749-9B7F-9F08A887C9B1}" srcOrd="0" destOrd="0" presId="urn:microsoft.com/office/officeart/2005/8/layout/vList2"/>
    <dgm:cxn modelId="{41E87581-4EEC-481A-9B99-3940933881F2}" srcId="{A4A0F9A0-1883-4BB0-92D1-D3B95F514ABA}" destId="{0FAB32F2-BB8B-4ED4-9C4A-CA28179EB8EB}" srcOrd="5" destOrd="0" parTransId="{81E721AA-BAD7-48F3-A907-36637D42CB6D}" sibTransId="{5F861662-42FD-42A8-9D72-B935492F74B7}"/>
    <dgm:cxn modelId="{93E11B8E-8A7E-4601-BC53-120A6296A1FA}" type="presOf" srcId="{CFEC25C6-D683-4D5C-AF59-2898C498911D}" destId="{1953C8AE-BB1F-4BFE-9080-F3F59F0E64F2}" srcOrd="0" destOrd="0" presId="urn:microsoft.com/office/officeart/2005/8/layout/vList2"/>
    <dgm:cxn modelId="{CC24DD9E-5AAD-4DCA-BE29-9A8EF6E1BF0F}" srcId="{A4A0F9A0-1883-4BB0-92D1-D3B95F514ABA}" destId="{AAA7F2FC-16F3-4EC7-8A98-A2AFA7010204}" srcOrd="1" destOrd="0" parTransId="{449E8A48-A959-4B64-A9BD-7F4E13115F43}" sibTransId="{34A195F3-5A2D-404A-A2C5-58B177BC8A7B}"/>
    <dgm:cxn modelId="{CAEEBFA1-A18E-49F1-B8AF-008813E0DEEC}" srcId="{A4A0F9A0-1883-4BB0-92D1-D3B95F514ABA}" destId="{CFEC25C6-D683-4D5C-AF59-2898C498911D}" srcOrd="0" destOrd="0" parTransId="{57FB951C-30FE-439E-B0C3-915732FC5985}" sibTransId="{C38D4FD7-F2D2-4D37-B132-0DF2260ABAE7}"/>
    <dgm:cxn modelId="{D5C18EA3-D1A4-4ECF-AA58-CB611EF5CFF0}" type="presOf" srcId="{AAA7F2FC-16F3-4EC7-8A98-A2AFA7010204}" destId="{FA2E75E7-BE59-4B70-8AB0-B6F629A6C48E}" srcOrd="0" destOrd="0" presId="urn:microsoft.com/office/officeart/2005/8/layout/vList2"/>
    <dgm:cxn modelId="{44A42FE7-3870-4578-BE06-97F999C089D5}" type="presOf" srcId="{6DD1D54E-4BD0-48FF-9F9B-6B96324A69FB}" destId="{C41A919A-037C-42A5-8AA9-A1E6DA536B29}" srcOrd="0" destOrd="0" presId="urn:microsoft.com/office/officeart/2005/8/layout/vList2"/>
    <dgm:cxn modelId="{E07C2EEF-1175-4094-A474-4684B5A69481}" type="presOf" srcId="{A4A0F9A0-1883-4BB0-92D1-D3B95F514ABA}" destId="{D54DB563-C550-47A0-80B1-172DB40944DB}" srcOrd="0" destOrd="0" presId="urn:microsoft.com/office/officeart/2005/8/layout/vList2"/>
    <dgm:cxn modelId="{E6AC4BF0-282C-491C-BE23-70A25CDE4EDE}" type="presOf" srcId="{DC2659CE-2572-4CAB-B613-48CECD9CC43F}" destId="{A08850DE-0228-48A2-B11C-483DAF361615}" srcOrd="0" destOrd="0" presId="urn:microsoft.com/office/officeart/2005/8/layout/vList2"/>
    <dgm:cxn modelId="{D78C4EF2-4B5B-4584-AE88-E51191E93B00}" srcId="{A4A0F9A0-1883-4BB0-92D1-D3B95F514ABA}" destId="{DC2659CE-2572-4CAB-B613-48CECD9CC43F}" srcOrd="6" destOrd="0" parTransId="{B2561BAA-CC9C-4C1F-A891-A5EBD3F6A3B3}" sibTransId="{12A90972-08E9-4E9E-8414-30953D6572B6}"/>
    <dgm:cxn modelId="{648BCB43-B01A-4944-96C8-C77BF2777453}" type="presParOf" srcId="{D54DB563-C550-47A0-80B1-172DB40944DB}" destId="{1953C8AE-BB1F-4BFE-9080-F3F59F0E64F2}" srcOrd="0" destOrd="0" presId="urn:microsoft.com/office/officeart/2005/8/layout/vList2"/>
    <dgm:cxn modelId="{3FC6CBA5-22F3-43D7-AF0A-502F64217B23}" type="presParOf" srcId="{D54DB563-C550-47A0-80B1-172DB40944DB}" destId="{B12AAAFD-3DCF-4DE2-9B68-94D0E41F0560}" srcOrd="1" destOrd="0" presId="urn:microsoft.com/office/officeart/2005/8/layout/vList2"/>
    <dgm:cxn modelId="{E613BC5A-B51F-4220-B9AC-5025B825B3B5}" type="presParOf" srcId="{D54DB563-C550-47A0-80B1-172DB40944DB}" destId="{FA2E75E7-BE59-4B70-8AB0-B6F629A6C48E}" srcOrd="2" destOrd="0" presId="urn:microsoft.com/office/officeart/2005/8/layout/vList2"/>
    <dgm:cxn modelId="{629B9B4A-5EAD-4333-89E8-20D6E213FBF1}" type="presParOf" srcId="{D54DB563-C550-47A0-80B1-172DB40944DB}" destId="{03ED5066-E671-4BA8-8805-4A1733EB63B8}" srcOrd="3" destOrd="0" presId="urn:microsoft.com/office/officeart/2005/8/layout/vList2"/>
    <dgm:cxn modelId="{9D1B7089-345F-4851-9E1B-94517791BFCC}" type="presParOf" srcId="{D54DB563-C550-47A0-80B1-172DB40944DB}" destId="{9AB04F52-4354-422D-B58A-69B0CD8CC9BD}" srcOrd="4" destOrd="0" presId="urn:microsoft.com/office/officeart/2005/8/layout/vList2"/>
    <dgm:cxn modelId="{153E9BF9-1499-4B79-A771-924B6AB353F8}" type="presParOf" srcId="{D54DB563-C550-47A0-80B1-172DB40944DB}" destId="{3181A4BA-7FD0-415E-AB80-D41C31E12031}" srcOrd="5" destOrd="0" presId="urn:microsoft.com/office/officeart/2005/8/layout/vList2"/>
    <dgm:cxn modelId="{43E10C29-ED40-4A41-8561-7C49F3A59363}" type="presParOf" srcId="{D54DB563-C550-47A0-80B1-172DB40944DB}" destId="{C41A919A-037C-42A5-8AA9-A1E6DA536B29}" srcOrd="6" destOrd="0" presId="urn:microsoft.com/office/officeart/2005/8/layout/vList2"/>
    <dgm:cxn modelId="{BA3AC4E3-4241-4DF4-A813-8A9D4C3C34C3}" type="presParOf" srcId="{D54DB563-C550-47A0-80B1-172DB40944DB}" destId="{00A92D2E-3140-43CA-A88F-C326553F06BB}" srcOrd="7" destOrd="0" presId="urn:microsoft.com/office/officeart/2005/8/layout/vList2"/>
    <dgm:cxn modelId="{12E5075B-1BF0-4A44-8E6F-9E0197CADE9F}" type="presParOf" srcId="{D54DB563-C550-47A0-80B1-172DB40944DB}" destId="{C741C69A-9229-4D90-B84C-0909E69B20BD}" srcOrd="8" destOrd="0" presId="urn:microsoft.com/office/officeart/2005/8/layout/vList2"/>
    <dgm:cxn modelId="{6BA0ADB7-1A80-4586-95A9-CE5F2229E386}" type="presParOf" srcId="{D54DB563-C550-47A0-80B1-172DB40944DB}" destId="{B020B044-44FA-47A8-8E92-167A7CBAAFB7}" srcOrd="9" destOrd="0" presId="urn:microsoft.com/office/officeart/2005/8/layout/vList2"/>
    <dgm:cxn modelId="{CEA2E860-1E09-44DF-A018-92350587B853}" type="presParOf" srcId="{D54DB563-C550-47A0-80B1-172DB40944DB}" destId="{7C3ADEEA-996F-4160-B7C8-870159333BBD}" srcOrd="10" destOrd="0" presId="urn:microsoft.com/office/officeart/2005/8/layout/vList2"/>
    <dgm:cxn modelId="{4E5AFB8A-327A-4BF9-975B-0FC7C5810352}" type="presParOf" srcId="{D54DB563-C550-47A0-80B1-172DB40944DB}" destId="{082481EC-2256-4FCC-81A9-645F09544E4E}" srcOrd="11" destOrd="0" presId="urn:microsoft.com/office/officeart/2005/8/layout/vList2"/>
    <dgm:cxn modelId="{3B8CCA73-F4B3-473A-8BE8-1CA115F42F65}" type="presParOf" srcId="{D54DB563-C550-47A0-80B1-172DB40944DB}" destId="{A08850DE-0228-48A2-B11C-483DAF361615}" srcOrd="12" destOrd="0" presId="urn:microsoft.com/office/officeart/2005/8/layout/vList2"/>
    <dgm:cxn modelId="{14C7C39B-A4E9-4EC9-97E2-6B645453B504}" type="presParOf" srcId="{D54DB563-C550-47A0-80B1-172DB40944DB}" destId="{47B82778-301E-4782-94EC-944B51BFEB5D}" srcOrd="13" destOrd="0" presId="urn:microsoft.com/office/officeart/2005/8/layout/vList2"/>
    <dgm:cxn modelId="{75C5B7E2-AACF-4D3D-BB1A-088FEBE31566}" type="presParOf" srcId="{D54DB563-C550-47A0-80B1-172DB40944DB}" destId="{315C519B-0826-4749-9B7F-9F08A887C9B1}" srcOrd="14" destOrd="0" presId="urn:microsoft.com/office/officeart/2005/8/layout/vList2"/>
    <dgm:cxn modelId="{52A4E54C-D037-4A91-A599-900F550061F8}" type="presParOf" srcId="{D54DB563-C550-47A0-80B1-172DB40944DB}" destId="{6271CB8E-59FE-480E-8C4C-71A0F70ABF16}" srcOrd="15" destOrd="0" presId="urn:microsoft.com/office/officeart/2005/8/layout/vList2"/>
    <dgm:cxn modelId="{379E7D32-835B-448A-848E-9F9E35271DA3}" type="presParOf" srcId="{D54DB563-C550-47A0-80B1-172DB40944DB}" destId="{4A6F7C3F-B317-43CD-9374-9B5C8C3D05E6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D22A2-FB20-4540-AAF7-9E25B62FA760}">
      <dsp:nvSpPr>
        <dsp:cNvPr id="0" name=""/>
        <dsp:cNvSpPr/>
      </dsp:nvSpPr>
      <dsp:spPr>
        <a:xfrm>
          <a:off x="0" y="70710"/>
          <a:ext cx="10631810" cy="3764333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— Федеральный закон от 29.12.2012 N 273-ФЗ «Об образовании в Российской Федерации»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r>
            <a:rPr lang="ru-RU" sz="1400" kern="1200" dirty="0"/>
            <a:t>— Федеральный государственный образовательный стандарт среднего общего образования, утвержденным приказом Министерства образования и науки Российской Федерации от 17.05.2012 N 413 (с изменениями и дополнениями от 29 декабря 2014 г., 31 декабря 2015 г., 29 июня 2017 г. (далее — ФГОС СОО)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r>
            <a:rPr lang="ru-RU" sz="1400" kern="1200" dirty="0"/>
            <a:t>— Примерная основная образовательная программа среднего общего образования (далее — ПООП СОО) (одобрена решением федерального учебно-методического объединения по общему образованию (протокол от 28 июня 2016 года N 2/16-з)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r>
            <a:rPr lang="ru-RU" sz="1400" kern="1200" dirty="0"/>
            <a:t>— Постановление Главного Государственного санитарного врача Российской Федерации «Об утверждении СанПиН 2.4.3648-20 «Санитарно-эпидемиологические требования к организациям воспитания и обучения, отдыха и оздоровления детей и молодежи» от 28 сентября 2020 г. N 28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/>
          </a:br>
          <a:r>
            <a:rPr lang="ru-RU" sz="1400" kern="1200" dirty="0"/>
            <a:t>— приказ Министерства просвещения Российской Федерации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 от 20 мая 2020 г. N 254</a:t>
          </a:r>
          <a:br>
            <a:rPr lang="ru-RU" sz="1400" kern="1200" dirty="0"/>
          </a:br>
          <a:endParaRPr lang="ru-RU" sz="1400" kern="1200" dirty="0"/>
        </a:p>
      </dsp:txBody>
      <dsp:txXfrm>
        <a:off x="0" y="70710"/>
        <a:ext cx="10631810" cy="3764333"/>
      </dsp:txXfrm>
    </dsp:sp>
    <dsp:sp modelId="{413ECA98-887E-4CCD-B661-A38EEBA266E2}">
      <dsp:nvSpPr>
        <dsp:cNvPr id="0" name=""/>
        <dsp:cNvSpPr/>
      </dsp:nvSpPr>
      <dsp:spPr>
        <a:xfrm>
          <a:off x="0" y="4034666"/>
          <a:ext cx="10631810" cy="7411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0" kern="1200" dirty="0">
              <a:solidFill>
                <a:schemeClr val="accent2">
                  <a:lumMod val="75000"/>
                </a:schemeClr>
              </a:solidFill>
            </a:rPr>
            <a:t>Приказ Министерства просвещения Российской Федерации от 22.03.2021 № 115 "Об утверждении Порядка организации и осуществления образовательной деятельности по основным общеобразовательным программам - образовательным программам начального общего, основного общего и среднего общего образования".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034666"/>
        <a:ext cx="10631810" cy="74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11A12-7052-4F89-9A08-1F49E89C2319}">
      <dsp:nvSpPr>
        <dsp:cNvPr id="0" name=""/>
        <dsp:cNvSpPr/>
      </dsp:nvSpPr>
      <dsp:spPr>
        <a:xfrm>
          <a:off x="0" y="2232"/>
          <a:ext cx="10738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4C08-D89D-4974-9A9A-3F5DAA5C2568}">
      <dsp:nvSpPr>
        <dsp:cNvPr id="0" name=""/>
        <dsp:cNvSpPr/>
      </dsp:nvSpPr>
      <dsp:spPr>
        <a:xfrm>
          <a:off x="0" y="2232"/>
          <a:ext cx="10738687" cy="152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План мероприятий ФГБОУ ВО «Томский государственный педагогический университет» по открытию и функционированию в ОО Томской области классов/групп психолого-педагогической направленности </a:t>
          </a:r>
          <a:r>
            <a:rPr lang="ru-RU" sz="1800" u="sng" kern="1200" dirty="0">
              <a:hlinkClick xmlns:r="http://schemas.openxmlformats.org/officeDocument/2006/relationships" r:id="rId1"/>
            </a:rPr>
            <a:t>https://toipkro.ru/content/files/documents/Plan_meropriyatij_TGPU.PDF</a:t>
          </a:r>
          <a:r>
            <a:rPr lang="ru-RU" sz="1800" kern="1200" dirty="0"/>
            <a:t> </a:t>
          </a:r>
        </a:p>
      </dsp:txBody>
      <dsp:txXfrm>
        <a:off x="0" y="2232"/>
        <a:ext cx="10738687" cy="1522841"/>
      </dsp:txXfrm>
    </dsp:sp>
    <dsp:sp modelId="{CA793208-E0BD-49D9-A103-F4AFBA209712}">
      <dsp:nvSpPr>
        <dsp:cNvPr id="0" name=""/>
        <dsp:cNvSpPr/>
      </dsp:nvSpPr>
      <dsp:spPr>
        <a:xfrm>
          <a:off x="0" y="1525074"/>
          <a:ext cx="10738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F0A3-D9D9-4586-B9A0-1C391530C679}">
      <dsp:nvSpPr>
        <dsp:cNvPr id="0" name=""/>
        <dsp:cNvSpPr/>
      </dsp:nvSpPr>
      <dsp:spPr>
        <a:xfrm>
          <a:off x="0" y="1525074"/>
          <a:ext cx="10738687" cy="152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Распоряжение Департамента Томской области от 21.10.2021 №1688-р «О реализации проекта по открытию и функционированию в образовательных организациях Томской области классов/групп психолого-педагогической направленности» </a:t>
          </a:r>
          <a:r>
            <a:rPr lang="ru-RU" sz="1800" u="sng" kern="1200" dirty="0">
              <a:hlinkClick xmlns:r="http://schemas.openxmlformats.org/officeDocument/2006/relationships" r:id="rId2"/>
            </a:rPr>
            <a:t>https://toipkro.ru/content/files/documents/Rasporyazhenie_DOO_TO_ot_21.10.2021____1688-r_O_realizaczii_proekta_Psixologo-pedagogicheskie_klassy_.pdf</a:t>
          </a:r>
          <a:r>
            <a:rPr lang="ru-RU" sz="1800" kern="1200" dirty="0"/>
            <a:t> </a:t>
          </a:r>
        </a:p>
      </dsp:txBody>
      <dsp:txXfrm>
        <a:off x="0" y="1525074"/>
        <a:ext cx="10738687" cy="1522841"/>
      </dsp:txXfrm>
    </dsp:sp>
    <dsp:sp modelId="{E93ECBD8-AD87-4151-921C-469E02E43F2F}">
      <dsp:nvSpPr>
        <dsp:cNvPr id="0" name=""/>
        <dsp:cNvSpPr/>
      </dsp:nvSpPr>
      <dsp:spPr>
        <a:xfrm>
          <a:off x="0" y="3047915"/>
          <a:ext cx="10738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E7D75-43AD-42B9-819C-182A60A09F51}">
      <dsp:nvSpPr>
        <dsp:cNvPr id="0" name=""/>
        <dsp:cNvSpPr/>
      </dsp:nvSpPr>
      <dsp:spPr>
        <a:xfrm>
          <a:off x="0" y="3047915"/>
          <a:ext cx="10738687" cy="1522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Приказ ФГБОУ ВО «Томский государственный педагогический университет» от 04.12.2017 г. № 427/6:  </a:t>
          </a:r>
          <a:r>
            <a:rPr lang="ru-RU" sz="1800" u="sng" kern="1200" dirty="0">
              <a:hlinkClick xmlns:r="http://schemas.openxmlformats.org/officeDocument/2006/relationships" r:id="rId3"/>
            </a:rPr>
            <a:t>https://uspeh.tspu.ru/zzz/pedclass/docs/2018/DOC789.pdf</a:t>
          </a:r>
          <a:endParaRPr lang="ru-RU" sz="1800" kern="1200" dirty="0"/>
        </a:p>
      </dsp:txBody>
      <dsp:txXfrm>
        <a:off x="0" y="3047915"/>
        <a:ext cx="10738687" cy="1522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3C8AE-BB1F-4BFE-9080-F3F59F0E64F2}">
      <dsp:nvSpPr>
        <dsp:cNvPr id="0" name=""/>
        <dsp:cNvSpPr/>
      </dsp:nvSpPr>
      <dsp:spPr>
        <a:xfrm>
          <a:off x="0" y="467415"/>
          <a:ext cx="10967981" cy="938970"/>
        </a:xfrm>
        <a:prstGeom prst="roundRect">
          <a:avLst/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hlinkClick xmlns:r="http://schemas.openxmlformats.org/officeDocument/2006/relationships" r:id="rId1"/>
            </a:rPr>
            <a:t>МЕТОДИЧЕСКИЕ РЕКОМЕНДАЦИИ 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</a:t>
          </a:r>
          <a:r>
            <a:rPr lang="ru-RU" sz="1400" kern="1200" dirty="0"/>
            <a:t> </a:t>
          </a:r>
        </a:p>
      </dsp:txBody>
      <dsp:txXfrm>
        <a:off x="45837" y="513252"/>
        <a:ext cx="10876307" cy="847296"/>
      </dsp:txXfrm>
    </dsp:sp>
    <dsp:sp modelId="{FA2E75E7-BE59-4B70-8AB0-B6F629A6C48E}">
      <dsp:nvSpPr>
        <dsp:cNvPr id="0" name=""/>
        <dsp:cNvSpPr/>
      </dsp:nvSpPr>
      <dsp:spPr>
        <a:xfrm>
          <a:off x="0" y="1420785"/>
          <a:ext cx="10967981" cy="579149"/>
        </a:xfrm>
        <a:prstGeom prst="roundRect">
          <a:avLst/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hlinkClick xmlns:r="http://schemas.openxmlformats.org/officeDocument/2006/relationships" r:id="rId1"/>
            </a:rPr>
            <a:t>Алгоритм действий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</a:t>
          </a:r>
          <a:endParaRPr lang="ru-RU" sz="1400" kern="1200" dirty="0"/>
        </a:p>
      </dsp:txBody>
      <dsp:txXfrm>
        <a:off x="28272" y="1449057"/>
        <a:ext cx="10911437" cy="522605"/>
      </dsp:txXfrm>
    </dsp:sp>
    <dsp:sp modelId="{9AB04F52-4354-422D-B58A-69B0CD8CC9BD}">
      <dsp:nvSpPr>
        <dsp:cNvPr id="0" name=""/>
        <dsp:cNvSpPr/>
      </dsp:nvSpPr>
      <dsp:spPr>
        <a:xfrm>
          <a:off x="0" y="2014335"/>
          <a:ext cx="10967981" cy="721539"/>
        </a:xfrm>
        <a:prstGeom prst="roundRect">
          <a:avLst/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hlinkClick xmlns:r="http://schemas.openxmlformats.org/officeDocument/2006/relationships" r:id="rId1"/>
            </a:rPr>
            <a:t>МЕТОДИЧЕСКИЕ РЕКОМЕНДАЦИИ О РАЗРАБОТКЕ УЧЕБНОГО ПЛАНА 10 — 11 КЛАССОВ «ПСИХОЛОГО-ПЕДАГОГИЧЕСКОЙ НАПРАВЛЕННОСТИ» В РАМКАХ ПРОФИЛЕЙ ПРИ РЕАЛИЗАЦИИ ОБРАЗОВАТЕЛЬНЫХ ПРОГРАММ СРЕДНЕГО ОБЩЕГО ОБРАЗОВАНИЯ</a:t>
          </a:r>
          <a:r>
            <a:rPr lang="ru-RU" sz="1400" kern="1200" dirty="0"/>
            <a:t> </a:t>
          </a:r>
          <a:r>
            <a:rPr lang="ru-RU" sz="1400" kern="1200" dirty="0">
              <a:hlinkClick xmlns:r="http://schemas.openxmlformats.org/officeDocument/2006/relationships" r:id="rId1"/>
            </a:rPr>
            <a:t>Гигиенические требования к максимальным величинам недельной образовательной нагрузки</a:t>
          </a:r>
          <a:endParaRPr lang="ru-RU" sz="1400" kern="1200" dirty="0"/>
        </a:p>
      </dsp:txBody>
      <dsp:txXfrm>
        <a:off x="35223" y="2049558"/>
        <a:ext cx="10897535" cy="651093"/>
      </dsp:txXfrm>
    </dsp:sp>
    <dsp:sp modelId="{C41A919A-037C-42A5-8AA9-A1E6DA536B29}">
      <dsp:nvSpPr>
        <dsp:cNvPr id="0" name=""/>
        <dsp:cNvSpPr/>
      </dsp:nvSpPr>
      <dsp:spPr>
        <a:xfrm>
          <a:off x="0" y="2750275"/>
          <a:ext cx="10967981" cy="453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Примерный перечень учебных предметов на углубленном уровне в соответствии с профилями обучения</a:t>
          </a:r>
          <a:endParaRPr lang="ru-RU" sz="1400" kern="1200"/>
        </a:p>
      </dsp:txBody>
      <dsp:txXfrm>
        <a:off x="22146" y="2772421"/>
        <a:ext cx="10923689" cy="409367"/>
      </dsp:txXfrm>
    </dsp:sp>
    <dsp:sp modelId="{C741C69A-9229-4D90-B84C-0909E69B20BD}">
      <dsp:nvSpPr>
        <dsp:cNvPr id="0" name=""/>
        <dsp:cNvSpPr/>
      </dsp:nvSpPr>
      <dsp:spPr>
        <a:xfrm>
          <a:off x="0" y="3218335"/>
          <a:ext cx="10967981" cy="296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Примерные варианты учебных планов профилейПример учебного плана гуманитарного профиля (часов в неделю)</a:t>
          </a:r>
          <a:endParaRPr lang="ru-RU" sz="1400" kern="1200"/>
        </a:p>
      </dsp:txBody>
      <dsp:txXfrm>
        <a:off x="14458" y="3232793"/>
        <a:ext cx="10939065" cy="267249"/>
      </dsp:txXfrm>
    </dsp:sp>
    <dsp:sp modelId="{7C3ADEEA-996F-4160-B7C8-870159333BBD}">
      <dsp:nvSpPr>
        <dsp:cNvPr id="0" name=""/>
        <dsp:cNvSpPr/>
      </dsp:nvSpPr>
      <dsp:spPr>
        <a:xfrm>
          <a:off x="0" y="3528901"/>
          <a:ext cx="10967981" cy="375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 учебного плана технологического профиля (часов в неделю)</a:t>
          </a:r>
          <a:endParaRPr lang="ru-RU" sz="1400" kern="1200"/>
        </a:p>
      </dsp:txBody>
      <dsp:txXfrm>
        <a:off x="18325" y="3547226"/>
        <a:ext cx="10931331" cy="338737"/>
      </dsp:txXfrm>
    </dsp:sp>
    <dsp:sp modelId="{A08850DE-0228-48A2-B11C-483DAF361615}">
      <dsp:nvSpPr>
        <dsp:cNvPr id="0" name=""/>
        <dsp:cNvSpPr/>
      </dsp:nvSpPr>
      <dsp:spPr>
        <a:xfrm>
          <a:off x="0" y="3918688"/>
          <a:ext cx="10967981" cy="403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 учебного плана естественнонаучного профиля</a:t>
          </a:r>
          <a:endParaRPr lang="ru-RU" sz="1400" kern="1200"/>
        </a:p>
      </dsp:txBody>
      <dsp:txXfrm>
        <a:off x="19693" y="3938381"/>
        <a:ext cx="10928595" cy="364020"/>
      </dsp:txXfrm>
    </dsp:sp>
    <dsp:sp modelId="{315C519B-0826-4749-9B7F-9F08A887C9B1}">
      <dsp:nvSpPr>
        <dsp:cNvPr id="0" name=""/>
        <dsp:cNvSpPr/>
      </dsp:nvSpPr>
      <dsp:spPr>
        <a:xfrm>
          <a:off x="0" y="4336495"/>
          <a:ext cx="10967981" cy="3725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 учебного плана социально-экономического профиля (часов в неделю)</a:t>
          </a:r>
          <a:endParaRPr lang="ru-RU" sz="1400" kern="1200"/>
        </a:p>
      </dsp:txBody>
      <dsp:txXfrm>
        <a:off x="18186" y="4354681"/>
        <a:ext cx="10931609" cy="336160"/>
      </dsp:txXfrm>
    </dsp:sp>
    <dsp:sp modelId="{4A6F7C3F-B317-43CD-9374-9B5C8C3D05E6}">
      <dsp:nvSpPr>
        <dsp:cNvPr id="0" name=""/>
        <dsp:cNvSpPr/>
      </dsp:nvSpPr>
      <dsp:spPr>
        <a:xfrm>
          <a:off x="0" y="4723428"/>
          <a:ext cx="10967981" cy="3651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hlinkClick xmlns:r="http://schemas.openxmlformats.org/officeDocument/2006/relationships" r:id="rId1"/>
            </a:rPr>
            <a:t>Пример учебного плана универсального профиля</a:t>
          </a:r>
          <a:endParaRPr lang="ru-RU" sz="1400" kern="1200"/>
        </a:p>
      </dsp:txBody>
      <dsp:txXfrm>
        <a:off x="17826" y="4741254"/>
        <a:ext cx="10932329" cy="32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89FE29-B625-4032-8A96-9B7633D99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7245E9-872A-4055-968A-CBB2ACED4A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34AF988-BDB2-44DF-9893-3E0C36BA3B7F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5095303-AD57-4FDE-8757-DB5C772ABF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F8864A4-4956-4AB5-9ACB-85182DDB6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A62FF2-070F-492D-9B82-1FC083B020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065729-123C-45C4-B7A9-A602BB1D9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9234E5-0BE7-463E-9432-CF3F59E06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234E5-0BE7-463E-9432-CF3F59E0616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0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234E5-0BE7-463E-9432-CF3F59E0616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234E5-0BE7-463E-9432-CF3F59E0616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46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862;g97c0c60065_0_46:notes">
            <a:extLst>
              <a:ext uri="{FF2B5EF4-FFF2-40B4-BE49-F238E27FC236}">
                <a16:creationId xmlns:a16="http://schemas.microsoft.com/office/drawing/2014/main" id="{BE9AB9FA-F248-417E-9D35-5DC5543919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Google Shape;863;g97c0c60065_0_46:notes">
            <a:extLst>
              <a:ext uri="{FF2B5EF4-FFF2-40B4-BE49-F238E27FC236}">
                <a16:creationId xmlns:a16="http://schemas.microsoft.com/office/drawing/2014/main" id="{C15EBFBA-C7F5-4A8A-BFF4-8FE2AB13F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234E5-0BE7-463E-9432-CF3F59E0616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49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862;g97c0c60065_0_46:notes">
            <a:extLst>
              <a:ext uri="{FF2B5EF4-FFF2-40B4-BE49-F238E27FC236}">
                <a16:creationId xmlns:a16="http://schemas.microsoft.com/office/drawing/2014/main" id="{BE9AB9FA-F248-417E-9D35-5DC5543919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Google Shape;863;g97c0c60065_0_46:notes">
            <a:extLst>
              <a:ext uri="{FF2B5EF4-FFF2-40B4-BE49-F238E27FC236}">
                <a16:creationId xmlns:a16="http://schemas.microsoft.com/office/drawing/2014/main" id="{C15EBFBA-C7F5-4A8A-BFF4-8FE2AB13F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248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862;g97c0c60065_0_46:notes">
            <a:extLst>
              <a:ext uri="{FF2B5EF4-FFF2-40B4-BE49-F238E27FC236}">
                <a16:creationId xmlns:a16="http://schemas.microsoft.com/office/drawing/2014/main" id="{BE9AB9FA-F248-417E-9D35-5DC5543919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Google Shape;863;g97c0c60065_0_46:notes">
            <a:extLst>
              <a:ext uri="{FF2B5EF4-FFF2-40B4-BE49-F238E27FC236}">
                <a16:creationId xmlns:a16="http://schemas.microsoft.com/office/drawing/2014/main" id="{C15EBFBA-C7F5-4A8A-BFF4-8FE2AB13F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756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17B43-C0DF-4295-8121-6F4098C8F5B6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5E22B-B3D6-4446-B5F9-7FBFD472E8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027437DB-4BB3-4880-AC5A-574CDE564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5" y="2730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2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7523A-3CCD-46FC-AAB2-75D38C1D6119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68F4D-D5C8-41D2-B919-FDE72098B3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101AECDE-FDDC-4EA0-A031-CF6009DF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5" y="2095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B51E8-DE50-4CB8-9DF2-C66BAA3E69B0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9689B-0E11-4B2D-9988-77EABEE44A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E96134DB-BFCA-4AD9-80BA-750A52276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1C815-30BE-402A-BD55-9B59B155907F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9589B-415A-4E95-B0DF-2859B99BDD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D452C80E-76A1-4792-9704-EB36C7AEA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4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1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F34DE-9490-47C6-8BC3-F679F9660B41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95671-F14F-41C0-981B-DC2437A3FE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B3D93A0C-8836-4211-AE1B-D50B28BC6E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5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20208-ABD8-497B-A623-CA8A283D2CA1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72A1-C0AA-4DE1-A53B-033BCB2D17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BB2850AE-1847-4120-9609-FEB3BE3EE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8" y="220663"/>
            <a:ext cx="376343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2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15B6A-05A1-4034-AD3B-AC069A629EAF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A40E-B22F-44C4-808F-E7E402375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" name="Рисунок 7" descr="action-obrazovanie.png">
            <a:extLst>
              <a:ext uri="{FF2B5EF4-FFF2-40B4-BE49-F238E27FC236}">
                <a16:creationId xmlns:a16="http://schemas.microsoft.com/office/drawing/2014/main" id="{E03187BB-A459-4899-BFF3-6676C3E4A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CFAA8-A504-4521-A23D-A7858F509E2D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62C32-1847-4E26-B34F-0CBD3C51E6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" name="Рисунок 5" descr="action-obrazovanie.png">
            <a:extLst>
              <a:ext uri="{FF2B5EF4-FFF2-40B4-BE49-F238E27FC236}">
                <a16:creationId xmlns:a16="http://schemas.microsoft.com/office/drawing/2014/main" id="{3EDACA4F-16BF-4496-B30C-8DE030130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8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814ED-FD18-4BB6-821A-74EFE91137A0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E4C45-EF40-48F9-859D-1760BAC654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5" name="Рисунок 6" descr="action-obrazovanie.png">
            <a:extLst>
              <a:ext uri="{FF2B5EF4-FFF2-40B4-BE49-F238E27FC236}">
                <a16:creationId xmlns:a16="http://schemas.microsoft.com/office/drawing/2014/main" id="{CF43BE14-B6CD-4C15-AC28-2948918A7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5" y="3619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9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7046C-15F8-466B-9FE1-10BCEA570F82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C0E01-5075-4B66-92CA-DE9A947B3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D811FCF5-E67F-4CC2-BDDA-F51C70B63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76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BF064-617E-4C31-846A-EEE951D75C35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4BCCD-ACDE-49A6-A847-82BC3C7289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CEB5152A-EE26-41B7-859B-27EC5770A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5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4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E8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E0EA0D-9BD4-46D0-B4D7-5129BCDCA51F}" type="datetime1">
              <a:rPr lang="ru-RU" smtClean="0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17CBD0-FB20-4208-8247-41BFCA6775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 descr="action-obrazovanie.png">
            <a:extLst>
              <a:ext uri="{FF2B5EF4-FFF2-40B4-BE49-F238E27FC236}">
                <a16:creationId xmlns:a16="http://schemas.microsoft.com/office/drawing/2014/main" id="{260395E7-033D-49CD-9C7A-892AF47CBA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" y="222251"/>
            <a:ext cx="37634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stapova@toipkro.ru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youtube.com/c/TOIPKR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toipkro.institut" TargetMode="External"/><Relationship Id="rId5" Type="http://schemas.openxmlformats.org/officeDocument/2006/relationships/hyperlink" Target="https://vk.com/toipkro" TargetMode="External"/><Relationship Id="rId4" Type="http://schemas.openxmlformats.org/officeDocument/2006/relationships/hyperlink" Target="https://web.telegram.org/z/#-14460993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kolpduc.tom.ru/nash-pedagogicheskij-klass" TargetMode="External"/><Relationship Id="rId13" Type="http://schemas.openxmlformats.org/officeDocument/2006/relationships/hyperlink" Target="http://cpc.tomsk.ru/wp-content/uploads/2019/08/Psihologo-pedagogicheskiy-klass.pdf" TargetMode="External"/><Relationship Id="rId3" Type="http://schemas.openxmlformats.org/officeDocument/2006/relationships/hyperlink" Target="https://ocdo.tomsk.gov.ru/" TargetMode="External"/><Relationship Id="rId7" Type="http://schemas.openxmlformats.org/officeDocument/2006/relationships/hyperlink" Target="http://kolpduc.tom.ru/" TargetMode="External"/><Relationship Id="rId12" Type="http://schemas.openxmlformats.org/officeDocument/2006/relationships/hyperlink" Target="mailto:zentr2016melnikovo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nykiric@yandex.ru" TargetMode="External"/><Relationship Id="rId11" Type="http://schemas.openxmlformats.org/officeDocument/2006/relationships/hyperlink" Target="http://sheg-cdt.dou.tomsk.ru/pedagogicheskij-klass/" TargetMode="External"/><Relationship Id="rId5" Type="http://schemas.openxmlformats.org/officeDocument/2006/relationships/hyperlink" Target="file:///C:\AppData\Local\Downloads\zentrpoisk.edu.tomsk.ru" TargetMode="External"/><Relationship Id="rId10" Type="http://schemas.openxmlformats.org/officeDocument/2006/relationships/hyperlink" Target="mailto:halimalim@mail.ru" TargetMode="External"/><Relationship Id="rId4" Type="http://schemas.openxmlformats.org/officeDocument/2006/relationships/hyperlink" Target="mailto:avanucova@list.ru" TargetMode="External"/><Relationship Id="rId9" Type="http://schemas.openxmlformats.org/officeDocument/2006/relationships/hyperlink" Target="https://m.vk.com/severnajazvezdakolpashev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CFCCDF16-9FF4-48BC-9C34-456801A0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6" y="2991436"/>
            <a:ext cx="6905624" cy="1600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Предварительные результаты деятельности классов психолого-педагогической направленности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D07D895-E110-40E0-8240-65FA701A16DE}"/>
              </a:ext>
            </a:extLst>
          </p:cNvPr>
          <p:cNvCxnSpPr>
            <a:cxnSpLocks/>
          </p:cNvCxnSpPr>
          <p:nvPr/>
        </p:nvCxnSpPr>
        <p:spPr>
          <a:xfrm>
            <a:off x="5276126" y="4683967"/>
            <a:ext cx="6905624" cy="93306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51DCA901-E74A-4E8B-9324-8BC9847F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560" y="5316327"/>
            <a:ext cx="5726755" cy="4277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6177A7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Астапова Е.В., старший преподаватель КУО ТОИПКРО</a:t>
            </a: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49E60C11-0362-4D8E-8EFB-599B7916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560" y="67213"/>
            <a:ext cx="1159337" cy="13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7A89852-355B-4A8F-A653-4066F7E027F7}"/>
              </a:ext>
            </a:extLst>
          </p:cNvPr>
          <p:cNvCxnSpPr>
            <a:cxnSpLocks/>
          </p:cNvCxnSpPr>
          <p:nvPr/>
        </p:nvCxnSpPr>
        <p:spPr>
          <a:xfrm flipV="1">
            <a:off x="5276126" y="2805384"/>
            <a:ext cx="6905624" cy="17630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6EFCF80-0B22-4F53-8637-A8F0C4BD8F19}"/>
              </a:ext>
            </a:extLst>
          </p:cNvPr>
          <p:cNvCxnSpPr>
            <a:cxnSpLocks/>
          </p:cNvCxnSpPr>
          <p:nvPr/>
        </p:nvCxnSpPr>
        <p:spPr>
          <a:xfrm flipH="1" flipV="1">
            <a:off x="5298484" y="67213"/>
            <a:ext cx="1" cy="3376013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45AA1E-1A80-4F0B-A69C-A124BB303DB3}"/>
              </a:ext>
            </a:extLst>
          </p:cNvPr>
          <p:cNvCxnSpPr>
            <a:cxnSpLocks/>
          </p:cNvCxnSpPr>
          <p:nvPr/>
        </p:nvCxnSpPr>
        <p:spPr>
          <a:xfrm flipV="1">
            <a:off x="5286376" y="3429001"/>
            <a:ext cx="0" cy="3429002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B0A5DE-2572-44CB-B1C5-41DB62CEB47D}"/>
              </a:ext>
            </a:extLst>
          </p:cNvPr>
          <p:cNvSpPr/>
          <p:nvPr/>
        </p:nvSpPr>
        <p:spPr>
          <a:xfrm>
            <a:off x="8057366" y="6283095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177A7"/>
                </a:solidFill>
              </a:rPr>
              <a:t>06.06.2022г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C6C04-B5FF-4F06-9DAF-3B57AFB54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85" t="13999" r="59500" b="10681"/>
          <a:stretch/>
        </p:blipFill>
        <p:spPr>
          <a:xfrm>
            <a:off x="10250" y="91283"/>
            <a:ext cx="5194726" cy="67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018" y="316257"/>
            <a:ext cx="10878975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ОЖИДАНИЯ ВЫПУСКНИКОВ ПРИ ПОСТУПЛЕНИИ В ПЕДАГОГИЧЕСКИЕ КЛАССЫ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6425010" y="5355297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34.2 ФГОС ООО: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CE37CAE-9D4A-4C00-A7D5-2CD885DF2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08220"/>
              </p:ext>
            </p:extLst>
          </p:nvPr>
        </p:nvGraphicFramePr>
        <p:xfrm>
          <a:off x="812699" y="1672170"/>
          <a:ext cx="10731294" cy="444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9B5B6A-49A0-4AC5-A74C-6157CDFA9BD5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FF32EFB4-F531-4E97-BF3B-4697DF0C8D73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FEE3B110-3ACA-4047-80B8-AC2CF03A682B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736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863" y="697481"/>
            <a:ext cx="4663362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Результаты пилотного этапа исследования профессиональных траекторий выпускников педагогических классов в Томской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6425010" y="5355297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34.2 ФГОС ООО: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7150E61-ECAD-4EAE-90F2-5CFC9A343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672725"/>
              </p:ext>
            </p:extLst>
          </p:nvPr>
        </p:nvGraphicFramePr>
        <p:xfrm>
          <a:off x="749864" y="2093304"/>
          <a:ext cx="4663362" cy="427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356DDA6-4F2F-4150-AA43-EA17011BF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735937"/>
              </p:ext>
            </p:extLst>
          </p:nvPr>
        </p:nvGraphicFramePr>
        <p:xfrm>
          <a:off x="5527439" y="2093304"/>
          <a:ext cx="6179419" cy="427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Google Shape;865;p29">
            <a:extLst>
              <a:ext uri="{FF2B5EF4-FFF2-40B4-BE49-F238E27FC236}">
                <a16:creationId xmlns:a16="http://schemas.microsoft.com/office/drawing/2014/main" id="{F219281B-2604-438C-9B78-BBBA47698139}"/>
              </a:ext>
            </a:extLst>
          </p:cNvPr>
          <p:cNvSpPr txBox="1">
            <a:spLocks/>
          </p:cNvSpPr>
          <p:nvPr/>
        </p:nvSpPr>
        <p:spPr>
          <a:xfrm>
            <a:off x="5584109" y="624264"/>
            <a:ext cx="4705298" cy="859401"/>
          </a:xfrm>
          <a:prstGeom prst="rect">
            <a:avLst/>
          </a:prstGeom>
          <a:noFill/>
        </p:spPr>
        <p:txBody>
          <a:bodyPr spcFirstLastPara="1" vert="horz" lIns="91425" tIns="91425" rIns="91425" bIns="914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Совпадение ожиданий от обучения в педагогическом классе с реальной действительностью выпускников педагогических классов в Томской 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5175E5D-B2D2-4C5D-B323-03DDBE49AB79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:a16="http://schemas.microsoft.com/office/drawing/2014/main" id="{91895F24-3850-474E-8FAD-B10345420C2F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верхние углы 10">
              <a:extLst>
                <a:ext uri="{FF2B5EF4-FFF2-40B4-BE49-F238E27FC236}">
                  <a16:creationId xmlns:a16="http://schemas.microsoft.com/office/drawing/2014/main" id="{BC209C92-7853-4BAE-AC01-99BB3A999D6E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76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73" y="344293"/>
            <a:ext cx="10160777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ТРУДНОСТИ, С КОТОРЫМИ СТОЛКНУЛИСЬ ВЫПУСКНИКИ ПЕДАГОГИЧЕСКИХ КЛАССОВ В ПРОЦЕССЕ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6425010" y="5355297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34.2 ФГОС ООО: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460B1E7-E187-4C79-AD6D-094AB1FA7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06638"/>
              </p:ext>
            </p:extLst>
          </p:nvPr>
        </p:nvGraphicFramePr>
        <p:xfrm>
          <a:off x="831273" y="1605058"/>
          <a:ext cx="10747169" cy="4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69C5EE2-4FF0-4C99-B2DC-10EAEFC551B8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F3768175-0A32-4EBB-9A0C-909FF13CDBB2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EEC20C93-10FF-4462-88A5-45CBFB227B54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3743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CFCCDF16-9FF4-48BC-9C34-456801A0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776" y="1990746"/>
            <a:ext cx="6740805" cy="1600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>
                <a:solidFill>
                  <a:srgbClr val="43AFC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Предварительные результаты деятельности классов психолого-педагогической направленности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D07D895-E110-40E0-8240-65FA701A16DE}"/>
              </a:ext>
            </a:extLst>
          </p:cNvPr>
          <p:cNvCxnSpPr>
            <a:cxnSpLocks/>
          </p:cNvCxnSpPr>
          <p:nvPr/>
        </p:nvCxnSpPr>
        <p:spPr>
          <a:xfrm>
            <a:off x="5286376" y="3708381"/>
            <a:ext cx="6905624" cy="0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51DCA901-E74A-4E8B-9324-8BC9847F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187" y="4556083"/>
            <a:ext cx="5726755" cy="4277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Астапова Е.В., старший преподаватель КУО ТОИПКРО</a:t>
            </a: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49E60C11-0362-4D8E-8EFB-599B7916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560" y="67213"/>
            <a:ext cx="1159337" cy="13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7A89852-355B-4A8F-A653-4066F7E027F7}"/>
              </a:ext>
            </a:extLst>
          </p:cNvPr>
          <p:cNvCxnSpPr>
            <a:cxnSpLocks/>
          </p:cNvCxnSpPr>
          <p:nvPr/>
        </p:nvCxnSpPr>
        <p:spPr>
          <a:xfrm flipV="1">
            <a:off x="5276126" y="1856260"/>
            <a:ext cx="6905624" cy="17630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6EFCF80-0B22-4F53-8637-A8F0C4BD8F19}"/>
              </a:ext>
            </a:extLst>
          </p:cNvPr>
          <p:cNvCxnSpPr>
            <a:cxnSpLocks/>
          </p:cNvCxnSpPr>
          <p:nvPr/>
        </p:nvCxnSpPr>
        <p:spPr>
          <a:xfrm flipH="1" flipV="1">
            <a:off x="5286376" y="0"/>
            <a:ext cx="1" cy="3376013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45AA1E-1A80-4F0B-A69C-A124BB303DB3}"/>
              </a:ext>
            </a:extLst>
          </p:cNvPr>
          <p:cNvCxnSpPr>
            <a:cxnSpLocks/>
          </p:cNvCxnSpPr>
          <p:nvPr/>
        </p:nvCxnSpPr>
        <p:spPr>
          <a:xfrm flipV="1">
            <a:off x="5286376" y="3429001"/>
            <a:ext cx="0" cy="3429002"/>
          </a:xfrm>
          <a:prstGeom prst="line">
            <a:avLst/>
          </a:prstGeom>
          <a:ln w="28575">
            <a:solidFill>
              <a:srgbClr val="617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B0A5DE-2572-44CB-B1C5-41DB62CEB47D}"/>
              </a:ext>
            </a:extLst>
          </p:cNvPr>
          <p:cNvSpPr/>
          <p:nvPr/>
        </p:nvSpPr>
        <p:spPr>
          <a:xfrm>
            <a:off x="7278877" y="5309954"/>
            <a:ext cx="2757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+7 (3822) 90-20-43</a:t>
            </a:r>
          </a:p>
          <a:p>
            <a:pPr algn="ctr"/>
            <a:r>
              <a:rPr lang="en-US" dirty="0">
                <a:hlinkClick r:id="rId5"/>
              </a:rPr>
              <a:t>astapova@toipkro.ru</a:t>
            </a:r>
            <a:endParaRPr lang="en-US" dirty="0"/>
          </a:p>
          <a:p>
            <a:pPr algn="ctr"/>
            <a:r>
              <a:rPr lang="ru-RU" dirty="0">
                <a:solidFill>
                  <a:schemeClr val="bg1"/>
                </a:solidFill>
              </a:rPr>
              <a:t>Кабинет: 205</a:t>
            </a:r>
          </a:p>
          <a:p>
            <a:pPr algn="ctr"/>
            <a:r>
              <a:rPr lang="ru-RU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03ACA1-DCF6-4652-B89C-368CFD866D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85" t="13999" r="59500" b="10681"/>
          <a:stretch/>
        </p:blipFill>
        <p:spPr>
          <a:xfrm>
            <a:off x="10250" y="91283"/>
            <a:ext cx="5194726" cy="67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Объект 4">
            <a:extLst>
              <a:ext uri="{FF2B5EF4-FFF2-40B4-BE49-F238E27FC236}">
                <a16:creationId xmlns:a16="http://schemas.microsoft.com/office/drawing/2014/main" id="{031E8EBE-3318-45E1-A3E8-0B0335E2A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1" y="33734"/>
            <a:ext cx="12072057" cy="6790532"/>
          </a:xfrm>
          <a:solidFill>
            <a:srgbClr val="43AFC0"/>
          </a:solidFill>
        </p:spPr>
      </p:pic>
      <p:sp>
        <p:nvSpPr>
          <p:cNvPr id="6" name="Овал 5">
            <a:hlinkClick r:id="rId4"/>
            <a:extLst>
              <a:ext uri="{FF2B5EF4-FFF2-40B4-BE49-F238E27FC236}">
                <a16:creationId xmlns:a16="http://schemas.microsoft.com/office/drawing/2014/main" id="{9AA9BB3A-D09A-4A49-8619-32CF87876B1A}"/>
              </a:ext>
            </a:extLst>
          </p:cNvPr>
          <p:cNvSpPr/>
          <p:nvPr/>
        </p:nvSpPr>
        <p:spPr>
          <a:xfrm>
            <a:off x="5211366" y="4637486"/>
            <a:ext cx="884634" cy="892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7" name="Овал 6">
            <a:hlinkClick r:id="rId5"/>
            <a:extLst>
              <a:ext uri="{FF2B5EF4-FFF2-40B4-BE49-F238E27FC236}">
                <a16:creationId xmlns:a16="http://schemas.microsoft.com/office/drawing/2014/main" id="{A1BC70D1-56FE-4242-90F7-7EFDCBC555F9}"/>
              </a:ext>
            </a:extLst>
          </p:cNvPr>
          <p:cNvSpPr/>
          <p:nvPr/>
        </p:nvSpPr>
        <p:spPr>
          <a:xfrm>
            <a:off x="6288882" y="4637486"/>
            <a:ext cx="883444" cy="892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Овал 7">
            <a:hlinkClick r:id="rId6"/>
            <a:extLst>
              <a:ext uri="{FF2B5EF4-FFF2-40B4-BE49-F238E27FC236}">
                <a16:creationId xmlns:a16="http://schemas.microsoft.com/office/drawing/2014/main" id="{08D3F4A8-0595-4698-BDD1-0257E56014B7}"/>
              </a:ext>
            </a:extLst>
          </p:cNvPr>
          <p:cNvSpPr/>
          <p:nvPr/>
        </p:nvSpPr>
        <p:spPr>
          <a:xfrm>
            <a:off x="7466410" y="4604149"/>
            <a:ext cx="884634" cy="892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9" name="Овал 8">
            <a:hlinkClick r:id="rId7"/>
            <a:extLst>
              <a:ext uri="{FF2B5EF4-FFF2-40B4-BE49-F238E27FC236}">
                <a16:creationId xmlns:a16="http://schemas.microsoft.com/office/drawing/2014/main" id="{62BFC4F7-ED30-4BE4-BE5E-492288CF1AF9}"/>
              </a:ext>
            </a:extLst>
          </p:cNvPr>
          <p:cNvSpPr/>
          <p:nvPr/>
        </p:nvSpPr>
        <p:spPr>
          <a:xfrm>
            <a:off x="8522494" y="4604149"/>
            <a:ext cx="883444" cy="892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6;p33">
            <a:extLst>
              <a:ext uri="{FF2B5EF4-FFF2-40B4-BE49-F238E27FC236}">
                <a16:creationId xmlns:a16="http://schemas.microsoft.com/office/drawing/2014/main" id="{4B4090F3-34D9-4367-AAE1-2AABBF2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71" y="208682"/>
            <a:ext cx="10964318" cy="1215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+mn-lt"/>
                <a:sym typeface="Fira Sans Extra Condensed" panose="020F0502020204030204" pitchFamily="34" charset="0"/>
              </a:rPr>
              <a:t>НОРМАТИВНАЯ ОСНОВА ОРГАНИЗАЦИИ КЛАССОВ ПСИХОЛОГО-ПЕДАГОГИЧЕСКОЙ НАПРАВЛЕННОСТИ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+mn-lt"/>
                <a:sym typeface="Fira Sans Extra Condensed" panose="020F0502020204030204" pitchFamily="34" charset="0"/>
              </a:rPr>
              <a:t>Федеральный уровень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72B7F66-32D3-41F9-B797-791EF2729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892979"/>
              </p:ext>
            </p:extLst>
          </p:nvPr>
        </p:nvGraphicFramePr>
        <p:xfrm>
          <a:off x="780095" y="1603169"/>
          <a:ext cx="10631810" cy="504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83E0BA3-F319-4FF3-B2F3-6799F89E5590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4" name="Прямоугольник: скругленные верхние углы 3">
              <a:extLst>
                <a:ext uri="{FF2B5EF4-FFF2-40B4-BE49-F238E27FC236}">
                  <a16:creationId xmlns:a16="http://schemas.microsoft.com/office/drawing/2014/main" id="{1F1DEDEB-C3D6-4AA9-B1CB-939E21EE3365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верхние углы 5">
              <a:extLst>
                <a:ext uri="{FF2B5EF4-FFF2-40B4-BE49-F238E27FC236}">
                  <a16:creationId xmlns:a16="http://schemas.microsoft.com/office/drawing/2014/main" id="{9F4DB7BA-45D5-41CF-98BC-00463106FD2A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6;p33">
            <a:extLst>
              <a:ext uri="{FF2B5EF4-FFF2-40B4-BE49-F238E27FC236}">
                <a16:creationId xmlns:a16="http://schemas.microsoft.com/office/drawing/2014/main" id="{4B4090F3-34D9-4367-AAE1-2AABBF2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01" y="208682"/>
            <a:ext cx="10424785" cy="1311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+mn-lt"/>
                <a:sym typeface="Fira Sans Extra Condensed" panose="020F0502020204030204" pitchFamily="34" charset="0"/>
              </a:rPr>
              <a:t>НОРМАТИВНАЯ ОСНОВА ОРГАНИЗАЦИИ КЛАССОВ </a:t>
            </a:r>
            <a:endParaRPr lang="en-US" altLang="ru-RU" sz="2400" b="1" dirty="0">
              <a:solidFill>
                <a:srgbClr val="6177A7"/>
              </a:solidFill>
              <a:latin typeface="+mn-lt"/>
              <a:sym typeface="Fira Sans Extra Condensed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+mn-lt"/>
                <a:sym typeface="Fira Sans Extra Condensed" panose="020F0502020204030204" pitchFamily="34" charset="0"/>
              </a:rPr>
              <a:t>ПСИХОЛОГО-ПЕДАГОГИЧЕСКОЙ НАПРАВЛЕННОСТИ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177A7"/>
                </a:solidFill>
                <a:latin typeface="+mn-lt"/>
                <a:sym typeface="Fira Sans Extra Condensed" panose="020F0502020204030204" pitchFamily="34" charset="0"/>
              </a:rPr>
              <a:t>Региональный уровень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E3BD0C6-337E-4F2B-9CE1-808EDA38E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01039"/>
              </p:ext>
            </p:extLst>
          </p:nvPr>
        </p:nvGraphicFramePr>
        <p:xfrm>
          <a:off x="961901" y="2076328"/>
          <a:ext cx="10738687" cy="457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AE075D-62F6-4A52-9EA6-98C0ABD13FE6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6" name="Прямоугольник: скругленные верхние углы 5">
              <a:extLst>
                <a:ext uri="{FF2B5EF4-FFF2-40B4-BE49-F238E27FC236}">
                  <a16:creationId xmlns:a16="http://schemas.microsoft.com/office/drawing/2014/main" id="{5C62CD0B-4DF4-4C60-A23E-61AFCEAF3BA7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2D60ECA0-6F18-46F8-A9A0-7D2BF3CB3AA5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7300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592" y="233200"/>
            <a:ext cx="8493400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ОРГАНИЗАЦИЯ МЕТОДИЧЕСКОГО СОПРОВОЖДЕНИЯ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A9A06B3-4EE2-4EFC-A8B3-A6CF11B84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005769"/>
              </p:ext>
            </p:extLst>
          </p:nvPr>
        </p:nvGraphicFramePr>
        <p:xfrm>
          <a:off x="883592" y="1080690"/>
          <a:ext cx="10967981" cy="555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D45E9AA-F7F4-4FB1-80FA-D8A67E4C0C66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5140EABC-80D9-496F-A616-BCEF078A9CA3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:a16="http://schemas.microsoft.com/office/drawing/2014/main" id="{3A1EDF62-6DE1-4B07-A659-9890349089F7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9;p15">
            <a:extLst>
              <a:ext uri="{FF2B5EF4-FFF2-40B4-BE49-F238E27FC236}">
                <a16:creationId xmlns:a16="http://schemas.microsoft.com/office/drawing/2014/main" id="{8CDA8D2E-CF54-4047-86F1-13BEB6F644EC}"/>
              </a:ext>
            </a:extLst>
          </p:cNvPr>
          <p:cNvSpPr txBox="1">
            <a:spLocks/>
          </p:cNvSpPr>
          <p:nvPr/>
        </p:nvSpPr>
        <p:spPr>
          <a:xfrm>
            <a:off x="819646" y="524802"/>
            <a:ext cx="11143782" cy="606490"/>
          </a:xfrm>
          <a:prstGeom prst="rect">
            <a:avLst/>
          </a:prstGeom>
          <a:noFill/>
        </p:spPr>
        <p:txBody>
          <a:bodyPr vert="horz" lIns="91425" tIns="91425" rIns="91425" bIns="91425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ts val="1100"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РЕЗУЛЬТАТЫ ДЕЯТЕЛЬНОСТИ В 2021-2022 УЧЕБНОМ ГОДУ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23FF1-4EC5-4B08-B232-E42BCA40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99"/>
              </p:ext>
            </p:extLst>
          </p:nvPr>
        </p:nvGraphicFramePr>
        <p:xfrm>
          <a:off x="819646" y="1513253"/>
          <a:ext cx="104544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4201">
                  <a:extLst>
                    <a:ext uri="{9D8B030D-6E8A-4147-A177-3AD203B41FA5}">
                      <a16:colId xmlns:a16="http://schemas.microsoft.com/office/drawing/2014/main" val="1622263370"/>
                    </a:ext>
                  </a:extLst>
                </a:gridCol>
                <a:gridCol w="3920216">
                  <a:extLst>
                    <a:ext uri="{9D8B030D-6E8A-4147-A177-3AD203B41FA5}">
                      <a16:colId xmlns:a16="http://schemas.microsoft.com/office/drawing/2014/main" val="366178683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800" kern="1200" dirty="0">
                          <a:effectLst/>
                        </a:rPr>
                        <a:t>Освоены разные форматы допрофессиональной педагогической подготовки школьников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>
                          <a:effectLst/>
                        </a:rPr>
                        <a:t>Педагогический (психолого-педагогический) класс на базе общеобразовательной организации по программам общего образования – 24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955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kern="1200" dirty="0">
                          <a:effectLst/>
                        </a:rPr>
                        <a:t>В рамках основной образовательной программы в рамках дополнительной образовательной программы – 5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6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Внедрена технология «Сетевой» или «распределенный» педагогический (психолого-педагогический) класс на базе нескольких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2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общеобразовательных организаций региона, в которых созданы профильные педагогические (психолого-педагогические) классы/группы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2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обучающихся в педагогических (психолого-педагогических) классах, 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класс - 123 </a:t>
                      </a:r>
                    </a:p>
                    <a:p>
                      <a:r>
                        <a:rPr lang="ru-RU" dirty="0"/>
                        <a:t>11 класс - 38</a:t>
                      </a:r>
                    </a:p>
                    <a:p>
                      <a:r>
                        <a:rPr lang="ru-RU" dirty="0"/>
                        <a:t>Иные классы – 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758205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99101C-0478-465F-AB58-1CAA9D18DF07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5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FD58416F-2CBF-45C5-9DAD-C48790F2B8E2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верхние углы 5">
              <a:extLst>
                <a:ext uri="{FF2B5EF4-FFF2-40B4-BE49-F238E27FC236}">
                  <a16:creationId xmlns:a16="http://schemas.microsoft.com/office/drawing/2014/main" id="{20E05ECA-55BA-4A7E-941E-725F49F9EECA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410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655" y="221289"/>
            <a:ext cx="10806544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ОРГАНИЗАЦИЯ КЛАССОВ/ГРУПП ПСИХОЛОГО-ПЕДАГОГИЧЕСКОЙ НАПРАВЛЕННОСТИ В 2021-2022 УЧЕБНОМ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2119AF8-4A4F-4B20-94FB-574EC4360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46360"/>
              </p:ext>
            </p:extLst>
          </p:nvPr>
        </p:nvGraphicFramePr>
        <p:xfrm>
          <a:off x="1049153" y="1164657"/>
          <a:ext cx="10491046" cy="5322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0493">
                  <a:extLst>
                    <a:ext uri="{9D8B030D-6E8A-4147-A177-3AD203B41FA5}">
                      <a16:colId xmlns:a16="http://schemas.microsoft.com/office/drawing/2014/main" val="2678268100"/>
                    </a:ext>
                  </a:extLst>
                </a:gridCol>
                <a:gridCol w="7447785">
                  <a:extLst>
                    <a:ext uri="{9D8B030D-6E8A-4147-A177-3AD203B41FA5}">
                      <a16:colId xmlns:a16="http://schemas.microsoft.com/office/drawing/2014/main" val="3590774256"/>
                    </a:ext>
                  </a:extLst>
                </a:gridCol>
                <a:gridCol w="642768">
                  <a:extLst>
                    <a:ext uri="{9D8B030D-6E8A-4147-A177-3AD203B41FA5}">
                      <a16:colId xmlns:a16="http://schemas.microsoft.com/office/drawing/2014/main" val="3678213333"/>
                    </a:ext>
                  </a:extLst>
                </a:gridCol>
              </a:tblGrid>
              <a:tr h="25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Александровский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МАОУ СОШ № 2 с. Александровское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3158919592"/>
                  </a:ext>
                </a:extLst>
              </a:tr>
              <a:tr h="25001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Бакчарский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МКОУ «Вавиловская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966780361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МКОУ «Поротниковская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198927287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МКОУ «Большегалкинская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492221948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МБОУ «Бакчарская СОШ»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3506526782"/>
                  </a:ext>
                </a:extLst>
              </a:tr>
              <a:tr h="25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Верхнекетский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МБОУ «Белоярская СОШ № 1»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3586860105"/>
                  </a:ext>
                </a:extLst>
              </a:tr>
              <a:tr h="25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Зырянский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МБОУ «Зырянская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892015947"/>
                  </a:ext>
                </a:extLst>
              </a:tr>
              <a:tr h="2500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Кожевниковский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МАОУ «Кожевниковская СОШ № 1»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5358905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МКОУ «Уртамская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30369735"/>
                  </a:ext>
                </a:extLst>
              </a:tr>
              <a:tr h="25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Колпашевский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«Инкинская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633444851"/>
                  </a:ext>
                </a:extLst>
              </a:tr>
              <a:tr h="2500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Молчановский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МАОУ «Молчановская СОШ № 1»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805110511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Могочинская СОШ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242033409"/>
                  </a:ext>
                </a:extLst>
              </a:tr>
              <a:tr h="333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Каргасокский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«Каргасокская средняя общеобразовательная школа-интернат № 1»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4110120152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«Каргасокская СОШ № 2»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3475911280"/>
                  </a:ext>
                </a:extLst>
              </a:tr>
              <a:tr h="25001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Парабельский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«Парабельская СШ имени Н.А.Образцова»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634472373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«Парабельская гимназия»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135622794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МБОУ «Шпалозаводская СШ»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1095603635"/>
                  </a:ext>
                </a:extLst>
              </a:tr>
              <a:tr h="25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МБОУ «Новосельцевская СШ»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379323779"/>
                  </a:ext>
                </a:extLst>
              </a:tr>
              <a:tr h="707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</a:rPr>
                        <a:t>Г.о</a:t>
                      </a:r>
                      <a:r>
                        <a:rPr lang="ru-RU" sz="1600" kern="1200" dirty="0">
                          <a:effectLst/>
                        </a:rPr>
                        <a:t>. Стрежевой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МОУ «Гимназия № 1 </a:t>
                      </a:r>
                      <a:r>
                        <a:rPr lang="ru-RU" sz="1600" kern="1200" dirty="0" err="1">
                          <a:effectLst/>
                        </a:rPr>
                        <a:t>г.о</a:t>
                      </a:r>
                      <a:r>
                        <a:rPr lang="ru-RU" sz="1600" kern="1200" dirty="0">
                          <a:effectLst/>
                        </a:rPr>
                        <a:t>. Стрежевой» (обуч-ся из МОУ «Гимназия №1», МОУ «СОШ № 2», МОУ «СОШ № 4», МОУ «СОШ № 5», МОУ «СОШ № 6», МОУ «ОСОШ»)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957" marR="47957" marT="7993" marB="0"/>
                </a:tc>
                <a:extLst>
                  <a:ext uri="{0D108BD9-81ED-4DB2-BD59-A6C34878D82A}">
                    <a16:rowId xmlns:a16="http://schemas.microsoft.com/office/drawing/2014/main" val="2795230583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B1225902-4C84-4D4D-96DB-750220E9E7B4}"/>
              </a:ext>
            </a:extLst>
          </p:cNvPr>
          <p:cNvSpPr/>
          <p:nvPr/>
        </p:nvSpPr>
        <p:spPr>
          <a:xfrm>
            <a:off x="10618957" y="6305797"/>
            <a:ext cx="1255271" cy="4350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198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2CBC83A-890E-43C8-9E87-4EEFE53EB642}"/>
              </a:ext>
            </a:extLst>
          </p:cNvPr>
          <p:cNvSpPr/>
          <p:nvPr/>
        </p:nvSpPr>
        <p:spPr>
          <a:xfrm>
            <a:off x="1258053" y="6269319"/>
            <a:ext cx="1500249" cy="4350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6898B8B-CF42-4377-AE58-275EC3BF14AB}"/>
              </a:ext>
            </a:extLst>
          </p:cNvPr>
          <p:cNvSpPr/>
          <p:nvPr/>
        </p:nvSpPr>
        <p:spPr>
          <a:xfrm>
            <a:off x="6294676" y="6311010"/>
            <a:ext cx="1500249" cy="4350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828E55B-ABF6-4A3A-8738-1C27D857E2D1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12" name="Прямоугольник: скругленные верхние углы 11">
              <a:extLst>
                <a:ext uri="{FF2B5EF4-FFF2-40B4-BE49-F238E27FC236}">
                  <a16:creationId xmlns:a16="http://schemas.microsoft.com/office/drawing/2014/main" id="{CB5A3308-185C-4AAD-9FA2-9AB31E2A71AC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19371F35-56B1-45E8-BDC8-BD30FE81CD61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765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274" y="154917"/>
            <a:ext cx="10830848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РЕАЛИЗАЦИЯ ПРОГРАММ В ОРГАНИЗАЦИЯХ ДОПОЛНИТЕЛЬНОГО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6425010" y="5355297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34.2 ФГОС ООО: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607F842-DE4B-4A38-BAFC-395BE1665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55552"/>
              </p:ext>
            </p:extLst>
          </p:nvPr>
        </p:nvGraphicFramePr>
        <p:xfrm>
          <a:off x="866274" y="1133371"/>
          <a:ext cx="10678838" cy="53832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5742">
                  <a:extLst>
                    <a:ext uri="{9D8B030D-6E8A-4147-A177-3AD203B41FA5}">
                      <a16:colId xmlns:a16="http://schemas.microsoft.com/office/drawing/2014/main" val="4162692788"/>
                    </a:ext>
                  </a:extLst>
                </a:gridCol>
                <a:gridCol w="3775799">
                  <a:extLst>
                    <a:ext uri="{9D8B030D-6E8A-4147-A177-3AD203B41FA5}">
                      <a16:colId xmlns:a16="http://schemas.microsoft.com/office/drawing/2014/main" val="1101077505"/>
                    </a:ext>
                  </a:extLst>
                </a:gridCol>
                <a:gridCol w="3457297">
                  <a:extLst>
                    <a:ext uri="{9D8B030D-6E8A-4147-A177-3AD203B41FA5}">
                      <a16:colId xmlns:a16="http://schemas.microsoft.com/office/drawing/2014/main" val="1683841913"/>
                    </a:ext>
                  </a:extLst>
                </a:gridCol>
              </a:tblGrid>
              <a:tr h="42209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организации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Ссылка на сайт ОО или иной электронный ресурс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Контактное лицо в ОО по данному направлению деятельности (ФИО, должность, эл. адрес, телефон)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3928965821"/>
                  </a:ext>
                </a:extLst>
              </a:tr>
              <a:tr h="173741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ОГБОУ ДО Областной  центр дополнительного образования детей совместно с ФГБОУ ВО «Томский государственный педагогический университет», профильные школы в режиме онлайн для обучающихся  педагогически классов Томской области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780"/>
                        </a:spcAft>
                      </a:pPr>
                      <a:r>
                        <a:rPr lang="ru-RU" sz="1200" u="sng">
                          <a:effectLst/>
                          <a:hlinkClick r:id="rId3"/>
                        </a:rPr>
                        <a:t>https://ocdo.tomsk.gov.ru/</a:t>
                      </a:r>
                      <a:endParaRPr lang="ru-RU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2021 г. проведены 4 профильные  школы в  онлайн формате для обучающихся педагогических классов  Томской области 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«Школа  педагогического чудотворчества: сам себе  педагог», «Школа педагогического чудотворчества: сам себе психолог», общий охват  составил 142 обучающихся из 12 муниципалитетов  Томской области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Ванюкова Анна Анатольевна, руководитель  Регионального модельного центра, старший  методист  ОГБОУ ДО Областного  центра дополнительного  образования, 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avanucova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@</a:t>
                      </a:r>
                      <a:r>
                        <a:rPr lang="en-US" sz="1200" u="sng" dirty="0">
                          <a:effectLst/>
                          <a:hlinkClick r:id="rId4"/>
                        </a:rPr>
                        <a:t>list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effectLst/>
                          <a:hlinkClick r:id="rId4"/>
                        </a:rPr>
                        <a:t>ru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8-38-22-90-86-10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13609591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МБУ ДО «Центр «Поиск» 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ЗАТО Северск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5" action="ppaction://hlinkfile"/>
                        </a:rPr>
                        <a:t>zentrpoisk.edu.tomsk.ru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Кириченко Анна Викторовна, педагог дополнительного образования, </a:t>
                      </a:r>
                      <a:r>
                        <a:rPr lang="ru-RU" sz="1200" u="sng">
                          <a:effectLst/>
                          <a:hlinkClick r:id="rId6"/>
                        </a:rPr>
                        <a:t>anykiric@yandex.ru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96056482"/>
                  </a:ext>
                </a:extLst>
              </a:tr>
              <a:tr h="73284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бюджетное учреждение дополнительного образования 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«Детско-юношеский центр» 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Колпашево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7"/>
                        </a:rPr>
                        <a:t>http://kolpduc.tom.ru/</a:t>
                      </a:r>
                      <a:r>
                        <a:rPr lang="ru-RU" sz="1200" u="sng">
                          <a:effectLst/>
                        </a:rPr>
                        <a:t>;</a:t>
                      </a:r>
                      <a:endParaRPr lang="ru-RU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8"/>
                        </a:rPr>
                        <a:t>http://kolpduc.tom.ru/nash-pedagogicheskij-klass</a:t>
                      </a:r>
                      <a:r>
                        <a:rPr lang="ru-RU" sz="1200" u="sng">
                          <a:effectLst/>
                        </a:rPr>
                        <a:t>;</a:t>
                      </a:r>
                      <a:endParaRPr lang="ru-RU" sz="1200">
                        <a:effectLst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9"/>
                        </a:rPr>
                        <a:t>https://m.vk.com/severnajazvezdakolpashevo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Голосова Юлия Александровна, методист, педагог дополнительного образования, </a:t>
                      </a:r>
                      <a:r>
                        <a:rPr lang="ru-RU" sz="1200" u="sng">
                          <a:effectLst/>
                          <a:hlinkClick r:id="rId10"/>
                        </a:rPr>
                        <a:t>halimalim@mail.ru</a:t>
                      </a:r>
                      <a:r>
                        <a:rPr lang="ru-RU" sz="1200">
                          <a:effectLst/>
                        </a:rPr>
                        <a:t>,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(38254) 5-16-95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1253611202"/>
                  </a:ext>
                </a:extLst>
              </a:tr>
              <a:tr h="73284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МКУ ДО «ЦДТ» Шегарского 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1"/>
                        </a:rPr>
                        <a:t>http://sheg-cdt.dou.tomsk.ru/pedagogicheskij-klass/</a:t>
                      </a:r>
                      <a:r>
                        <a:rPr lang="ru-RU" sz="1200" u="sng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Денисенко Ольга Борисовна, директор, педагог дополнительного образования, </a:t>
                      </a:r>
                      <a:r>
                        <a:rPr lang="en-US" sz="1200" u="sng">
                          <a:effectLst/>
                          <a:hlinkClick r:id="rId12"/>
                        </a:rPr>
                        <a:t>zentr</a:t>
                      </a:r>
                      <a:r>
                        <a:rPr lang="ru-RU" sz="1200" u="sng">
                          <a:effectLst/>
                          <a:hlinkClick r:id="rId12"/>
                        </a:rPr>
                        <a:t>2016</a:t>
                      </a:r>
                      <a:r>
                        <a:rPr lang="en-US" sz="1200" u="sng">
                          <a:effectLst/>
                          <a:hlinkClick r:id="rId12"/>
                        </a:rPr>
                        <a:t>melnikovo</a:t>
                      </a:r>
                      <a:r>
                        <a:rPr lang="ru-RU" sz="1200" u="sng">
                          <a:effectLst/>
                          <a:hlinkClick r:id="rId12"/>
                        </a:rPr>
                        <a:t>@</a:t>
                      </a:r>
                      <a:r>
                        <a:rPr lang="en-US" sz="1200" u="sng">
                          <a:effectLst/>
                          <a:hlinkClick r:id="rId12"/>
                        </a:rPr>
                        <a:t>yandex</a:t>
                      </a:r>
                      <a:r>
                        <a:rPr lang="ru-RU" sz="1200" u="sng">
                          <a:effectLst/>
                          <a:hlinkClick r:id="rId12"/>
                        </a:rPr>
                        <a:t>.</a:t>
                      </a:r>
                      <a:r>
                        <a:rPr lang="en-US" sz="1200" u="sng">
                          <a:effectLst/>
                          <a:hlinkClick r:id="rId12"/>
                        </a:rPr>
                        <a:t>ru</a:t>
                      </a:r>
                      <a:r>
                        <a:rPr lang="ru-RU" sz="1200">
                          <a:effectLst/>
                        </a:rPr>
                        <a:t>,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8-382-47-229-39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511971410"/>
                  </a:ext>
                </a:extLst>
              </a:tr>
              <a:tr h="54963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«Планирование карьеры» г. Томска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13"/>
                        </a:rPr>
                        <a:t>http://cpc.tomsk.ru/wp-content/uploads/2019/08/Psihologo-pedagogicheskiy-klass.pdf</a:t>
                      </a:r>
                      <a:r>
                        <a:rPr lang="ru-RU" sz="1200" u="sng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Пенкина Лариса Павловна, педагог дополнительного образования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8- (3822)- 90-11-79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/>
                </a:tc>
                <a:extLst>
                  <a:ext uri="{0D108BD9-81ED-4DB2-BD59-A6C34878D82A}">
                    <a16:rowId xmlns:a16="http://schemas.microsoft.com/office/drawing/2014/main" val="3092001469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6AA147-4352-4294-B50F-CA72B9B20570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7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60C0432A-F6BC-46F0-BC8F-1AF839AC531B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1C793B9F-6C43-492D-AA04-FC803C89AD5A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473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655" y="221289"/>
            <a:ext cx="8493400" cy="859401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ОРГАНИЗАЦИЯ АНАЛИТИЧЕСКОГО СОПРОВОЖДЕНИЯ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Федеральный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733656" y="1080690"/>
            <a:ext cx="10334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НИР по теме «Исследование профессиональных траекторий выпускников педагогических классов» в рамках выполнения государственного задания Министерства просвещения РФ  № 073-03-2021-019/3 от 12.12.2021</a:t>
            </a:r>
            <a:r>
              <a:rPr lang="ru-RU" sz="1400" dirty="0">
                <a:solidFill>
                  <a:schemeClr val="bg1"/>
                </a:solidFill>
              </a:rPr>
              <a:t> ООО</a:t>
            </a:r>
            <a:r>
              <a:rPr lang="ru-RU" dirty="0">
                <a:solidFill>
                  <a:schemeClr val="bg1"/>
                </a:solidFill>
              </a:rPr>
              <a:t>: </a:t>
            </a: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23D274B9-8AC4-452C-A111-B8365EEA8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977891"/>
              </p:ext>
            </p:extLst>
          </p:nvPr>
        </p:nvGraphicFramePr>
        <p:xfrm>
          <a:off x="720055" y="2340281"/>
          <a:ext cx="10751890" cy="410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3F49DB-EA8C-445E-9DA1-9C2754B19287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ACA20591-6151-42B3-9D28-87CE83F223C2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:a16="http://schemas.microsoft.com/office/drawing/2014/main" id="{AAC7A9F4-C150-49B8-A1B5-5C635FD2A031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6550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9">
            <a:extLst>
              <a:ext uri="{FF2B5EF4-FFF2-40B4-BE49-F238E27FC236}">
                <a16:creationId xmlns:a16="http://schemas.microsoft.com/office/drawing/2014/main" id="{A024DE8C-F2BB-498F-8754-4B47C8102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70" y="368972"/>
            <a:ext cx="8493400" cy="603959"/>
          </a:xfrm>
          <a:noFill/>
        </p:spPr>
        <p:txBody>
          <a:bodyPr spcFirstLastPara="1" vert="horz" lIns="91425" tIns="91425" rIns="91425" bIns="91425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РЕЗУЛЬТАТИВНОСТЬ РЕАЛИЗОВАННЫХ ПРОГРАММ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70859-25E2-4DDD-88E8-57D62EEF9B04}"/>
              </a:ext>
            </a:extLst>
          </p:cNvPr>
          <p:cNvSpPr/>
          <p:nvPr/>
        </p:nvSpPr>
        <p:spPr>
          <a:xfrm>
            <a:off x="6425010" y="5355297"/>
            <a:ext cx="179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34.2 ФГОС ООО: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6033195-5EC4-4DA2-AA57-39C284563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73290"/>
              </p:ext>
            </p:extLst>
          </p:nvPr>
        </p:nvGraphicFramePr>
        <p:xfrm>
          <a:off x="715770" y="1292840"/>
          <a:ext cx="11060312" cy="47516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5889">
                  <a:extLst>
                    <a:ext uri="{9D8B030D-6E8A-4147-A177-3AD203B41FA5}">
                      <a16:colId xmlns:a16="http://schemas.microsoft.com/office/drawing/2014/main" val="2086560315"/>
                    </a:ext>
                  </a:extLst>
                </a:gridCol>
                <a:gridCol w="1250426">
                  <a:extLst>
                    <a:ext uri="{9D8B030D-6E8A-4147-A177-3AD203B41FA5}">
                      <a16:colId xmlns:a16="http://schemas.microsoft.com/office/drawing/2014/main" val="3410118662"/>
                    </a:ext>
                  </a:extLst>
                </a:gridCol>
                <a:gridCol w="942947">
                  <a:extLst>
                    <a:ext uri="{9D8B030D-6E8A-4147-A177-3AD203B41FA5}">
                      <a16:colId xmlns:a16="http://schemas.microsoft.com/office/drawing/2014/main" val="859131811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1777281812"/>
                    </a:ext>
                  </a:extLst>
                </a:gridCol>
                <a:gridCol w="1097343">
                  <a:extLst>
                    <a:ext uri="{9D8B030D-6E8A-4147-A177-3AD203B41FA5}">
                      <a16:colId xmlns:a16="http://schemas.microsoft.com/office/drawing/2014/main" val="1353688110"/>
                    </a:ext>
                  </a:extLst>
                </a:gridCol>
                <a:gridCol w="1353847">
                  <a:extLst>
                    <a:ext uri="{9D8B030D-6E8A-4147-A177-3AD203B41FA5}">
                      <a16:colId xmlns:a16="http://schemas.microsoft.com/office/drawing/2014/main" val="3778605401"/>
                    </a:ext>
                  </a:extLst>
                </a:gridCol>
                <a:gridCol w="1139354">
                  <a:extLst>
                    <a:ext uri="{9D8B030D-6E8A-4147-A177-3AD203B41FA5}">
                      <a16:colId xmlns:a16="http://schemas.microsoft.com/office/drawing/2014/main" val="867125029"/>
                    </a:ext>
                  </a:extLst>
                </a:gridCol>
                <a:gridCol w="1139354">
                  <a:extLst>
                    <a:ext uri="{9D8B030D-6E8A-4147-A177-3AD203B41FA5}">
                      <a16:colId xmlns:a16="http://schemas.microsoft.com/office/drawing/2014/main" val="557436383"/>
                    </a:ext>
                  </a:extLst>
                </a:gridCol>
                <a:gridCol w="1200472">
                  <a:extLst>
                    <a:ext uri="{9D8B030D-6E8A-4147-A177-3AD203B41FA5}">
                      <a16:colId xmlns:a16="http://schemas.microsoft.com/office/drawing/2014/main" val="1381400573"/>
                    </a:ext>
                  </a:extLst>
                </a:gridCol>
                <a:gridCol w="1314686">
                  <a:extLst>
                    <a:ext uri="{9D8B030D-6E8A-4147-A177-3AD203B41FA5}">
                      <a16:colId xmlns:a16="http://schemas.microsoft.com/office/drawing/2014/main" val="3565771460"/>
                    </a:ext>
                  </a:extLst>
                </a:gridCol>
              </a:tblGrid>
              <a:tr h="359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выпуска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 педагогических классов в разных форматах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выпускников педагогических классов, поступивших в педагогические колледжи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выпускников педагогических классов, поступивших в другие образовательные организации среднего профессионального образования (кроме педагогических колледжей)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 педагогических классов, поступивших в педагогические вузы на направление подготовки Педагогическое образование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 педагогических классов, поступивших в педагогические вузы на другие направления подготовки (кроме направления Педагогическое образование)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 педагогических классов, поступивших в другие образовательные организации высшего образования (кроме педагогических вузов)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выпускников педагогических классов, поступивших в другие образовательные организации высшего образования (кроме педагогических вузов), но на направление Педагогическое 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728729"/>
                  </a:ext>
                </a:extLst>
              </a:tr>
              <a:tr h="28983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Томская область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0401334"/>
                  </a:ext>
                </a:extLst>
              </a:tr>
              <a:tr h="28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9326854"/>
                  </a:ext>
                </a:extLst>
              </a:tr>
              <a:tr h="28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7553217"/>
                  </a:ext>
                </a:extLst>
              </a:tr>
              <a:tr h="28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4748956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5B5DA86-7600-4724-96DA-802909BDDC35}"/>
              </a:ext>
            </a:extLst>
          </p:cNvPr>
          <p:cNvGrpSpPr/>
          <p:nvPr/>
        </p:nvGrpSpPr>
        <p:grpSpPr>
          <a:xfrm>
            <a:off x="69018" y="104341"/>
            <a:ext cx="599876" cy="6649318"/>
            <a:chOff x="180219" y="104341"/>
            <a:chExt cx="599876" cy="6649318"/>
          </a:xfrm>
        </p:grpSpPr>
        <p:sp>
          <p:nvSpPr>
            <p:cNvPr id="7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01DE9D1C-D94B-4403-B1BE-84B9474B8C1F}"/>
                </a:ext>
              </a:extLst>
            </p:cNvPr>
            <p:cNvSpPr/>
            <p:nvPr/>
          </p:nvSpPr>
          <p:spPr>
            <a:xfrm>
              <a:off x="245955" y="104341"/>
              <a:ext cx="534140" cy="6649318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верхние углы 7">
              <a:extLst>
                <a:ext uri="{FF2B5EF4-FFF2-40B4-BE49-F238E27FC236}">
                  <a16:creationId xmlns:a16="http://schemas.microsoft.com/office/drawing/2014/main" id="{826C5664-31C8-4A9E-8438-7C32413E872C}"/>
                </a:ext>
              </a:extLst>
            </p:cNvPr>
            <p:cNvSpPr/>
            <p:nvPr/>
          </p:nvSpPr>
          <p:spPr>
            <a:xfrm>
              <a:off x="180219" y="4669857"/>
              <a:ext cx="534140" cy="2083802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5331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1439</Words>
  <Application>Microsoft Office PowerPoint</Application>
  <PresentationFormat>Широкоэкранный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Fira Sans Extra Condensed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ОРГАНИЗАЦИЯ МЕТОДИЧЕСКОГО СОПРОВОЖДЕНИЯ</vt:lpstr>
      <vt:lpstr>Презентация PowerPoint</vt:lpstr>
      <vt:lpstr>ОРГАНИЗАЦИЯ КЛАССОВ/ГРУПП ПСИХОЛОГО-ПЕДАГОГИЧЕСКОЙ НАПРАВЛЕННОСТИ В 2021-2022 УЧЕБНОМ ГОДУ</vt:lpstr>
      <vt:lpstr>РЕАЛИЗАЦИЯ ПРОГРАММ В ОРГАНИЗАЦИЯХ ДОПОЛНИТЕЛЬНОГО ОБРАЗОВАНИЯ</vt:lpstr>
      <vt:lpstr>ОРГАНИЗАЦИЯ АНАЛИТИЧЕСКОГО СОПРОВОЖДЕНИЯ Федеральный уровень</vt:lpstr>
      <vt:lpstr>РЕЗУЛЬТАТИВНОСТЬ РЕАЛИЗОВАННЫХ ПРОГРАММ </vt:lpstr>
      <vt:lpstr>ОЖИДАНИЯ ВЫПУСКНИКОВ ПРИ ПОСТУПЛЕНИИ В ПЕДАГОГИЧЕСКИЕ КЛАССЫ</vt:lpstr>
      <vt:lpstr>Результаты пилотного этапа исследования профессиональных траекторий выпускников педагогических классов в Томской области</vt:lpstr>
      <vt:lpstr>ТРУДНОСТИ, С КОТОРЫМИ СТОЛКНУЛИСЬ ВЫПУСКНИКИ ПЕДАГОГИЧЕСКИХ КЛАССОВ В ПРОЦЕССЕ ОБУЧЕНИЯ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Елена Викторовна Астапова</cp:lastModifiedBy>
  <cp:revision>293</cp:revision>
  <cp:lastPrinted>2022-03-23T13:24:21Z</cp:lastPrinted>
  <dcterms:created xsi:type="dcterms:W3CDTF">2015-07-30T04:41:32Z</dcterms:created>
  <dcterms:modified xsi:type="dcterms:W3CDTF">2022-06-06T05:32:49Z</dcterms:modified>
</cp:coreProperties>
</file>