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3" r:id="rId2"/>
    <p:sldId id="338" r:id="rId3"/>
    <p:sldId id="335" r:id="rId4"/>
    <p:sldId id="340" r:id="rId5"/>
    <p:sldId id="339" r:id="rId6"/>
    <p:sldId id="336" r:id="rId7"/>
    <p:sldId id="337" r:id="rId8"/>
    <p:sldId id="341" r:id="rId9"/>
    <p:sldId id="342" r:id="rId10"/>
    <p:sldId id="351" r:id="rId11"/>
    <p:sldId id="352" r:id="rId12"/>
    <p:sldId id="343" r:id="rId13"/>
    <p:sldId id="344" r:id="rId14"/>
    <p:sldId id="346" r:id="rId15"/>
    <p:sldId id="345" r:id="rId16"/>
    <p:sldId id="348" r:id="rId17"/>
    <p:sldId id="349" r:id="rId18"/>
    <p:sldId id="350" r:id="rId19"/>
    <p:sldId id="353" r:id="rId20"/>
    <p:sldId id="347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E77D6-F85D-4087-9CC4-292020C1D400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E6CA0-DA54-49D1-8997-9D98C390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1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4329" y="2064419"/>
            <a:ext cx="496831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600" dirty="0">
                <a:solidFill>
                  <a:srgbClr val="2162AE"/>
                </a:solidFill>
                <a:latin typeface="Proxima Nova Rg" panose="02000506030000020004" pitchFamily="2" charset="0"/>
              </a:rPr>
              <a:t>Энергия руководителя = энергия команды: вдохновлять и быть в ресурсе!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4328" y="4389218"/>
            <a:ext cx="496831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latin typeface="Proxima Nova Rg" panose="02000506030000020004" pitchFamily="2" charset="0"/>
              </a:rPr>
              <a:t>Сатрутдинова Екатерина Александровна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 flipH="1" flipV="1">
            <a:off x="3295170" y="1566969"/>
            <a:ext cx="1993523" cy="1853285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87178" y="3430393"/>
            <a:ext cx="4901514" cy="289650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288692" y="1376673"/>
            <a:ext cx="2519994" cy="2043582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88692" y="3430391"/>
            <a:ext cx="1039537" cy="2651095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5288692" y="3430395"/>
            <a:ext cx="3782737" cy="793262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877460" y="1713180"/>
            <a:ext cx="1448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3115" y="2401569"/>
            <a:ext cx="1785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</a:p>
        </p:txBody>
      </p:sp>
      <p:sp>
        <p:nvSpPr>
          <p:cNvPr id="37" name="TextBox 36"/>
          <p:cNvSpPr txBox="1"/>
          <p:nvPr/>
        </p:nvSpPr>
        <p:spPr>
          <a:xfrm rot="958390">
            <a:off x="6250905" y="4223657"/>
            <a:ext cx="1419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вещи</a:t>
            </a:r>
          </a:p>
        </p:txBody>
      </p:sp>
      <p:sp>
        <p:nvSpPr>
          <p:cNvPr id="38" name="TextBox 37"/>
          <p:cNvSpPr txBox="1"/>
          <p:nvPr/>
        </p:nvSpPr>
        <p:spPr>
          <a:xfrm rot="20625956">
            <a:off x="1149984" y="4119847"/>
            <a:ext cx="2414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убеждения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0672" y="2170446"/>
            <a:ext cx="269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83587" y="2347971"/>
            <a:ext cx="22666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Когда вы находитесь в своей зоне стабильности, </a:t>
            </a:r>
          </a:p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рядом с ней </a:t>
            </a:r>
          </a:p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или  даже думаете</a:t>
            </a:r>
          </a:p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о ней, вы </a:t>
            </a:r>
          </a:p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чувствуете себя</a:t>
            </a:r>
          </a:p>
          <a:p>
            <a:pPr algn="r"/>
            <a:r>
              <a:rPr lang="ru-RU" dirty="0">
                <a:solidFill>
                  <a:srgbClr val="00518E"/>
                </a:solidFill>
                <a:latin typeface="Times New Roman" pitchFamily="18" charset="0"/>
                <a:cs typeface="Times New Roman" pitchFamily="18" charset="0"/>
              </a:rPr>
              <a:t> в безопасности.</a:t>
            </a: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2"/>
          </p:nvPr>
        </p:nvSpPr>
        <p:spPr>
          <a:xfrm>
            <a:off x="3295170" y="244459"/>
            <a:ext cx="7461250" cy="666750"/>
          </a:xfrm>
        </p:spPr>
        <p:txBody>
          <a:bodyPr/>
          <a:lstStyle/>
          <a:p>
            <a:r>
              <a:rPr lang="ru-RU" sz="4000" b="1" i="1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Карта зон стабильности</a:t>
            </a:r>
          </a:p>
          <a:p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2579353" y="3420254"/>
            <a:ext cx="2709339" cy="2428611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Управляющая кнопка: справка 26">
            <a:hlinkClick r:id="" action="ppaction://noaction" highlightClick="1"/>
          </p:cNvPr>
          <p:cNvSpPr/>
          <p:nvPr/>
        </p:nvSpPr>
        <p:spPr>
          <a:xfrm>
            <a:off x="4391633" y="4491340"/>
            <a:ext cx="1013254" cy="1490493"/>
          </a:xfrm>
          <a:prstGeom prst="actionButtonHel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283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 flipH="1" flipV="1">
            <a:off x="3295170" y="1566969"/>
            <a:ext cx="1993523" cy="1853285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625600" y="3430393"/>
            <a:ext cx="3663092" cy="1359991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288692" y="1376673"/>
            <a:ext cx="2519994" cy="2043582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88692" y="3430391"/>
            <a:ext cx="1039537" cy="2651095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5288692" y="3430395"/>
            <a:ext cx="3782737" cy="793262"/>
          </a:xfrm>
          <a:prstGeom prst="line">
            <a:avLst/>
          </a:prstGeom>
          <a:ln w="38100">
            <a:solidFill>
              <a:srgbClr val="0040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743802" y="1216489"/>
            <a:ext cx="1448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83700" y="1763801"/>
            <a:ext cx="1785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73873" y="5435154"/>
            <a:ext cx="1419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47510" y="5435155"/>
            <a:ext cx="2414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убеждения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1999" y="1648786"/>
            <a:ext cx="269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20225" y="1699013"/>
            <a:ext cx="21190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Супруг (а)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i="1" dirty="0">
              <a:solidFill>
                <a:srgbClr val="0040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2938" y="2416528"/>
            <a:ext cx="19794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Спортзал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ТОИПКРО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87454" y="2312700"/>
            <a:ext cx="11169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0" y="4104155"/>
            <a:ext cx="31205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Любимая книга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одежды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рабочем столе или в телефоне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59439" y="4124440"/>
            <a:ext cx="3123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Жизненные ценности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2"/>
          </p:nvPr>
        </p:nvSpPr>
        <p:spPr>
          <a:xfrm>
            <a:off x="3295170" y="244459"/>
            <a:ext cx="7461250" cy="666750"/>
          </a:xfrm>
        </p:spPr>
        <p:txBody>
          <a:bodyPr/>
          <a:lstStyle/>
          <a:p>
            <a:r>
              <a:rPr lang="ru-RU" sz="4000" b="1" i="1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Карта зон стабильности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872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22230" y="592"/>
            <a:ext cx="7408703" cy="1480546"/>
          </a:xfrm>
        </p:spPr>
        <p:txBody>
          <a:bodyPr/>
          <a:lstStyle/>
          <a:p>
            <a:pPr lvl="0" algn="ctr"/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зоны стабильности</a:t>
            </a:r>
          </a:p>
          <a:p>
            <a:pPr lvl="0" algn="ctr"/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нашей команды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8" y="2099680"/>
            <a:ext cx="3494032" cy="2620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510" y="3888292"/>
            <a:ext cx="3309668" cy="2482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70484" y="4806253"/>
            <a:ext cx="201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1"/>
          <a:stretch/>
        </p:blipFill>
        <p:spPr>
          <a:xfrm>
            <a:off x="5567013" y="1829167"/>
            <a:ext cx="3594930" cy="2841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b="8070"/>
          <a:stretch/>
        </p:blipFill>
        <p:spPr>
          <a:xfrm>
            <a:off x="9001551" y="2095482"/>
            <a:ext cx="3089597" cy="4177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232472" y="5355905"/>
            <a:ext cx="5538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Лыжные прогулки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7070" y="2114142"/>
            <a:ext cx="201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412" y="1168165"/>
            <a:ext cx="11183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программа здоровья «В здоровом теле здоровый дух»</a:t>
            </a:r>
          </a:p>
        </p:txBody>
      </p:sp>
    </p:spTree>
    <p:extLst>
      <p:ext uri="{BB962C8B-B14F-4D97-AF65-F5344CB8AC3E}">
        <p14:creationId xmlns:p14="http://schemas.microsoft.com/office/powerpoint/2010/main" val="1931978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8534" y="1481138"/>
            <a:ext cx="5847292" cy="445135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молодец, потому, что я сегодня </a:t>
            </a:r>
            <a:r>
              <a:rPr lang="ru-RU" sz="6000" b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 </a:t>
            </a:r>
            <a:r>
              <a:rPr lang="ru-RU" sz="3600" b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это…»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sz="2400" dirty="0">
              <a:solidFill>
                <a:srgbClr val="0040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 ваш организм начнет вырабатывать </a:t>
            </a:r>
            <a:r>
              <a:rPr lang="ru-RU" sz="2400" dirty="0" err="1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эндорфины</a:t>
            </a:r>
            <a:r>
              <a:rPr lang="ru-RU" sz="2400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они в свою очередь приглушат выработку бешеного количества гормонов стресса. И вы сосредоточитесь на том, какой вы молодец!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того, вы перепрограммируете свой мозг. 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 algn="ctr"/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победы в день»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6" b="93381" l="750" r="100000">
                        <a14:foregroundMark x1="65500" y1="5480" x2="67188" y2="55730"/>
                        <a14:foregroundMark x1="71750" y1="3274" x2="67500" y2="26762"/>
                        <a14:foregroundMark x1="63250" y1="1637" x2="66625" y2="21922"/>
                        <a14:foregroundMark x1="84750" y1="3274" x2="90688" y2="49964"/>
                        <a14:foregroundMark x1="67750" y1="35160" x2="74000" y2="53167"/>
                        <a14:foregroundMark x1="62375" y1="9039" x2="64688" y2="24840"/>
                        <a14:foregroundMark x1="62125" y1="52527" x2="65500" y2="55730"/>
                        <a14:foregroundMark x1="73438" y1="43843" x2="75125" y2="47046"/>
                        <a14:foregroundMark x1="66625" y1="58007" x2="74250" y2="53167"/>
                      </a14:backgroundRemoval>
                    </a14:imgEffect>
                  </a14:imgLayer>
                </a14:imgProps>
              </a:ext>
            </a:extLst>
          </a:blip>
          <a:srcRect b="7897"/>
          <a:stretch/>
        </p:blipFill>
        <p:spPr>
          <a:xfrm>
            <a:off x="6264797" y="1827812"/>
            <a:ext cx="4882628" cy="37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79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8534" y="1481138"/>
            <a:ext cx="5847292" cy="4451350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518E"/>
                </a:solidFill>
                <a:latin typeface="Times New Roman"/>
                <a:ea typeface="Calibri"/>
              </a:rPr>
              <a:t>Это упражнение не просто поможет вам лучше засыпать и снизит действие гормонов стресса. Оно не просто даст вам энергию, оно еще и покажет вашему мозгу, что вы можете быть победителем! В этом случае вы будете видеть поводы для побед в любом пространстве, в которое вы заходите.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518E"/>
                </a:solidFill>
                <a:latin typeface="Times New Roman"/>
                <a:ea typeface="Calibri"/>
              </a:rPr>
              <a:t>Вы будете видеть те шансы, которые вам дает жизнь, чтобы вы становились эффективнее.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518E"/>
                </a:solidFill>
                <a:latin typeface="Times New Roman"/>
                <a:ea typeface="Calibri"/>
              </a:rPr>
              <a:t>А энергия от этого будет непрерывно расти!</a:t>
            </a:r>
            <a:endParaRPr lang="ru-RU" sz="24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 algn="ctr"/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победы в день»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6" b="93381" l="750" r="100000">
                        <a14:foregroundMark x1="65500" y1="5480" x2="67188" y2="55730"/>
                        <a14:foregroundMark x1="71750" y1="3274" x2="67500" y2="26762"/>
                        <a14:foregroundMark x1="63250" y1="1637" x2="66625" y2="21922"/>
                        <a14:foregroundMark x1="84750" y1="3274" x2="90688" y2="49964"/>
                        <a14:foregroundMark x1="67750" y1="35160" x2="74000" y2="53167"/>
                        <a14:foregroundMark x1="62375" y1="9039" x2="64688" y2="24840"/>
                        <a14:foregroundMark x1="62125" y1="52527" x2="65500" y2="55730"/>
                        <a14:foregroundMark x1="73438" y1="43843" x2="75125" y2="47046"/>
                        <a14:foregroundMark x1="66625" y1="58007" x2="74250" y2="53167"/>
                      </a14:backgroundRemoval>
                    </a14:imgEffect>
                  </a14:imgLayer>
                </a14:imgProps>
              </a:ext>
            </a:extLst>
          </a:blip>
          <a:srcRect b="7897"/>
          <a:stretch/>
        </p:blipFill>
        <p:spPr>
          <a:xfrm>
            <a:off x="6264797" y="1827812"/>
            <a:ext cx="4882628" cy="37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98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68230" y="204442"/>
            <a:ext cx="7461250" cy="666750"/>
          </a:xfrm>
        </p:spPr>
        <p:txBody>
          <a:bodyPr/>
          <a:lstStyle/>
          <a:p>
            <a:pPr lvl="0" algn="ctr"/>
            <a:r>
              <a:rPr lang="en-US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 </a:t>
            </a:r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</a:t>
            </a:r>
            <a:endParaRPr lang="en-US" sz="28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ЖИЗНЕННОЙ ЭНЕРГИИ ЧЕЛОВЕКА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77" y="1411922"/>
            <a:ext cx="3108974" cy="373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47132" y="4972774"/>
            <a:ext cx="11533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Пьер Касс</a:t>
            </a:r>
          </a:p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профессор Московской школы управления СКОЛКОВО</a:t>
            </a:r>
          </a:p>
          <a:p>
            <a:pPr algn="ctr"/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сейчас </a:t>
            </a:r>
            <a:r>
              <a:rPr lang="en-US" sz="16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</a:t>
            </a:r>
            <a:r>
              <a:rPr lang="en-US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ценится гораздо больше, чем </a:t>
            </a:r>
            <a:r>
              <a:rPr lang="en-US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эмоциональный интеллект.</a:t>
            </a:r>
            <a:endParaRPr lang="en-US" sz="1600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0319" y="2617756"/>
            <a:ext cx="7056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 &gt; </a:t>
            </a:r>
            <a:r>
              <a:rPr lang="en-US" sz="6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ru-RU" sz="6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6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</a:t>
            </a:r>
            <a:endParaRPr lang="ru-RU" sz="6600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46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68230" y="204442"/>
            <a:ext cx="7461250" cy="666750"/>
          </a:xfrm>
        </p:spPr>
        <p:txBody>
          <a:bodyPr/>
          <a:lstStyle/>
          <a:p>
            <a:pPr lvl="0" algn="ctr"/>
            <a:r>
              <a:rPr lang="en-US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 </a:t>
            </a:r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</a:t>
            </a:r>
            <a:endParaRPr lang="en-US" sz="28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ЖИЗНЕННОЙ ЭНЕРГИИ ЧЕЛОВЕКА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45" y="1392026"/>
            <a:ext cx="3108974" cy="373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47132" y="4972774"/>
            <a:ext cx="11533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Пьер Касс</a:t>
            </a:r>
          </a:p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профессор Московской школы управления СКОЛКОВО</a:t>
            </a:r>
          </a:p>
          <a:p>
            <a:pPr algn="ctr"/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Утверждает, что сейчас </a:t>
            </a:r>
            <a:r>
              <a:rPr lang="en-US" sz="16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</a:t>
            </a:r>
            <a:r>
              <a:rPr lang="en-US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ценится гораздо больше, чем </a:t>
            </a:r>
            <a:r>
              <a:rPr lang="en-US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ru-RU" sz="1600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эмоциональный интеллект.</a:t>
            </a:r>
            <a:endParaRPr lang="en-US" sz="1600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28557" y="2606097"/>
            <a:ext cx="7056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с высоким </a:t>
            </a:r>
            <a:r>
              <a:rPr lang="en-US" sz="24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</a:t>
            </a:r>
            <a:r>
              <a:rPr lang="ru-RU" sz="24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легче справляются с неудачами и противостоят стрессу, больше успевают и гораздо меньше подвержены выгоранию.</a:t>
            </a:r>
            <a:endParaRPr lang="en-US" sz="2400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10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53154" y="1504179"/>
            <a:ext cx="10207754" cy="802416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ли это качество для руководителя?</a:t>
            </a:r>
            <a:endParaRPr lang="en-US" sz="2400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53153" y="2370824"/>
            <a:ext cx="11575235" cy="3379187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rgbClr val="00407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Задача руководителя - способствовать переменам и преодолевать возникающее сопротивление.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rgbClr val="00407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Таким образом, можно с уверенностью сказать, что достаточно высокий уровень </a:t>
            </a:r>
            <a:r>
              <a:rPr lang="en-US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VQ</a:t>
            </a:r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 – обязательное, хотя и не единственное условие успешного руководства.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68230" y="204442"/>
            <a:ext cx="7461250" cy="666750"/>
          </a:xfrm>
        </p:spPr>
        <p:txBody>
          <a:bodyPr/>
          <a:lstStyle/>
          <a:p>
            <a:pPr lvl="0" algn="ctr"/>
            <a:r>
              <a:rPr lang="en-US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VQ </a:t>
            </a:r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</a:t>
            </a:r>
            <a:endParaRPr lang="en-US" sz="2800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ЖИЗНЕННОЙ ЭНЕРГИИ ЧЕЛОВЕКА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492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87123" y="1163657"/>
            <a:ext cx="93682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физиологического состояния;</a:t>
            </a:r>
          </a:p>
          <a:p>
            <a:pPr marL="685800" indent="-6858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Зоны стабильности;</a:t>
            </a:r>
          </a:p>
          <a:p>
            <a:pPr marL="685800" indent="-6858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победы в день».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250" y="5370490"/>
            <a:ext cx="11454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этих инструментов даёт энергию, а значит это эффективные управленческие практики!</a:t>
            </a:r>
          </a:p>
        </p:txBody>
      </p:sp>
    </p:spTree>
    <p:extLst>
      <p:ext uri="{BB962C8B-B14F-4D97-AF65-F5344CB8AC3E}">
        <p14:creationId xmlns:p14="http://schemas.microsoft.com/office/powerpoint/2010/main" val="4197351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440" y="2684565"/>
            <a:ext cx="2324001" cy="2324001"/>
          </a:xfrm>
          <a:prstGeom prst="rect">
            <a:avLst/>
          </a:prstGeom>
          <a:ln w="38100">
            <a:solidFill>
              <a:srgbClr val="00518E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330" y="2684564"/>
            <a:ext cx="2324001" cy="2324001"/>
          </a:xfrm>
          <a:prstGeom prst="rect">
            <a:avLst/>
          </a:prstGeom>
          <a:ln w="38100">
            <a:solidFill>
              <a:srgbClr val="00518E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510" y="2690650"/>
            <a:ext cx="2443751" cy="2324001"/>
          </a:xfrm>
          <a:prstGeom prst="rect">
            <a:avLst/>
          </a:prstGeom>
          <a:ln w="38100">
            <a:solidFill>
              <a:srgbClr val="00518E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206313" y="5348517"/>
            <a:ext cx="5634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пожаловать!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440" y="2111993"/>
            <a:ext cx="23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98384" y="2090386"/>
            <a:ext cx="23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en-US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81330" y="2102092"/>
            <a:ext cx="23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Одноклассники </a:t>
            </a:r>
            <a:r>
              <a:rPr lang="en-US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518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2"/>
          </p:nvPr>
        </p:nvSpPr>
        <p:spPr>
          <a:xfrm>
            <a:off x="2586682" y="245893"/>
            <a:ext cx="9679460" cy="666750"/>
          </a:xfrm>
        </p:spPr>
        <p:txBody>
          <a:bodyPr/>
          <a:lstStyle/>
          <a:p>
            <a:pPr lvl="0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знать больше о нас</a:t>
            </a:r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присоединяйтесь к нам!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4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b="1" dirty="0">
                <a:solidFill>
                  <a:srgbClr val="0040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больше отдавать энергии делу – надо её больше получать …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0" b="100000" l="5463" r="100000"/>
                    </a14:imgEffect>
                  </a14:imgLayer>
                </a14:imgProps>
              </a:ext>
            </a:extLst>
          </a:blip>
          <a:srcRect l="18483"/>
          <a:stretch/>
        </p:blipFill>
        <p:spPr>
          <a:xfrm flipH="1">
            <a:off x="321455" y="1295346"/>
            <a:ext cx="3329132" cy="4002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21455" y="5287355"/>
            <a:ext cx="3910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</a:p>
          <a:p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Ирина, 36 лет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818" y="1191906"/>
            <a:ext cx="4131925" cy="42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93547" y="5308721"/>
            <a:ext cx="46538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</a:p>
          <a:p>
            <a:pPr algn="r"/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Екатерина, 41 год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76707" y="1523680"/>
            <a:ext cx="1630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Усталость…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50829" y="1890406"/>
            <a:ext cx="2399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Энергия на исходе…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17430" y="2254527"/>
            <a:ext cx="3673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4070"/>
                </a:solidFill>
                <a:latin typeface="Times New Roman" pitchFamily="18" charset="0"/>
                <a:cs typeface="Times New Roman" pitchFamily="18" charset="0"/>
              </a:rPr>
              <a:t>Находиться в режиме «отдачи»…</a:t>
            </a:r>
          </a:p>
        </p:txBody>
      </p:sp>
    </p:spTree>
    <p:extLst>
      <p:ext uri="{BB962C8B-B14F-4D97-AF65-F5344CB8AC3E}">
        <p14:creationId xmlns:p14="http://schemas.microsoft.com/office/powerpoint/2010/main" val="172577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625003" y="1917744"/>
            <a:ext cx="11031538" cy="2975532"/>
          </a:xfrm>
        </p:spPr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616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9254437" cy="684794"/>
          </a:xfrm>
        </p:spPr>
        <p:txBody>
          <a:bodyPr/>
          <a:lstStyle/>
          <a:p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физиологического состояния</a:t>
            </a:r>
            <a:endParaRPr lang="ru-RU" sz="3600" dirty="0"/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10"/>
          </p:nvPr>
        </p:nvSpPr>
        <p:spPr>
          <a:xfrm>
            <a:off x="550862" y="1481138"/>
            <a:ext cx="10436452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Достаточно ли я сплю?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62" y="2746055"/>
            <a:ext cx="9736138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Достаточно ли я пью чистой воды?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62" y="4010972"/>
            <a:ext cx="11421005" cy="1541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Достаточно ли я занимаюсь физическими упражнениями?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9254437" cy="684794"/>
          </a:xfrm>
        </p:spPr>
        <p:txBody>
          <a:bodyPr/>
          <a:lstStyle/>
          <a:p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физиологического состояния</a:t>
            </a:r>
            <a:endParaRPr lang="ru-RU" sz="3600" dirty="0"/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10"/>
          </p:nvPr>
        </p:nvSpPr>
        <p:spPr>
          <a:xfrm>
            <a:off x="550862" y="1481138"/>
            <a:ext cx="10436452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Достаточно ли я сплю?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62" y="2746055"/>
            <a:ext cx="9736138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Достаточно ли я пью чистой воды?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62" y="4010971"/>
            <a:ext cx="11421005" cy="1541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Достаточно ли я занимаюсь физическими упражнениями?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ашивка 7"/>
          <p:cNvSpPr/>
          <p:nvPr/>
        </p:nvSpPr>
        <p:spPr>
          <a:xfrm rot="5400000">
            <a:off x="8005574" y="1483585"/>
            <a:ext cx="684580" cy="645459"/>
          </a:xfrm>
          <a:prstGeom prst="chevron">
            <a:avLst/>
          </a:prstGeom>
          <a:solidFill>
            <a:srgbClr val="00B050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Нашивка 8"/>
          <p:cNvSpPr/>
          <p:nvPr/>
        </p:nvSpPr>
        <p:spPr>
          <a:xfrm rot="5400000">
            <a:off x="10105309" y="2897863"/>
            <a:ext cx="684580" cy="645459"/>
          </a:xfrm>
          <a:prstGeom prst="chevron">
            <a:avLst/>
          </a:prstGeom>
          <a:solidFill>
            <a:srgbClr val="00B050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Нашивка 9"/>
          <p:cNvSpPr/>
          <p:nvPr/>
        </p:nvSpPr>
        <p:spPr>
          <a:xfrm rot="5400000">
            <a:off x="10105308" y="4801192"/>
            <a:ext cx="684580" cy="645459"/>
          </a:xfrm>
          <a:prstGeom prst="chevron">
            <a:avLst/>
          </a:prstGeom>
          <a:solidFill>
            <a:srgbClr val="00B050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52179" y="5953618"/>
            <a:ext cx="3804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Но зачастую среди руководителей…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8339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9254437" cy="684794"/>
          </a:xfrm>
        </p:spPr>
        <p:txBody>
          <a:bodyPr/>
          <a:lstStyle/>
          <a:p>
            <a:r>
              <a:rPr lang="ru-RU" sz="36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физиологического состояния</a:t>
            </a:r>
            <a:endParaRPr lang="ru-RU" sz="3600" dirty="0"/>
          </a:p>
        </p:txBody>
      </p:sp>
      <p:sp>
        <p:nvSpPr>
          <p:cNvPr id="5" name="Текст 4"/>
          <p:cNvSpPr txBox="1">
            <a:spLocks noGrp="1"/>
          </p:cNvSpPr>
          <p:nvPr>
            <p:ph type="body" sz="quarter" idx="10"/>
          </p:nvPr>
        </p:nvSpPr>
        <p:spPr>
          <a:xfrm>
            <a:off x="550862" y="1481138"/>
            <a:ext cx="10436452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Достаточно ли я сплю?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62" y="2746055"/>
            <a:ext cx="9736138" cy="816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Достаточно ли я пью чистой воды?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62" y="4010972"/>
            <a:ext cx="11421005" cy="1541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518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Достаточно ли я занимаюсь физическими упражнениями?</a:t>
            </a:r>
            <a:endParaRPr lang="ru-RU" sz="4400" b="1" dirty="0">
              <a:solidFill>
                <a:srgbClr val="00518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Умножение 7"/>
          <p:cNvSpPr/>
          <p:nvPr/>
        </p:nvSpPr>
        <p:spPr>
          <a:xfrm>
            <a:off x="10050773" y="1306387"/>
            <a:ext cx="1169893" cy="124027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множение 8"/>
          <p:cNvSpPr/>
          <p:nvPr/>
        </p:nvSpPr>
        <p:spPr>
          <a:xfrm>
            <a:off x="10085432" y="2587294"/>
            <a:ext cx="1169893" cy="124027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множение 9"/>
          <p:cNvSpPr/>
          <p:nvPr/>
        </p:nvSpPr>
        <p:spPr>
          <a:xfrm>
            <a:off x="10085432" y="4682534"/>
            <a:ext cx="1169893" cy="124027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3568" y="5923664"/>
            <a:ext cx="731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мы получаем жизненную энергию? Что конкретно вам помогает?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3568" y="5440572"/>
            <a:ext cx="42841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>
                <a:ln>
                  <a:noFill/>
                </a:ln>
                <a:solidFill>
                  <a:srgbClr val="00518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Благополучие под угрозой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8557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Зоны стабильности 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436069" y="1648915"/>
            <a:ext cx="11102788" cy="408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то, что позволяет человеку чувствовать себя защищённым и расслабленным.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5400" dirty="0" err="1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Элвин</a:t>
            </a:r>
            <a:r>
              <a:rPr lang="ru-RU" sz="5400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Тоффлер</a:t>
            </a:r>
            <a:r>
              <a:rPr lang="ru-RU" sz="3600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философ, социолог, футуролог</a:t>
            </a:r>
            <a:endParaRPr lang="ru-RU" sz="3200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31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lvl="0" algn="ctr"/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зон стабильности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7412" y1="33067" x2="16454" y2="92492"/>
                        <a14:foregroundMark x1="16933" y1="35463" x2="5591" y2="41534"/>
                        <a14:foregroundMark x1="7508" y1="51438" x2="8946" y2="94888"/>
                        <a14:foregroundMark x1="17412" y1="70767" x2="46645" y2="57188"/>
                        <a14:foregroundMark x1="9425" y1="96805" x2="23642" y2="95367"/>
                        <a14:foregroundMark x1="22684" y1="66613" x2="25399" y2="56230"/>
                        <a14:foregroundMark x1="70767" y1="64696" x2="90096" y2="92492"/>
                        <a14:foregroundMark x1="96166" y1="63259" x2="98083" y2="94888"/>
                        <a14:foregroundMark x1="92492" y1="63738" x2="70288" y2="60383"/>
                        <a14:foregroundMark x1="68371" y1="72204" x2="81629" y2="95367"/>
                        <a14:foregroundMark x1="87700" y1="78754" x2="92971" y2="59904"/>
                        <a14:foregroundMark x1="66454" y1="66613" x2="65016" y2="84026"/>
                        <a14:foregroundMark x1="82588" y1="9904" x2="89137" y2="8626"/>
                        <a14:foregroundMark x1="45208" y1="10863" x2="43930" y2="20288"/>
                        <a14:foregroundMark x1="40096" y1="15655" x2="44888" y2="7668"/>
                        <a14:foregroundMark x1="46166" y1="10863" x2="50958" y2="14217"/>
                        <a14:foregroundMark x1="77796" y1="18051" x2="81150" y2="5751"/>
                        <a14:foregroundMark x1="50958" y1="15176" x2="50479" y2="22204"/>
                        <a14:foregroundMark x1="7029" y1="90575" x2="6070" y2="97764"/>
                        <a14:foregroundMark x1="78275" y1="28754" x2="73163" y2="34026"/>
                        <a14:foregroundMark x1="85304" y1="26038" x2="96166" y2="37380"/>
                        <a14:foregroundMark x1="97604" y1="33067" x2="91534" y2="55751"/>
                        <a14:foregroundMark x1="74601" y1="34984" x2="73163" y2="55751"/>
                        <a14:foregroundMark x1="96166" y1="34984" x2="97125" y2="562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832" y="1872718"/>
            <a:ext cx="3543401" cy="35434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7392" y="5484045"/>
            <a:ext cx="2659841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ЛЮДИ</a:t>
            </a:r>
            <a:endParaRPr lang="ru-RU" sz="4000" b="1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457" y="1872718"/>
            <a:ext cx="5050336" cy="3225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049744" y="5460192"/>
            <a:ext cx="2925908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МЕСТА</a:t>
            </a:r>
            <a:endParaRPr lang="ru-RU" sz="4000" b="1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2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04" l="1597" r="100000">
                        <a14:foregroundMark x1="18051" y1="16454" x2="24920" y2="47284"/>
                        <a14:foregroundMark x1="46965" y1="23163" x2="42492" y2="41214"/>
                        <a14:foregroundMark x1="40415" y1="31310" x2="38498" y2="41374"/>
                        <a14:foregroundMark x1="59904" y1="27476" x2="58307" y2="47444"/>
                        <a14:foregroundMark x1="68371" y1="30990" x2="65335" y2="47764"/>
                        <a14:foregroundMark x1="42492" y1="25399" x2="45847" y2="24121"/>
                        <a14:foregroundMark x1="80990" y1="16134" x2="83706" y2="47125"/>
                        <a14:foregroundMark x1="21246" y1="75559" x2="22204" y2="85463"/>
                        <a14:foregroundMark x1="39776" y1="69649" x2="38498" y2="86581"/>
                        <a14:foregroundMark x1="43770" y1="75559" x2="42332" y2="87380"/>
                        <a14:foregroundMark x1="34665" y1="75080" x2="39936" y2="70767"/>
                        <a14:foregroundMark x1="32588" y1="70927" x2="39297" y2="73642"/>
                        <a14:foregroundMark x1="60703" y1="66294" x2="62141" y2="85783"/>
                        <a14:foregroundMark x1="60703" y1="65176" x2="61022" y2="66933"/>
                        <a14:foregroundMark x1="74121" y1="61502" x2="86262" y2="57827"/>
                        <a14:foregroundMark x1="82428" y1="68211" x2="80351" y2="87380"/>
                        <a14:foregroundMark x1="84026" y1="73642" x2="87061" y2="87061"/>
                        <a14:foregroundMark x1="84505" y1="61981" x2="85783" y2="65176"/>
                        <a14:foregroundMark x1="82109" y1="69329" x2="85623" y2="65335"/>
                        <a14:foregroundMark x1="33067" y1="87859" x2="34824" y2="85144"/>
                        <a14:foregroundMark x1="22843" y1="87380" x2="24920" y2="86581"/>
                        <a14:foregroundMark x1="34185" y1="38498" x2="34984" y2="37380"/>
                      </a14:backgroundRemoval>
                    </a14:imgEffect>
                  </a14:imgLayer>
                </a14:imgProps>
              </a:ext>
            </a:extLst>
          </a:blip>
          <a:srcRect l="6748" t="10569" r="7120" b="8085"/>
          <a:stretch/>
        </p:blipFill>
        <p:spPr>
          <a:xfrm>
            <a:off x="820613" y="1620728"/>
            <a:ext cx="4208585" cy="3974777"/>
          </a:xfrm>
          <a:prstGeom prst="rect">
            <a:avLst/>
          </a:prstGeom>
        </p:spPr>
      </p:pic>
      <p:sp>
        <p:nvSpPr>
          <p:cNvPr id="6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 algn="ctr"/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зон стабильности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19302" y="5548894"/>
            <a:ext cx="2815770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ВЕЩИ</a:t>
            </a:r>
            <a:endParaRPr lang="ru-RU" sz="4000" b="1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20" b="96509" l="1563" r="96688">
                        <a14:foregroundMark x1="30750" y1="50888" x2="37563" y2="58698"/>
                        <a14:foregroundMark x1="49125" y1="57337" x2="59562" y2="57692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r="9216" b="10902"/>
          <a:stretch/>
        </p:blipFill>
        <p:spPr>
          <a:xfrm>
            <a:off x="6579779" y="1193958"/>
            <a:ext cx="4421284" cy="45832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68607" y="5525619"/>
            <a:ext cx="4114924" cy="718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УБЕЖДЕНИЯ</a:t>
            </a:r>
            <a:endParaRPr lang="ru-RU" sz="4000" b="1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5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 algn="ctr"/>
            <a:r>
              <a:rPr lang="ru-RU" sz="4800" b="1" i="1" u="sng" dirty="0">
                <a:solidFill>
                  <a:srgbClr val="0051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зон стабильности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2" y="2118661"/>
            <a:ext cx="3013865" cy="214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49" l="1000" r="100000">
                        <a14:foregroundMark x1="14000" y1="17021" x2="45333" y2="42128"/>
                        <a14:foregroundMark x1="6000" y1="37447" x2="11667" y2="28936"/>
                        <a14:foregroundMark x1="54000" y1="42553" x2="75333" y2="12766"/>
                        <a14:foregroundMark x1="55667" y1="93191" x2="87000" y2="62553"/>
                      </a14:backgroundRemoval>
                    </a14:imgEffect>
                  </a14:imgLayer>
                </a14:imgProps>
              </a:ext>
            </a:extLst>
          </a:blip>
          <a:srcRect t="7966" b="9992"/>
          <a:stretch/>
        </p:blipFill>
        <p:spPr>
          <a:xfrm>
            <a:off x="3106615" y="1763424"/>
            <a:ext cx="5692718" cy="38628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6420" y="2179263"/>
            <a:ext cx="2990016" cy="241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429741" y="5691008"/>
            <a:ext cx="3332517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518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ОРГАНИЗАЦИИ</a:t>
            </a:r>
            <a:endParaRPr lang="ru-RU" sz="2800" b="1" dirty="0">
              <a:solidFill>
                <a:srgbClr val="00518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5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58392</TotalTime>
  <Words>636</Words>
  <Application>Microsoft Office PowerPoint</Application>
  <PresentationFormat>Широкоэкранный</PresentationFormat>
  <Paragraphs>126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Proxima Nova Rg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Наталья Николаевна Плотникова</cp:lastModifiedBy>
  <cp:revision>732</cp:revision>
  <cp:lastPrinted>2021-07-16T05:59:00Z</cp:lastPrinted>
  <dcterms:created xsi:type="dcterms:W3CDTF">2019-08-15T10:09:47Z</dcterms:created>
  <dcterms:modified xsi:type="dcterms:W3CDTF">2024-08-19T04:38:53Z</dcterms:modified>
</cp:coreProperties>
</file>