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0" r:id="rId3"/>
    <p:sldId id="257" r:id="rId4"/>
    <p:sldId id="297" r:id="rId5"/>
    <p:sldId id="296" r:id="rId6"/>
    <p:sldId id="258" r:id="rId7"/>
    <p:sldId id="265" r:id="rId8"/>
    <p:sldId id="272" r:id="rId9"/>
    <p:sldId id="267" r:id="rId10"/>
    <p:sldId id="282" r:id="rId11"/>
    <p:sldId id="273" r:id="rId12"/>
    <p:sldId id="260" r:id="rId13"/>
    <p:sldId id="276" r:id="rId14"/>
    <p:sldId id="280" r:id="rId15"/>
    <p:sldId id="289" r:id="rId16"/>
    <p:sldId id="292" r:id="rId17"/>
    <p:sldId id="261" r:id="rId18"/>
    <p:sldId id="274" r:id="rId19"/>
    <p:sldId id="283" r:id="rId20"/>
    <p:sldId id="293" r:id="rId21"/>
    <p:sldId id="290" r:id="rId22"/>
    <p:sldId id="262" r:id="rId23"/>
    <p:sldId id="275" r:id="rId24"/>
    <p:sldId id="277" r:id="rId25"/>
    <p:sldId id="294" r:id="rId26"/>
    <p:sldId id="291" r:id="rId27"/>
    <p:sldId id="269" r:id="rId28"/>
    <p:sldId id="300" r:id="rId29"/>
    <p:sldId id="288" r:id="rId30"/>
    <p:sldId id="285" r:id="rId31"/>
    <p:sldId id="286" r:id="rId32"/>
    <p:sldId id="266" r:id="rId33"/>
    <p:sldId id="295" r:id="rId34"/>
    <p:sldId id="279" r:id="rId35"/>
    <p:sldId id="263" r:id="rId3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DF7"/>
    <a:srgbClr val="BC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2F960-85A2-4758-B37A-69DFB8C8581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9D1ED-56D8-432C-8EDB-916E570293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5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2-10T02:10:38.5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C575C8-7D46-465F-8691-DE70BF352FE1}" emma:medium="tactile" emma:mode="ink">
          <msink:context xmlns:msink="http://schemas.microsoft.com/ink/2010/main" type="inkDrawing" rotatedBoundingBox="9501,14103 16437,14212 16434,14382 9499,14272" shapeName="Other"/>
        </emma:interpretation>
      </emma:emma>
    </inkml:annotationXML>
    <inkml:trace contextRef="#ctx0" brushRef="#br0">0 0 0,'25'0'125,"-1"0"-110,25 0 17,-24 0-32,-1 0 31,0 0-31,25 25 16,-24-25-16,-1 0 15,1 0 1,23 0-1,1 0-15,24 0 16,-24 0-16,-24 0 16,-1 0-16,1 0 15,-1 0 1,0 0 0,1 0 15,-1 0-16,25 0 1,0 0 0,0 0-16,-25 0 15,1 24-15,-1-24 16,0 0 0,1 0 62,-1 0-78,25 0 15,0 0-15,-25 0 16,1 0 0,24 0-16,-25 0 15,1 0 1,23 0-1,-23 0 1,24 0 0,-25 0-1,1 0 1,-1 0-16,25 0 16,0 0-16,0 0 15,-1 0-15,1 0 16,0 0-16,0 0 15,0 0-15,-25 0 16,1 0 0,-1 0-16,0 0 15,1 0 17,-1 0-32,1 0 15,-1 0 1,1 0-16,23 0 15,-23 0 1,-1 0 0,25 0-16,-25 0 15,1 0-15,-1 0 16,1 0 0,-1 0-16,1 0 15,-1 0 48,0 0-48,1 0-15,-1 0 16,25 0-16,-24 0 16,23 0-16,1 0 15,-24 0-15,24 0 16,-1 0-1,-23 0-15,-1 0 16,1 0-16,-1 0 16,25 0-1,-25 0-15,1 0 16,-1 0 0,1 0-16,-1 0 15,0 0-15,1 0 31,-1 0-15,1 0-16,-1 0 16,1 0-16,-1 0 15,0 0-15,1 0 16,-1 0-16,25 0 16,24 0-16,-24 0 15,0 0-15,-25 0 16,1 0-16,24 0 15,0 0-15,-25 0 16,0 0 15,1 0 79,-1 0-95,25 0-15,-24 0 32,23 0-32,1 0 15,0 0-15,0 25 16,-25-25-16,25 0 15,-24 0-15,-1 0 16,1 0-16,-1 0 16,0 0-1,1 0 1,24 0 0,-25 0-16,0 0 15,25 0-15,-24 0 16,24 0-16,-25 0 15,0 0-15,1 0 16,-1 0 0,1 0-16,-1 0 31,1 0-31,-1 0 16,0 24-1,25-24 1,-24 0-1,23 0-15,-23 0 16,24 0 0,0 0-16,-1 0 15,-23 0-15,24 0 16,-25 25-16,25-25 16,-25 0-16,1 0 15,24 0-15,-25 0 16,1 0-1,23 0 1,-23 0-16,-1 0 16,1 0-16,-1 0 15,1 0-15,-1 0 16,0 0 15,1 0-15,24 0-16,-1 24 15,1-24-15,-24 0 16,24 0-16,-25 0 16,49 0-16,-48 0 15,-1 0-15,1 0 16,-1 0-16,0 0 31,1 0 16,-1 0-47,25 0 16,-25 0-1,25 0-15,0 0 16,-24 0-16,23 0 16,-23 0-16,-1 0 15,25 0-15,-24 0 16,-1 0-1,0 0-15,1 0 32,-1 0-17,1 0 1,-1 0-16,1 0 16,-1 0-16,0 0 15,25 0 1,-49-24-16,25 24 15,-1-25 95,1 25-95,-1 0-15,0 0 32,-24-24 77,25 24-109,-1 0 16,1 0-16,23-25 15,-23 25-15,-1-24 16,1 24-16,-1 0 94,-24-25-63,25 25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2-10T02:12:15.3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897744-DF40-4322-BDDB-B94A05A653FD}" emma:medium="tactile" emma:mode="ink">
          <msink:context xmlns:msink="http://schemas.microsoft.com/ink/2010/main" type="inkDrawing" rotatedBoundingBox="5153,12833 15167,12895 15166,12969 5152,12908" shapeName="Other"/>
        </emma:interpretation>
      </emma:emma>
    </inkml:annotationXML>
    <inkml:trace contextRef="#ctx0" brushRef="#br0">0 0 0,'25'0'188,"23"0"-157,-23 0-15,-1 0-16,50 0 15,-26 0-15,1 0 16,24 0-16,1 0 15,-1 0-15,-24 0 16,0 0-16,24 0 16,-24 0-16,-25 0 15,25 0-15,-25 0 16,1 0-16,-1 0 16,1 0-16,-1 0 15,1 0-15,-1 0 16,49 0-16,-24 0 15,24 0-15,25 0 16,-25 0-16,25 0 16,-25 0-16,-48 0 15,48 0 1,-49 0 0,1 0 15,-1 0 16,1 0-32,-1 24-15,1-24 16,-1 0-16,0 0 16,1 0-16,24 0 15,24 0-15,0 25 16,0-25-16,-24 0 15,0 0-15,49 0 16,-74 0-16,25 0 16,0 0-16,-25 0 15,1 0-15,-1 0 16,1 0 0,-1 0-1,1 0 1,-1 0-1,25 0 1,-25 0-16,25 0 16,24 24-1,-24-24-15,24 0 16,25 0-16,-49 0 16,24 0-16,1 0 15,-26 0-15,1 0 16,0 0-16,0 0 15,-25 0-15,1 0 16,-1 0-16,1 0 16,-1 0-16,0 0 15,1 0-15,-1 0 16,1 0 0,-1 0-16,25 0 15,-25 0 1,25 0-16,0 0 15,0 0-15,-25 0 16,50 0-16,-25 0 16,-1 0-1,-23 0-15,-1 0 16,1 0-16,48 0 16,-49 0-16,25 0 15,0 0-15,0-24 16,24 24-1,-48 0-15,-1-25 16,0 25-16,25 0 16,-24 0-1,-1 0-15,0 0 16,1 0-16,-1 0 62,1 0-46,-1 0 0,49 0-1,-48 0-15,24 0 16,-25 0-16,1 0 16,23 0-16,-23 0 15,-1 0-15,1 0 16,-1 0-16,1 0 15,-1 0-15,0 0 16,1 0 0,-1 0-1,1 0-15,-1 25 16,25-25 0,-49 24-1,24-24-15,1 0 16,-1 0-16,1 0 15,-1 0-15,0 0 16,25 0-16,-24 0 16,24 0-1,-25 0-15,25 0 16,-25 24-16,25-24 16,-24 0-16,-1 0 15,25 0-15,-25 0 16,25 0-1,-25 0-15,1 0 16,-1 0-16,25 0 16,-24 0-16,-1 0 15,25 0-15,-25 0 16,1 0-16,-1 0 16,1 0-16,-1 0 15,0 0 1,1 0-16,-1 0 15,1 0-15,24 0 16,-25 0 0,25 0-1,0 0-15,-25 0 16,25 0-16,-25 0 16,1 0-1,-1 0-15,1 0 16,-1 0-1,0 0 17,1 0-17,-1 0 1,25 0-16,-24 0 16,23 0-16,26 0 15,-1 0-15,-49 0 16,25 0-16,-24 0 15,23 0-15,-23 0 16,-1 0 0,1 0-1,-1 0 32,1 0-47,23 0 31,-23 0-15,24 0 0,-25 0-16,25 0 15,-25 0 1,1 0 0,-1 0-16,1 0 15,-1 0 1,1 0-1,-1 0-15,0 0 16,1 0-16,-1 0 16,25 0-16,-24 0 15,-1 0-15,0 0 16,25 0-16,0 0 16,-25 0-1,1 0 1,-1 0-16,1 0 15,-1 0 1,25 0-16,-25 0 16,1-24-16,-1 24 15,1 0 1,-1 0-16,1 0 16,-1 0-1,0 0 1,1 0-1,-1 0 1,25 0 0,-25 0-16,25-24 15,-24 24-15,-1 0 16,49 0-16,-48 0 16,24 0-16,-25 0 15,25 0-15,0 0 16,-25 0-16,1 0 15,-1 0-15,1 0 32,-1 0-17,0 0 1,1 0-16,24 0 16,-25 0-1,25 0 1,-25 0-16,1 0 15,-1 0-15,1 0 16,-1 0 0,25 0-16,0 0 15,0 0-15,-25 0 16,0 0-16,25 0 16,-24 0-1,-1 0-15,1 0 47,-1 0-31,0 0 15,1 0-31,-1 0 16,1 0-16,-1 0 15,25 0 1,-25 0-1,1 0 1,-1 0-16,1 0 47,-1 0-16,0 0-15,1 0 15,-1 0 78,1 0 251,-1 0-235,1 0 31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2-10T02:12:21.1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DD6D40-4D3F-46C5-9DDC-32A5875585D5}" emma:medium="tactile" emma:mode="ink">
          <msink:context xmlns:msink="http://schemas.microsoft.com/ink/2010/main" type="inkDrawing" rotatedBoundingBox="25252,10355 25790,10354 25791,10647 25253,10648" semanticType="callout" shapeName="Other"/>
        </emma:interpretation>
      </emma:emma>
    </inkml:annotationXML>
    <inkml:trace contextRef="#ctx0" brushRef="#br0">0 24 0,'25'0'47,"-25"24"0,24 1-47,1-25 31,-1 24-15,-24 1-16,24-1 15,1 1-15,-1-25 16,1 24-16,-1 0 15,1 1-15,-1-1 16,-24 1 0,24-25-1,1 0 188,-25-25-187,24 25-16,1-24 16,-25-1-16,0 1 15,24 24-15,1-49 16,-1 49 0,-24-24 77,24-1-77,-24 1-16,25 24 62,-25-25-15,0 1 31,24 0 63,1 24 109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2-10T02:12:23.5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6B9BE9-E4BA-4F09-A028-792126AC8EF6}" emma:medium="tactile" emma:mode="ink">
          <msink:context xmlns:msink="http://schemas.microsoft.com/ink/2010/main" type="inkDrawing" rotatedBoundingBox="26230,10843 26672,10642 26823,10975 26381,11176" semanticType="callout" shapeName="Other"/>
        </emma:interpretation>
      </emma:emma>
    </inkml:annotationXML>
    <inkml:trace contextRef="#ctx0" brushRef="#br0">0 98 0,'25'0'78,"-1"24"-46,1 1-1,-1 24-15,0-49-1,1 24 1,-1 1-1,1-25 1,-25 48 0,24-48-16,0 0 15,-24 25 1,25-25-16,-1 0 16,-24 24-1,0 1 16,0-50 141,25 25-156,-25-24-16,0-1 16,24 1-16,1-25 15,-25 25 1,24 24-16,-24-49 15,24 24 1,-24 1 0,25 0-1,-25-1-15,24 25 16,-24-24 0,25 24 15,-25-25 31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1-02-10T02:16:20.1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64870E-57CE-41F0-996D-65F8FCF6835D}" emma:medium="tactile" emma:mode="ink">
          <msink:context xmlns:msink="http://schemas.microsoft.com/ink/2010/main" type="inkDrawing" rotatedBoundingBox="25351,15508 26152,15448 26177,15785 25376,15844" semanticType="callout" shapeName="Other"/>
        </emma:interpretation>
      </emma:emma>
    </inkml:annotationXML>
    <inkml:trace contextRef="#ctx0" brushRef="#br0">0 0 0,'24'24'62,"-24"1"-46,25-25-1,-25 24 1,0 1-16,24-25 16,-24 24-1,0 0-15,49 1 16,-49-1 0,25 1-1,-1-25-15,-24 24 16,24 0-16,-24 1 15,25-25-15,-1 0 32,-24 24-17,49-24 142,-24-24-142,48-1-15,-24 1 16,-1 0-16,1-1 15,25 1-15,-26-1 16,-23 1-16,-1 0 16,25-1-16,-24 25 15,-25-24 32,24-1-16,-24 1-15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64706" units="1/cm"/>
          <inkml:channelProperty channel="Y" name="resolution" value="37.63066" units="1/cm"/>
          <inkml:channelProperty channel="T" name="resolution" value="1" units="1/dev"/>
        </inkml:channelProperties>
      </inkml:inkSource>
      <inkml:timestamp xml:id="ts0" timeString="2023-01-26T08:43:04.0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0,'24'24'62,"-24"1"-46,25-25-1,-25 24 1,0 1-16,24-25 16,-24 24-1,0 0-15,49 1 16,-49-1 0,25 1-1,-1-25-15,-24 24 16,24 0-16,-24 1 15,25-25-15,-1 0 32,-24 24-17,49-24 142,-24-24-142,48-1-15,-24 1 16,-1 0-16,1-1 15,25 1-15,-26-1 16,-23 1-16,-1 0 16,25-1-16,-24 25 15,-25-24 32,24-1-16,-24 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DCBA4-958B-4EF3-A644-11CECF0C9E2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B10E0-1F4F-4E77-983B-E13C4AF78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5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F2292-ABFA-4554-BDB5-BA917491AA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1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5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57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7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1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58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0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B10E0-1F4F-4E77-983B-E13C4AF780E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7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2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3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1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4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3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4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1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1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5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5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4782-713E-4E11-9D7B-1135DB53822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2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4782-713E-4E11-9D7B-1135DB53822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28458-AC82-46B9-A556-7CEC4C95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2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xqFQoTCJ6n_svfq8cCFSF3cgodzeYDKQ&amp;url=http://tourdom-travel.ru/intervyu-s-ekspertom-v-oblasti-turizma/&amp;ei=0ojPVZ72JKHuyQPNzY_IAg&amp;bvm=bv.99804247,d.bGQ&amp;psig=AFQjCNFDpHR7sR3HC6UEeDmDOWCDi6cONQ&amp;ust=1439750668580329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xqFQoTCJ6n_svfq8cCFSF3cgodzeYDKQ&amp;url=http://tourdom-travel.ru/intervyu-s-ekspertom-v-oblasti-turizma/&amp;ei=0ojPVZ72JKHuyQPNzY_IAg&amp;bvm=bv.99804247,d.bGQ&amp;psig=AFQjCNFDpHR7sR3HC6UEeDmDOWCDi6cONQ&amp;ust=1439750668580329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xqFQoTCJ6n_svfq8cCFSF3cgodzeYDKQ&amp;url=http://tourdom-travel.ru/intervyu-s-ekspertom-v-oblasti-turizma/&amp;ei=0ojPVZ72JKHuyQPNzY_IAg&amp;bvm=bv.99804247,d.bGQ&amp;psig=AFQjCNFDpHR7sR3HC6UEeDmDOWCDi6cONQ&amp;ust=1439750668580329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irektorgoda_tomsk_2023@mail.ru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46.emf"/><Relationship Id="rId18" Type="http://schemas.openxmlformats.org/officeDocument/2006/relationships/customXml" Target="../ink/ink6.xml"/><Relationship Id="rId3" Type="http://schemas.openxmlformats.org/officeDocument/2006/relationships/hyperlink" Target="mailto:direktorgoda_tomsk_2023@mail.ru" TargetMode="External"/><Relationship Id="rId7" Type="http://schemas.openxmlformats.org/officeDocument/2006/relationships/image" Target="../media/image34.emf"/><Relationship Id="rId12" Type="http://schemas.openxmlformats.org/officeDocument/2006/relationships/customXml" Target="../ink/ink3.xml"/><Relationship Id="rId17" Type="http://schemas.openxmlformats.org/officeDocument/2006/relationships/image" Target="../media/image48.emf"/><Relationship Id="rId2" Type="http://schemas.openxmlformats.org/officeDocument/2006/relationships/image" Target="../media/image19.jpeg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7.png"/><Relationship Id="rId5" Type="http://schemas.openxmlformats.org/officeDocument/2006/relationships/customXml" Target="../ink/ink1.xml"/><Relationship Id="rId15" Type="http://schemas.openxmlformats.org/officeDocument/2006/relationships/image" Target="../media/image47.emf"/><Relationship Id="rId10" Type="http://schemas.openxmlformats.org/officeDocument/2006/relationships/image" Target="../media/image2.png"/><Relationship Id="rId4" Type="http://schemas.openxmlformats.org/officeDocument/2006/relationships/image" Target="../media/image46.png"/><Relationship Id="rId9" Type="http://schemas.openxmlformats.org/officeDocument/2006/relationships/image" Target="../media/image35.emf"/><Relationship Id="rId14" Type="http://schemas.openxmlformats.org/officeDocument/2006/relationships/customXml" Target="../ink/ink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irektorgoda_tomsk_2023@mail.ru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xqFQoTCJ6n_svfq8cCFSF3cgodzeYDKQ&amp;url=http://tourdom-travel.ru/intervyu-s-ekspertom-v-oblasti-turizma/&amp;ei=0ojPVZ72JKHuyQPNzY_IAg&amp;bvm=bv.99804247,d.bGQ&amp;psig=AFQjCNFDpHR7sR3HC6UEeDmDOWCDi6cONQ&amp;ust=1439750668580329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132" y="-7937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36698" y="1998153"/>
            <a:ext cx="5943123" cy="3407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 2023 году</a:t>
            </a:r>
          </a:p>
        </p:txBody>
      </p:sp>
      <p:pic>
        <p:nvPicPr>
          <p:cNvPr id="5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35" y="160337"/>
            <a:ext cx="1282606" cy="11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&quot;логотип тоипкр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Картинки по запросу &quot;логотип тоипкро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4" name="Picture 6" descr="Картинки по запросу &quot;логотип тоипкро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693" y="216753"/>
            <a:ext cx="1420610" cy="106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уководитель завтрашнего дня. Каким должен быть директор школы |  Образование | Общество | Аргументы и Факты">
            <a:extLst>
              <a:ext uri="{FF2B5EF4-FFF2-40B4-BE49-F238E27FC236}">
                <a16:creationId xmlns:a16="http://schemas.microsoft.com/office/drawing/2014/main" id="{581B98C4-D45A-43D8-A221-719FF3758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2"/>
          <a:stretch/>
        </p:blipFill>
        <p:spPr bwMode="auto">
          <a:xfrm>
            <a:off x="0" y="-1"/>
            <a:ext cx="5997388" cy="68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5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ТЕХНИЧЕСКИЕ ТРЕБОВАНИЯ К ОФОРМЛЕНИЮ ПОРТФОЛИО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Размер шрифта –12.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TIMES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>NEW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en-US" sz="2800" dirty="0">
                <a:solidFill>
                  <a:schemeClr val="tx1"/>
                </a:solidFill>
              </a:rPr>
              <a:t>ROMAN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Поля. Правое –10 мм, Верхнее и нижнее –20 мм, левое –30 мм.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Отступ абзаца  12 мм.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Нумерация страниц ТОЛЬКО арабскими цифрами посередине листа внизу без точки.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Межстрочный интервал – одинарный. 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Количество страниц – не более 12 страниц 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</a:rPr>
              <a:t>Возможные выделения в тексте портфолио – цвет, </a:t>
            </a:r>
            <a:r>
              <a:rPr lang="ru-RU" sz="2800" i="1" dirty="0">
                <a:solidFill>
                  <a:schemeClr val="tx1"/>
                </a:solidFill>
              </a:rPr>
              <a:t>курсив </a:t>
            </a: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ru-RU" sz="2800" b="1" dirty="0">
                <a:solidFill>
                  <a:schemeClr val="tx1"/>
                </a:solidFill>
              </a:rPr>
              <a:t>полужирный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ПРИЛОЖЕНИЯ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E1792617-B3AE-40C4-A767-B32E09F77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4" y="254727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4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418"/>
            <a:ext cx="1335490" cy="12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56329" y="434354"/>
            <a:ext cx="9583271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069" y="1632781"/>
            <a:ext cx="11558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Титульный лист (название конкурса и номинация, ФИО, образовательная организация, год), </a:t>
            </a:r>
            <a:r>
              <a:rPr lang="ru-RU" sz="2400" i="1" dirty="0"/>
              <a:t>информация об участнике Конкурса (очень кратко)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E49418-C034-4704-91F7-CF71EB4204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72" t="12024" r="47319" b="28383"/>
          <a:stretch/>
        </p:blipFill>
        <p:spPr>
          <a:xfrm>
            <a:off x="221069" y="2520763"/>
            <a:ext cx="2704351" cy="4175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654BA9A2-09A9-4E19-8CC0-060FFD9AF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86" y="453223"/>
            <a:ext cx="1018966" cy="76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B7386F-C629-4B7A-8B12-EEF388B7E6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36" t="13901" r="35565" b="4996"/>
          <a:stretch/>
        </p:blipFill>
        <p:spPr>
          <a:xfrm>
            <a:off x="9054353" y="2520765"/>
            <a:ext cx="2905775" cy="41758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09BD6D-05C6-4850-A76E-FA0795E6E60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438" t="13941" r="52856" b="49684"/>
          <a:stretch/>
        </p:blipFill>
        <p:spPr>
          <a:xfrm>
            <a:off x="6003083" y="2520766"/>
            <a:ext cx="2905775" cy="4175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1535AD-C87B-4288-8D6F-222621F75D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82" t="13516" r="47004" b="12681"/>
          <a:stretch/>
        </p:blipFill>
        <p:spPr>
          <a:xfrm>
            <a:off x="3080551" y="2520763"/>
            <a:ext cx="2772189" cy="41758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518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143000"/>
            <a:ext cx="11905308" cy="5610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ru-RU" sz="2800" b="1" dirty="0">
                <a:solidFill>
                  <a:schemeClr val="tx1"/>
                </a:solidFill>
              </a:rPr>
              <a:t>1)Конкурсное испытание «Портфолио руководителя</a:t>
            </a:r>
            <a:r>
              <a:rPr lang="ru-RU" b="1" dirty="0">
                <a:solidFill>
                  <a:schemeClr val="tx1"/>
                </a:solidFill>
              </a:rPr>
              <a:t>» (Максимальный балл - 30)</a:t>
            </a:r>
            <a:endParaRPr lang="ru-RU" dirty="0">
              <a:solidFill>
                <a:schemeClr val="tx1"/>
              </a:solidFill>
            </a:endParaRP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Цель: демонстрация эффективности результатов деятельности управленческой и педагогической команды школы как результата работы руководителя. 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Формат конкурсного мероприятия: электронное портфолио </a:t>
            </a:r>
            <a:r>
              <a:rPr lang="ru-RU" i="1" dirty="0">
                <a:solidFill>
                  <a:schemeClr val="tx1"/>
                </a:solidFill>
              </a:rPr>
              <a:t>в формате </a:t>
            </a:r>
            <a:r>
              <a:rPr lang="ru-RU" i="1" dirty="0" err="1">
                <a:solidFill>
                  <a:schemeClr val="tx1"/>
                </a:solidFill>
              </a:rPr>
              <a:t>pdf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(не более 12 стр.).</a:t>
            </a:r>
          </a:p>
          <a:p>
            <a:pPr lvl="0" fontAlgn="base"/>
            <a:r>
              <a:rPr lang="ru-RU" dirty="0">
                <a:solidFill>
                  <a:schemeClr val="tx1"/>
                </a:solidFill>
              </a:rPr>
              <a:t>В портфолио представлены основные показатели эффективности результатов функционирования ОО за последние 2 года</a:t>
            </a:r>
          </a:p>
          <a:p>
            <a:pPr lvl="0" fontAlgn="base"/>
            <a:r>
              <a:rPr lang="ru-RU" b="1" dirty="0">
                <a:solidFill>
                  <a:schemeClr val="tx1"/>
                </a:solidFill>
              </a:rPr>
              <a:t>КРИТЕРИИ: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управленческая система работы с педагогическим коллективом;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система оценки педагогического коллектива;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1"/>
                </a:solidFill>
              </a:rPr>
              <a:t>внутришкольная</a:t>
            </a:r>
            <a:r>
              <a:rPr lang="ru-RU" sz="1600" dirty="0">
                <a:solidFill>
                  <a:schemeClr val="tx1"/>
                </a:solidFill>
              </a:rPr>
              <a:t> система оценки качества образования;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формирование модели государственно-общественного управления;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модели интеграции общего и дополнительного образования (при наличии);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система работы по формированию благоприятной среды в образовательной организации;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система воспитательной работы в образовательной организации;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технологии в образовательном процессе, в том числе информационные технологии;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организация предпрофильной подготовки и профильного обучения (при наличии);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представление опыта руководящей деятельности на муниципальном, региональном и всероссийском уровнях !;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значимые (региональный, федеральный и международный уровни)  достижения обучающихся (воспитанников);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наличие статуса инновационной/экспериментальной/</a:t>
            </a:r>
            <a:r>
              <a:rPr lang="ru-RU" sz="1600" b="1" dirty="0" err="1">
                <a:solidFill>
                  <a:schemeClr val="tx1"/>
                </a:solidFill>
              </a:rPr>
              <a:t>стажировочной</a:t>
            </a:r>
            <a:r>
              <a:rPr lang="ru-RU" sz="1600" b="1" dirty="0">
                <a:solidFill>
                  <a:schemeClr val="tx1"/>
                </a:solidFill>
              </a:rPr>
              <a:t> площадки муниципального, регионального или федерального уровней за последние 3 года.</a:t>
            </a:r>
          </a:p>
          <a:p>
            <a:pPr lvl="0"/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88BCDED0-1AD1-4AB0-B02E-229E01BB9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15" y="246909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2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2" y="161997"/>
            <a:ext cx="1722957" cy="158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25905" y="167053"/>
            <a:ext cx="8650941" cy="1172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2434" y="2145471"/>
            <a:ext cx="39257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ВСОКО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Цель.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Направления (оценка качества результатов, оценка качества процесса, оценка качества системы управления).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Объекты.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Субъекты.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Принципы.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Инструменты.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Показатели.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Оценочные процедуры.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Анализ (управленческие решения, презентация результатов)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9093" y="1590058"/>
            <a:ext cx="6903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Система оценки педагогического коллектива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Мониторинг индивидуального стиля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Мониторинг использования современных образовательных технологий.</a:t>
            </a:r>
          </a:p>
          <a:p>
            <a:r>
              <a:rPr lang="ru-RU" dirty="0"/>
              <a:t>Зачем проводятся мониторинги? Как работаете с результатами?</a:t>
            </a:r>
          </a:p>
          <a:p>
            <a:r>
              <a:rPr lang="ru-RU" dirty="0"/>
              <a:t>Управленческие решения.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2251" y="5375710"/>
            <a:ext cx="69448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Инновационная/экспериментальная/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стажировочная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площадка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Инновации/направления/идеи в рамках площадок.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Результаты (эффективность/критерии эффективности/эффекты).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Партнеры.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9093" y="3482884"/>
            <a:ext cx="7017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Формирование модели государственно-общественного управления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Модель.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Структура внутреннего и внешнего взаимодействия с соц. партнерами.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Оценка эффективности и результаты деятельности Управляющего совета.</a:t>
            </a:r>
          </a:p>
        </p:txBody>
      </p:sp>
      <p:pic>
        <p:nvPicPr>
          <p:cNvPr id="8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25DC3C2B-53A3-4C6D-BF39-581D8610E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70" y="306400"/>
            <a:ext cx="1467726" cy="109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9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37" t="42909" r="45994" b="32036"/>
          <a:stretch/>
        </p:blipFill>
        <p:spPr>
          <a:xfrm>
            <a:off x="309464" y="3666525"/>
            <a:ext cx="4890065" cy="2887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450" t="13637" r="46042" b="55059"/>
          <a:stretch/>
        </p:blipFill>
        <p:spPr>
          <a:xfrm>
            <a:off x="309464" y="96227"/>
            <a:ext cx="4890065" cy="330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0188" t="12009" r="19846" b="17222"/>
          <a:stretch/>
        </p:blipFill>
        <p:spPr>
          <a:xfrm>
            <a:off x="6342528" y="96227"/>
            <a:ext cx="5181600" cy="3188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233" t="17678" r="24388" b="8757"/>
          <a:stretch/>
        </p:blipFill>
        <p:spPr>
          <a:xfrm>
            <a:off x="5952562" y="3352800"/>
            <a:ext cx="5961531" cy="3505200"/>
          </a:xfrm>
          <a:prstGeom prst="rect">
            <a:avLst/>
          </a:prstGeom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EA4D9052-CE0F-4567-AEB6-AEDF090913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31" t="12197" r="24236" b="17688"/>
          <a:stretch/>
        </p:blipFill>
        <p:spPr>
          <a:xfrm>
            <a:off x="8933327" y="1758338"/>
            <a:ext cx="2756649" cy="14714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682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8" y="104115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ВОПРОСЫ? КОММЕНТАРИИ! 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0428" y="5519577"/>
            <a:ext cx="11699840" cy="1157990"/>
            <a:chOff x="117694" y="5554746"/>
            <a:chExt cx="11699840" cy="1157990"/>
          </a:xfrm>
        </p:grpSpPr>
        <p:pic>
          <p:nvPicPr>
            <p:cNvPr id="7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9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65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364" y="5560878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574" y="5554746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59628A63-B1E9-4FE5-BC0C-45AAD1F6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02" y="229467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8" y="61017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94212" y="143830"/>
            <a:ext cx="9028790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</a:t>
            </a: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руководитель»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(максимальный балл - 10)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D08242AA-B7F0-49E9-9D1C-750D9853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37" y="199998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1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just" fontAlgn="base"/>
            <a:r>
              <a:rPr lang="ru-RU" sz="2800" b="1" dirty="0">
                <a:solidFill>
                  <a:schemeClr val="tx1"/>
                </a:solidFill>
              </a:rPr>
              <a:t>Конкурсное испытание «Я</a:t>
            </a:r>
            <a:r>
              <a:rPr lang="en-US" sz="2800" b="1" dirty="0">
                <a:solidFill>
                  <a:schemeClr val="tx1"/>
                </a:solidFill>
              </a:rPr>
              <a:t> -</a:t>
            </a:r>
            <a:r>
              <a:rPr lang="ru-RU" sz="2800" b="1" dirty="0">
                <a:solidFill>
                  <a:schemeClr val="tx1"/>
                </a:solidFill>
              </a:rPr>
              <a:t> руководитель» </a:t>
            </a:r>
            <a:r>
              <a:rPr lang="ru-RU" sz="2000" b="1" dirty="0">
                <a:solidFill>
                  <a:schemeClr val="tx1"/>
                </a:solidFill>
              </a:rPr>
              <a:t>(Максимальный балл - 10)</a:t>
            </a:r>
            <a:endParaRPr lang="ru-RU" sz="2000" dirty="0">
              <a:solidFill>
                <a:schemeClr val="tx1"/>
              </a:solidFill>
            </a:endParaRP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Цель: демонстрация конкурсантом компетенций в области представления информации о деятельности образовательной организации в контексте профессионально-личностных установок.</a:t>
            </a:r>
          </a:p>
          <a:p>
            <a:pPr algn="just" fontAlgn="base"/>
            <a:endParaRPr lang="ru-RU" sz="2000" dirty="0">
              <a:solidFill>
                <a:schemeClr val="tx1"/>
              </a:solidFill>
            </a:endParaRPr>
          </a:p>
          <a:p>
            <a:pPr algn="just" fontAlgn="base"/>
            <a:r>
              <a:rPr lang="ru-RU" sz="2000" dirty="0">
                <a:solidFill>
                  <a:schemeClr val="tx1"/>
                </a:solidFill>
              </a:rPr>
              <a:t>Формат конкурсного мероприятия: видеоролик, размещенный на Интернет-ресурсе (блог, веб-страница, сайт образовательной организации и др.) участника конкурса.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Видеоролик должен отражать результаты управленческой деятельности и пути достижения данных результатов, опыт работы конкурсанта, </a:t>
            </a:r>
            <a:r>
              <a:rPr lang="ru-RU" sz="2000" b="1" dirty="0">
                <a:solidFill>
                  <a:schemeClr val="tx1"/>
                </a:solidFill>
              </a:rPr>
              <a:t>давать представление о нем как об эффективном руководителе образовательной организации. 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Продолжительность видеоролика до </a:t>
            </a:r>
            <a:r>
              <a:rPr lang="en-US" sz="2000" dirty="0">
                <a:solidFill>
                  <a:schemeClr val="tx1"/>
                </a:solidFill>
              </a:rPr>
              <a:t>5</a:t>
            </a:r>
            <a:r>
              <a:rPr lang="ru-RU" sz="2000" dirty="0">
                <a:solidFill>
                  <a:schemeClr val="tx1"/>
                </a:solidFill>
              </a:rPr>
              <a:t> минут. 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012AE593-13D0-4B99-AD32-00910E0C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4" y="254727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08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2" y="189832"/>
            <a:ext cx="1302781" cy="11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8682" y="317125"/>
            <a:ext cx="8668871" cy="1286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6712" y="1874587"/>
            <a:ext cx="11409451" cy="4318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исполнения (оригинальность сюжета, ясность и яркость представления);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содержательное наполнение (фиксация собственной управленческой компетенции, умение формулировать проблемы, наличие рефлексии своих сильных и слабых сторон, отражение путей достижения результатов управленческой деятельности);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540385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новаторство в работе: разработка и внедрение новых идей, использование современных управленческих технологий для реализации идей и решения поставленных задач;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управленческих компетенций (ориентация на достижения, эффективные способы взаимодействия с коллективом, обучающимися, родителями, социумом, организаторские способности);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личной позиции (аргументированность позиции, эмоциональность, культура и образность речи, разговор от первого лица).</a:t>
            </a:r>
          </a:p>
        </p:txBody>
      </p:sp>
      <p:pic>
        <p:nvPicPr>
          <p:cNvPr id="6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42C637B5-FD16-433B-AD43-486167633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24" y="362848"/>
            <a:ext cx="1364961" cy="10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2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90"/>
            <a:ext cx="1669333" cy="153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434566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2036" y="5616940"/>
            <a:ext cx="6509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ПРЕДСТАВЛЯЕМ РОЛИКИ!</a:t>
            </a: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FDEE081D-E8E2-4F26-B025-FB0FD647B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58" y="330287"/>
            <a:ext cx="1348178" cy="10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2391D3-7E12-4281-8B70-605E53F47D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9" t="14301" r="30347" b="21121"/>
          <a:stretch/>
        </p:blipFill>
        <p:spPr>
          <a:xfrm>
            <a:off x="6239435" y="1715375"/>
            <a:ext cx="5269966" cy="35261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27499E-BCEB-4715-B99E-4C41EC3DF1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05" t="16862" r="31282" b="21827"/>
          <a:stretch/>
        </p:blipFill>
        <p:spPr>
          <a:xfrm>
            <a:off x="682599" y="1861786"/>
            <a:ext cx="5180176" cy="33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2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6" y="243418"/>
            <a:ext cx="1298119" cy="11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6285" y="335963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6285" y="1555687"/>
            <a:ext cx="860079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Учредитель Конкурса – Департамент общего образования Томской области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Оператор - ТОИПКРО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7156" y="2742628"/>
            <a:ext cx="11617687" cy="3837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ЦЕЛИ И ЗАДАЧИ КОНКУРСА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повышение качества образования;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повышение престижа деятельности управленческого корпуса в системе образования региона;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демонстрация современных управленческих моделей образования, направленных на создание условий для получения качественного образования обучающимися и воспитанниками через формирование педагогической команды;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выявление, поддержка и поощрение талантливых и эффективных руководителей образовательных организаций Томской области;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развитие среды профессионального общения руководителей образовательных организаций;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повышение профессионального мастерства руководителей образовательных организаций Томской области;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привлечение внимания органов государственной власти и местного самоуправления, профессионально-педагогического сообщества, широкого круга общественности и средств массовой информации к актуальности решаемых задач в сфере управления образованием.</a:t>
            </a: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C93E2046-F79C-421B-9853-717969A9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95" y="256702"/>
            <a:ext cx="1420610" cy="106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8" y="67513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30917" y="143830"/>
            <a:ext cx="8692085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ВОПРОСЫ? КОММЕНТАРИИ! 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0428" y="5519577"/>
            <a:ext cx="11699840" cy="1157990"/>
            <a:chOff x="117694" y="5554746"/>
            <a:chExt cx="11699840" cy="1157990"/>
          </a:xfrm>
        </p:grpSpPr>
        <p:pic>
          <p:nvPicPr>
            <p:cNvPr id="7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9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65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364" y="5560878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574" y="5554746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A8C64B2C-4605-4826-800A-4B13445B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16" y="180433"/>
            <a:ext cx="1257516" cy="9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453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9" y="61017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0400" y="143830"/>
            <a:ext cx="882260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5021" y="3954821"/>
            <a:ext cx="7862529" cy="21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</a:t>
            </a: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 - класс» 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(максимальный балл - 30)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0CC90C9B-C3C3-4E2B-9C59-D8F6F3128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9" y="171914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1793B-0FBE-49AD-A54B-AA2C3790A66E}"/>
              </a:ext>
            </a:extLst>
          </p:cNvPr>
          <p:cNvSpPr txBox="1"/>
          <p:nvPr/>
        </p:nvSpPr>
        <p:spPr>
          <a:xfrm>
            <a:off x="4401670" y="1724788"/>
            <a:ext cx="2833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ОЧНЫЙ ЭТАП</a:t>
            </a:r>
          </a:p>
        </p:txBody>
      </p:sp>
      <p:sp>
        <p:nvSpPr>
          <p:cNvPr id="8" name="Лента лицом вниз 2">
            <a:extLst>
              <a:ext uri="{FF2B5EF4-FFF2-40B4-BE49-F238E27FC236}">
                <a16:creationId xmlns:a16="http://schemas.microsoft.com/office/drawing/2014/main" id="{081C5E20-BE3C-4024-BC2A-A116555ABC94}"/>
              </a:ext>
            </a:extLst>
          </p:cNvPr>
          <p:cNvSpPr/>
          <p:nvPr/>
        </p:nvSpPr>
        <p:spPr>
          <a:xfrm>
            <a:off x="2613683" y="2463822"/>
            <a:ext cx="6408993" cy="1252448"/>
          </a:xfrm>
          <a:prstGeom prst="ribb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10-14 апреля 2023</a:t>
            </a:r>
          </a:p>
        </p:txBody>
      </p:sp>
    </p:spTree>
    <p:extLst>
      <p:ext uri="{BB962C8B-B14F-4D97-AF65-F5344CB8AC3E}">
        <p14:creationId xmlns:p14="http://schemas.microsoft.com/office/powerpoint/2010/main" val="340562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r>
              <a:rPr lang="ru-RU" sz="2800" b="1" dirty="0">
                <a:solidFill>
                  <a:schemeClr val="tx1"/>
                </a:solidFill>
              </a:rPr>
              <a:t>Конкурсное испытание «Мастер - класс»</a:t>
            </a:r>
            <a:r>
              <a:rPr lang="ru-RU" sz="2000" b="1" dirty="0">
                <a:solidFill>
                  <a:schemeClr val="tx1"/>
                </a:solidFill>
              </a:rPr>
              <a:t> (максимальный балл - 30)</a:t>
            </a:r>
            <a:endParaRPr lang="ru-RU" sz="2000" dirty="0">
              <a:solidFill>
                <a:schemeClr val="tx1"/>
              </a:solidFill>
            </a:endParaRPr>
          </a:p>
          <a:p>
            <a:pPr fontAlgn="base"/>
            <a:r>
              <a:rPr lang="ru-RU" sz="2000" dirty="0">
                <a:solidFill>
                  <a:schemeClr val="tx1"/>
                </a:solidFill>
              </a:rPr>
              <a:t>Цель: демонстрация конкурсантом эффективных управленческих практик в ситуации профессионального взаимодействия.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Формат конкурсного мероприятия - мастер-класс.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Каждый участник Конкурса представляет управленческие технологии, методы и средства решения задач, стоящих перед образовательной организацией, </a:t>
            </a:r>
            <a:r>
              <a:rPr lang="ru-RU" sz="2000" b="1" dirty="0">
                <a:solidFill>
                  <a:schemeClr val="tx1"/>
                </a:solidFill>
              </a:rPr>
              <a:t>которые доказали свою эффективность в практической работе конкурсанта. </a:t>
            </a:r>
          </a:p>
          <a:p>
            <a:r>
              <a:rPr lang="ru-RU" sz="2000" dirty="0">
                <a:solidFill>
                  <a:schemeClr val="tx1"/>
                </a:solidFill>
              </a:rPr>
              <a:t>Тему, содержание мастер-класса конкурсанты определяют самостоятельно. 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Регламент: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мастер-класс - 15 минут;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Самоанализ и ответы на вопросы членов жюри – 10 минут.</a:t>
            </a:r>
          </a:p>
          <a:p>
            <a:pPr lvl="0"/>
            <a:endParaRPr lang="ru-RU" sz="2000" dirty="0">
              <a:solidFill>
                <a:schemeClr val="tx1"/>
              </a:solidFill>
            </a:endParaRPr>
          </a:p>
          <a:p>
            <a:pPr lvl="0" algn="just"/>
            <a:r>
              <a:rPr lang="ru-RU" sz="2000" b="1" dirty="0">
                <a:solidFill>
                  <a:schemeClr val="tx1"/>
                </a:solidFill>
              </a:rPr>
              <a:t>Фокус – группы для демонстрации мастер – классов формируются из числа участников Конкурса. Последовательность выступлений участников определяется жеребьёвкой.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32F5B158-7B3A-41C0-948F-0CEBEB26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4" y="199998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56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230612"/>
            <a:ext cx="1421852" cy="13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48635" y="434566"/>
            <a:ext cx="8048442" cy="1051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9792" y="1486224"/>
            <a:ext cx="11412415" cy="527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обоснованность представленного опыта;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и применимость представленного опыта;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культура – ведет конструктивный диалог, выделяет главное, аргументирует собственную позицию, мотивирует обратную связь;  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техники, методики, приемы и формы современных управленческих технологий, проявляет индивидуальность и избегает шаблонов в ходе работы с аудиторией;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оригинальные творческие задания для мотивации и вовлечения аудитории;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рефлексивная культура – демонстрирует способность к самоанализу, оценивает выбор используемых методов, достигнутые результаты, предлагает конкретные рекомендации по использованию управленческих технологий.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BEBB0AA9-00F5-4767-B9F7-FC60D4D29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46" y="421423"/>
            <a:ext cx="1421852" cy="106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50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9" y="249616"/>
            <a:ext cx="1606580" cy="14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66565" y="434566"/>
            <a:ext cx="8030512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1170" y="1827530"/>
            <a:ext cx="109991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Roboto"/>
              </a:rPr>
              <a:t>Мастер-класс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– это  наглядная демонстрация уникальных приемов работы мастера, направленных на освоение способов деятельности, взаимодействие мастера и участников мастер- класса. 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Roboto"/>
              </a:rPr>
              <a:t>Выбирается тема → выделяется актуальная проблема → объясняется теория по решению этой проблемы → даются практические упражнения на закрепление теории → формируется полезный навык, который можно повторно применить после завершения занятия. 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Универсальная формула мастер- класса: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Roboto"/>
              </a:rPr>
              <a:t>40% методики + 60% тренинга +0% общих фраз.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06344EE2-0AC1-4A6F-B8F9-A582983AF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29" y="353603"/>
            <a:ext cx="1690454" cy="12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32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8" y="104115"/>
            <a:ext cx="1050202" cy="96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ВОПРОСЫ? КОММЕНТАРИИ! 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0428" y="5519577"/>
            <a:ext cx="11699840" cy="1157990"/>
            <a:chOff x="117694" y="5554746"/>
            <a:chExt cx="11699840" cy="1157990"/>
          </a:xfrm>
        </p:grpSpPr>
        <p:pic>
          <p:nvPicPr>
            <p:cNvPr id="7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9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65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364" y="5560878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574" y="5554746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913848A9-1096-4BBB-8CC4-CA0701AE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978" y="180433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81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4" y="61017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1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</a:t>
            </a: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успеха» 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(максимальный балл - 30)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DA0B5A4B-C6BF-4C24-8429-2F6E5301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77" y="171914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33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116623"/>
            <a:ext cx="11905308" cy="5637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endParaRPr lang="ru-RU" sz="2800" b="1" dirty="0">
              <a:solidFill>
                <a:schemeClr val="tx1"/>
              </a:solidFill>
            </a:endParaRPr>
          </a:p>
          <a:p>
            <a:pPr fontAlgn="base"/>
            <a:endParaRPr lang="ru-RU" sz="2800" b="1" dirty="0">
              <a:solidFill>
                <a:schemeClr val="tx1"/>
              </a:solidFill>
            </a:endParaRPr>
          </a:p>
          <a:p>
            <a:pPr fontAlgn="base"/>
            <a:endParaRPr lang="ru-RU" sz="2800" b="1" dirty="0">
              <a:solidFill>
                <a:schemeClr val="tx1"/>
              </a:solidFill>
            </a:endParaRPr>
          </a:p>
          <a:p>
            <a:pPr fontAlgn="base"/>
            <a:r>
              <a:rPr lang="ru-RU" sz="2800" b="1" dirty="0">
                <a:solidFill>
                  <a:schemeClr val="tx1"/>
                </a:solidFill>
              </a:rPr>
              <a:t>Конкурсное испытание «Формула успеха»</a:t>
            </a:r>
          </a:p>
          <a:p>
            <a:pPr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демонстрация конкурсантом эффективных управленческих решений из собственного опыта руководства образовательной организацией.</a:t>
            </a:r>
          </a:p>
          <a:p>
            <a:pPr fontAlgn="base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конкурсного мероприятия: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выбранную тему в формате Питч – сессии, содержанием которого является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успешно реализованного в образовательной организации под руководством конкурсанта проекта (проектов).       </a:t>
            </a:r>
          </a:p>
          <a:p>
            <a:pPr fontAlgn="base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конкурсанта может сопровождаться мультимедийной презентацией. Очередность выступления участников определяется жеребьевкой.</a:t>
            </a:r>
          </a:p>
          <a:p>
            <a:pPr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Регламент: выступление – 10 минут, ответы на вопросы членов жюри до 7 минут.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fontAlgn="base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содержательность и информативность;</a:t>
            </a:r>
          </a:p>
          <a:p>
            <a:pPr marL="285750" lvl="0" indent="-285750" fontAlgn="base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 и результативность представленного опыта;</a:t>
            </a:r>
          </a:p>
          <a:p>
            <a:pPr marL="285750" lvl="0" indent="-285750" fontAlgn="base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и речевая культура;</a:t>
            </a:r>
          </a:p>
          <a:p>
            <a:pPr marL="285750" lvl="0" indent="-285750" fontAlgn="base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представления информации (соответствие заявленному формату);</a:t>
            </a:r>
          </a:p>
          <a:p>
            <a:pPr marL="285750" lvl="0" indent="-285750" fontAlgn="base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рефлексивная культура - демонстрирует способность к самоанализу, оценивает достигнутые результаты, предлагает конкретные рекомендации с учетом возможных рисков, четко и ясно отвечает на вопросы членов жюри;</a:t>
            </a:r>
          </a:p>
          <a:p>
            <a:pPr marL="285750" lvl="0" indent="-285750" fontAlgn="base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регламента.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fontAlgn="base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2693AABA-5369-4E96-AF45-180327B1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4" y="199998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14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214805"/>
            <a:ext cx="11870602" cy="5499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endParaRPr lang="ru-RU" sz="2800" b="1" dirty="0">
              <a:solidFill>
                <a:schemeClr val="tx1"/>
              </a:solidFill>
            </a:endParaRPr>
          </a:p>
          <a:p>
            <a:pPr fontAlgn="base"/>
            <a:endParaRPr lang="ru-RU" sz="2800" b="1" dirty="0">
              <a:solidFill>
                <a:schemeClr val="tx1"/>
              </a:solidFill>
            </a:endParaRPr>
          </a:p>
          <a:p>
            <a:pPr fontAlgn="base"/>
            <a:endParaRPr lang="ru-RU" sz="2800" b="1" dirty="0">
              <a:solidFill>
                <a:schemeClr val="tx1"/>
              </a:solidFill>
            </a:endParaRPr>
          </a:p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 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fontAlgn="base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2693AABA-5369-4E96-AF45-180327B1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4" y="208584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A5D951-915F-49F8-9128-2057E39923A8}"/>
              </a:ext>
            </a:extLst>
          </p:cNvPr>
          <p:cNvSpPr txBox="1"/>
          <p:nvPr/>
        </p:nvSpPr>
        <p:spPr>
          <a:xfrm>
            <a:off x="349996" y="1763885"/>
            <a:ext cx="686925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СТРУКТУРА:</a:t>
            </a:r>
          </a:p>
          <a:p>
            <a:endParaRPr lang="ru-RU" sz="4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4000" dirty="0"/>
              <a:t>КТО ВЫ?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4000" dirty="0"/>
              <a:t>ЧТО ВЫ ИЗОБРЕЛИ И ЗАЧЕМ?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4000" dirty="0"/>
              <a:t>КАК ЭТО РАБОТАЕТ?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4000" dirty="0"/>
              <a:t>НАСКОЛЬКО МАШТАБНО?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4000" dirty="0"/>
              <a:t>ПОЧЕМУ СЕЙЧАС?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93234F-4FAD-42FA-8DDE-5B08642435D0}"/>
              </a:ext>
            </a:extLst>
          </p:cNvPr>
          <p:cNvSpPr/>
          <p:nvPr/>
        </p:nvSpPr>
        <p:spPr>
          <a:xfrm>
            <a:off x="7261412" y="1409592"/>
            <a:ext cx="4627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/>
              <a:t>У вас есть классная идея. </a:t>
            </a:r>
          </a:p>
          <a:p>
            <a:pPr algn="just"/>
            <a:r>
              <a:rPr lang="ru-RU" sz="2800" i="1" dirty="0"/>
              <a:t>Ваша задача - заразить ей слушателей!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04BC3E-A349-46AF-A121-F8D9981A0802}"/>
              </a:ext>
            </a:extLst>
          </p:cNvPr>
          <p:cNvGrpSpPr/>
          <p:nvPr/>
        </p:nvGrpSpPr>
        <p:grpSpPr>
          <a:xfrm>
            <a:off x="7370132" y="2888875"/>
            <a:ext cx="4471872" cy="3424781"/>
            <a:chOff x="7416844" y="2951628"/>
            <a:chExt cx="4471872" cy="3424781"/>
          </a:xfrm>
        </p:grpSpPr>
        <p:pic>
          <p:nvPicPr>
            <p:cNvPr id="2050" name="Picture 2" descr="ПИТЧ-сессия &quot;Методическая служба в ДОУ: опыт, стратегия, модель&quot; -  Официальный сайт МАДОУ">
              <a:extLst>
                <a:ext uri="{FF2B5EF4-FFF2-40B4-BE49-F238E27FC236}">
                  <a16:creationId xmlns:a16="http://schemas.microsoft.com/office/drawing/2014/main" id="{BAB047F7-7939-4FDA-B8A5-2C3537DF31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5"/>
            <a:stretch/>
          </p:blipFill>
          <p:spPr bwMode="auto">
            <a:xfrm>
              <a:off x="7416844" y="2951628"/>
              <a:ext cx="4471872" cy="342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A1029C9-E264-4B2A-A0EC-E833B41D6E2A}"/>
                </a:ext>
              </a:extLst>
            </p:cNvPr>
            <p:cNvSpPr/>
            <p:nvPr/>
          </p:nvSpPr>
          <p:spPr>
            <a:xfrm>
              <a:off x="7494494" y="2989374"/>
              <a:ext cx="3523130" cy="166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304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>
                <a:solidFill>
                  <a:schemeClr val="accent6">
                    <a:lumMod val="50000"/>
                  </a:schemeClr>
                </a:solidFill>
              </a:rPr>
              <a:t>ДОКУМЕНТЫ ДЛЯ УЧАСТИЯ В КОНКУРСЕ</a:t>
            </a:r>
          </a:p>
          <a:p>
            <a:pPr algn="ctr"/>
            <a:endParaRPr lang="ru-RU" sz="2000" b="1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февраля по 13 марта 2023 </a:t>
            </a: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адрес </a:t>
            </a: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direktorgoda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tomsk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_2023@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mail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направить (сканированные, в формате 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 заявку от муниципального органа, осуществляющего управление в сфере образования/образовательной организации, подведомственной Департаменту общего образования </a:t>
            </a:r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2);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протокола решения заседания МГОС/ГОС о выдвижении данного участника на Конкурс;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письмо-подтверждение МГОС/ГОС </a:t>
            </a:r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3);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 участника в формате pdf </a:t>
            </a:r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4);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конкурсанта в формате pdf (не более 12 стр.);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 на видеоролик «Я - руководитель», размещенный на Интернет-ресурсе (блог, веб-страница, сайт образовательной организации и др.);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цветную фотографию участника Конкурса ( в формате.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</a:t>
            </a: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>
              <a:solidFill>
                <a:schemeClr val="tx1"/>
              </a:solidFill>
            </a:endParaRPr>
          </a:p>
          <a:p>
            <a:pPr algn="just"/>
            <a:r>
              <a:rPr lang="ru-RU" b="1">
                <a:solidFill>
                  <a:schemeClr val="tx1"/>
                </a:solidFill>
              </a:rPr>
              <a:t>Оригиналы документов, перечисленных в п.10.3, необходимо предоставить Оператору Конкурса до 10 апреля 2023 года по адресу г. Томск ул. Пирогова, 10 аудитория 205 Плотниковой Наталье Николаевне. </a:t>
            </a:r>
          </a:p>
          <a:p>
            <a:pPr lvl="0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0EFD3350-9E01-4917-BEC0-3ECFC2B4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5" y="254727"/>
            <a:ext cx="1078608" cy="8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2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18727" y="309578"/>
            <a:ext cx="5602425" cy="1631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в 2023 году</a:t>
            </a:r>
          </a:p>
        </p:txBody>
      </p:sp>
      <p:sp>
        <p:nvSpPr>
          <p:cNvPr id="3" name="Лента лицом вниз 2"/>
          <p:cNvSpPr/>
          <p:nvPr/>
        </p:nvSpPr>
        <p:spPr>
          <a:xfrm>
            <a:off x="305572" y="1150539"/>
            <a:ext cx="5321505" cy="790183"/>
          </a:xfrm>
          <a:prstGeom prst="ribb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4035" y="1345575"/>
            <a:ext cx="337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20 февраля– 04 мая 2023 </a:t>
            </a:r>
          </a:p>
        </p:txBody>
      </p:sp>
      <p:pic>
        <p:nvPicPr>
          <p:cNvPr id="12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4" y="52902"/>
            <a:ext cx="1064330" cy="9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25EABA-CF01-4524-AFB8-D56CA85184B4}"/>
              </a:ext>
            </a:extLst>
          </p:cNvPr>
          <p:cNvSpPr/>
          <p:nvPr/>
        </p:nvSpPr>
        <p:spPr>
          <a:xfrm>
            <a:off x="6418727" y="2255771"/>
            <a:ext cx="5602425" cy="39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89535" algn="just">
              <a:spcAft>
                <a:spcPts val="0"/>
              </a:spcAft>
              <a:tabLst>
                <a:tab pos="630555" algn="l"/>
              </a:tabLs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этап – заочный этап Конкурса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</a:rPr>
              <a:t>прием заявок и регистрация участников Конкурса (20 февраля – 13 марта);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</a:rPr>
              <a:t>экспертиза конкурсных работ заочного этапа 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</a:rPr>
              <a:t>       (20 марта – 2 апреля).</a:t>
            </a:r>
            <a:endParaRPr lang="ru-RU" dirty="0"/>
          </a:p>
          <a:p>
            <a:pPr indent="27051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этап – очный этап Конкурса: 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10 апреля по 14 апреля 2023 года.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Подведение итогов Конкурса, информирование о результатах Конкурса до 4 мая 2023 года.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endParaRPr lang="ru-RU" sz="16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Прием и регистрация документов на Конкурс до 13 марта 2023 года 17.00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FC839472-D5FC-4294-B8E6-4E5B0376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7" y="108731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A19C65-88D8-42E7-B230-FD085835E1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01" t="15598" r="47128" b="13599"/>
          <a:stretch/>
        </p:blipFill>
        <p:spPr>
          <a:xfrm>
            <a:off x="143142" y="2116034"/>
            <a:ext cx="2900558" cy="430269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50F276-49CB-4FB5-9852-2C5344A571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55" t="17774" r="47015" b="8839"/>
          <a:stretch/>
        </p:blipFill>
        <p:spPr>
          <a:xfrm>
            <a:off x="3164540" y="2116034"/>
            <a:ext cx="2994549" cy="4302695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3933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25906" y="143830"/>
            <a:ext cx="869709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150826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адрес электронной почты: </a:t>
            </a:r>
            <a:r>
              <a:rPr lang="en-US" dirty="0" err="1">
                <a:hlinkClick r:id="rId3"/>
              </a:rPr>
              <a:t>direktorgoda</a:t>
            </a:r>
            <a:r>
              <a:rPr lang="ru-RU" dirty="0">
                <a:hlinkClick r:id="rId3"/>
              </a:rPr>
              <a:t>_</a:t>
            </a:r>
            <a:r>
              <a:rPr lang="en-US" dirty="0" err="1">
                <a:hlinkClick r:id="rId3"/>
              </a:rPr>
              <a:t>tomsk</a:t>
            </a:r>
            <a:r>
              <a:rPr lang="ru-RU" dirty="0">
                <a:hlinkClick r:id="rId3"/>
              </a:rPr>
              <a:t>_202</a:t>
            </a:r>
            <a:r>
              <a:rPr lang="en-US" dirty="0">
                <a:hlinkClick r:id="rId3"/>
              </a:rPr>
              <a:t>3</a:t>
            </a:r>
            <a:r>
              <a:rPr lang="ru-RU" dirty="0">
                <a:hlinkClick r:id="rId3"/>
              </a:rPr>
              <a:t>@</a:t>
            </a:r>
            <a:r>
              <a:rPr lang="en-US" dirty="0">
                <a:hlinkClick r:id="rId3"/>
              </a:rPr>
              <a:t>mail</a:t>
            </a:r>
            <a:r>
              <a:rPr lang="ru-RU" dirty="0">
                <a:hlinkClick r:id="rId3"/>
              </a:rPr>
              <a:t>.</a:t>
            </a:r>
            <a:r>
              <a:rPr lang="en-US" dirty="0" err="1">
                <a:hlinkClick r:id="rId3"/>
              </a:rPr>
              <a:t>ru</a:t>
            </a:r>
            <a:endParaRPr lang="ru-RU" dirty="0"/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0018" t="17346" r="7650" b="7814"/>
          <a:stretch/>
        </p:blipFill>
        <p:spPr>
          <a:xfrm>
            <a:off x="117694" y="1900107"/>
            <a:ext cx="6603023" cy="33762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Рукописный ввод 7"/>
              <p14:cNvContentPartPr/>
              <p14:nvPr/>
            </p14:nvContentPartPr>
            <p14:xfrm>
              <a:off x="3420055" y="5116971"/>
              <a:ext cx="2497680" cy="5976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8175" y="5105091"/>
                <a:ext cx="25214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Рукописный ввод 11"/>
              <p14:cNvContentPartPr/>
              <p14:nvPr/>
            </p14:nvContentPartPr>
            <p14:xfrm>
              <a:off x="1855135" y="4624851"/>
              <a:ext cx="3605400" cy="4212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3255" y="4612971"/>
                <a:ext cx="3629160" cy="6588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BE37F6F9-8772-4091-A8D2-5A49ED0C1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04" y="254531"/>
            <a:ext cx="1248937" cy="93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3A6DB8-5BAA-46EE-9A17-286A844D550F}"/>
              </a:ext>
            </a:extLst>
          </p:cNvPr>
          <p:cNvSpPr/>
          <p:nvPr/>
        </p:nvSpPr>
        <p:spPr>
          <a:xfrm>
            <a:off x="2585025" y="6111198"/>
            <a:ext cx="8041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13. Участие в конкурсах профессионального мастерства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3B380B-98A0-48E9-884C-C6CF148D38E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1823" t="25060" r="8306" b="11328"/>
          <a:stretch/>
        </p:blipFill>
        <p:spPr>
          <a:xfrm>
            <a:off x="6811778" y="1884023"/>
            <a:ext cx="4816635" cy="43225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Рукописный ввод 15"/>
              <p14:cNvContentPartPr/>
              <p14:nvPr/>
            </p14:nvContentPartPr>
            <p14:xfrm>
              <a:off x="9474597" y="2831621"/>
              <a:ext cx="194040" cy="10620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62717" y="2819741"/>
                <a:ext cx="2178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Рукописный ввод 16"/>
              <p14:cNvContentPartPr/>
              <p14:nvPr/>
            </p14:nvContentPartPr>
            <p14:xfrm>
              <a:off x="9470317" y="2503386"/>
              <a:ext cx="176400" cy="132480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58437" y="2491506"/>
                <a:ext cx="2001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Рукописный ввод 18"/>
              <p14:cNvContentPartPr/>
              <p14:nvPr/>
            </p14:nvContentPartPr>
            <p14:xfrm>
              <a:off x="9426357" y="4778442"/>
              <a:ext cx="290520" cy="110520"/>
            </p14:xfrm>
          </p:contentPart>
        </mc:Choice>
        <mc:Fallback xmlns="">
          <p:pic>
            <p:nvPicPr>
              <p:cNvPr id="19" name="Рукописный ввод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14477" y="4766562"/>
                <a:ext cx="3142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E9CA4554-CA20-46BC-8C79-250BC8CC0D1E}"/>
                  </a:ext>
                </a:extLst>
              </p14:cNvPr>
              <p14:cNvContentPartPr/>
              <p14:nvPr/>
            </p14:nvContentPartPr>
            <p14:xfrm>
              <a:off x="9426357" y="5389560"/>
              <a:ext cx="290520" cy="11052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E9CA4554-CA20-46BC-8C79-250BC8CC0D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14477" y="5377680"/>
                <a:ext cx="31428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8002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42446" y="143830"/>
            <a:ext cx="8580555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адрес электронной почты: </a:t>
            </a:r>
            <a:r>
              <a:rPr lang="en-US" dirty="0" err="1">
                <a:hlinkClick r:id="rId3"/>
              </a:rPr>
              <a:t>direktorgoda</a:t>
            </a:r>
            <a:r>
              <a:rPr lang="ru-RU" dirty="0">
                <a:hlinkClick r:id="rId3"/>
              </a:rPr>
              <a:t>_</a:t>
            </a:r>
            <a:r>
              <a:rPr lang="en-US" dirty="0" err="1">
                <a:hlinkClick r:id="rId3"/>
              </a:rPr>
              <a:t>tomsk</a:t>
            </a:r>
            <a:r>
              <a:rPr lang="ru-RU" dirty="0">
                <a:hlinkClick r:id="rId3"/>
              </a:rPr>
              <a:t>_2023@</a:t>
            </a:r>
            <a:r>
              <a:rPr lang="en-US" dirty="0">
                <a:hlinkClick r:id="rId3"/>
              </a:rPr>
              <a:t>mail</a:t>
            </a:r>
            <a:r>
              <a:rPr lang="ru-RU" dirty="0">
                <a:hlinkClick r:id="rId3"/>
              </a:rPr>
              <a:t>.</a:t>
            </a:r>
            <a:r>
              <a:rPr lang="en-US" dirty="0" err="1">
                <a:hlinkClick r:id="rId3"/>
              </a:rPr>
              <a:t>ru</a:t>
            </a:r>
            <a:endParaRPr lang="ru-RU" dirty="0"/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65485" t="24764" r="3813" b="7838"/>
          <a:stretch/>
        </p:blipFill>
        <p:spPr>
          <a:xfrm>
            <a:off x="301015" y="1943099"/>
            <a:ext cx="3699486" cy="4568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9440" t="17648" r="50357" b="6670"/>
          <a:stretch/>
        </p:blipFill>
        <p:spPr>
          <a:xfrm>
            <a:off x="8185637" y="1943099"/>
            <a:ext cx="3323493" cy="4684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65485" t="83130" r="3813" b="7838"/>
          <a:stretch/>
        </p:blipFill>
        <p:spPr>
          <a:xfrm>
            <a:off x="1060509" y="5332229"/>
            <a:ext cx="7125128" cy="1179061"/>
          </a:xfrm>
          <a:prstGeom prst="rect">
            <a:avLst/>
          </a:prstGeom>
        </p:spPr>
      </p:pic>
      <p:pic>
        <p:nvPicPr>
          <p:cNvPr id="10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901DC639-927F-4ED2-B99F-E23C399E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27" y="241427"/>
            <a:ext cx="1208931" cy="9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06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96678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Постановление Губернатора Томской области от 26.03.2020 № 25 «О премиях Губернатора Томской области лучшим педагогическим и руководящим работникам в сфере общего и дополнительного образования Томской области»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п.11 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3 премии –  по 120 тыс. руб. – победителям в каждой номинации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6 премий - по 100 тыс. руб. - 2-3 место в каждой номинации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14 премий – по 50 тыс. руб. – 4-10 место номинации «Директор школы», «Заведующий детским садом».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E3C952AA-63AD-4F68-B9EA-727D5A1A6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4" y="267580"/>
            <a:ext cx="1208931" cy="9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65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4" y="10451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27294" y="143830"/>
            <a:ext cx="8795708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6" y="2536746"/>
            <a:ext cx="786252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ВОПРОСЫ? КОММЕНТАРИИ! </a:t>
            </a:r>
            <a:endParaRPr lang="ru-RU" sz="5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0428" y="5519577"/>
            <a:ext cx="11699840" cy="1157990"/>
            <a:chOff x="117694" y="5554746"/>
            <a:chExt cx="11699840" cy="1157990"/>
          </a:xfrm>
        </p:grpSpPr>
        <p:pic>
          <p:nvPicPr>
            <p:cNvPr id="7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9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654" y="5573141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364" y="5560878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tourdom-travel.ru/wp-content/uploads/2014/05/wttw_support-faq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574" y="5554746"/>
              <a:ext cx="2924960" cy="113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24841724-3564-4EED-8BEE-ACF6D40F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09" y="217204"/>
            <a:ext cx="1208931" cy="9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21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тивирующие цит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34" y="2592936"/>
            <a:ext cx="6608471" cy="413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irpozitiva.ru/wp-content/uploads/2019/11/1495041790_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5" y="97020"/>
            <a:ext cx="6608471" cy="393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абота в Германии. Рекрутинговая компания Успешный человек - Posts | 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5779">
            <a:off x="847144" y="3568192"/>
            <a:ext cx="3596882" cy="26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13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49954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</a:p>
          <a:p>
            <a:pPr algn="ctr"/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>ВСЕМ ТВОРЧЕСКИХ УСПЕХОВ!</a:t>
            </a:r>
          </a:p>
          <a:p>
            <a:pPr algn="ctr"/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0729" y="4586777"/>
            <a:ext cx="397618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Плотникова Наталья Николаевна,</a:t>
            </a:r>
          </a:p>
          <a:p>
            <a:pPr fontAlgn="base"/>
            <a:r>
              <a:rPr lang="ru-RU" sz="2000" dirty="0"/>
              <a:t>заведующий КУО, </a:t>
            </a:r>
            <a:r>
              <a:rPr lang="ru-RU" sz="2000" dirty="0" err="1"/>
              <a:t>к.пед.н</a:t>
            </a:r>
            <a:r>
              <a:rPr lang="ru-RU" sz="2000" dirty="0"/>
              <a:t>.</a:t>
            </a:r>
          </a:p>
          <a:p>
            <a:pPr fontAlgn="base"/>
            <a:r>
              <a:rPr lang="ru-RU" sz="2000" dirty="0"/>
              <a:t>+7 (3822) 90-20-43</a:t>
            </a:r>
          </a:p>
          <a:p>
            <a:pPr fontAlgn="base"/>
            <a:r>
              <a:rPr lang="ru-RU" sz="2000" dirty="0"/>
              <a:t>      8 962 779 11 74</a:t>
            </a:r>
          </a:p>
          <a:p>
            <a:pPr fontAlgn="base"/>
            <a:r>
              <a:rPr lang="ru-RU" sz="2000" dirty="0"/>
              <a:t>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kuo.toipkro@mail.ru</a:t>
            </a:r>
          </a:p>
          <a:p>
            <a:pPr fontAlgn="base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000" dirty="0"/>
              <a:t>205</a:t>
            </a:r>
          </a:p>
          <a:p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16" y="4733401"/>
            <a:ext cx="1471925" cy="18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0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sy.su/mod_files/reg_1/img_imgtop_reg_1_111933.jpg?1576799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62" y="327707"/>
            <a:ext cx="181536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47" y="2815488"/>
            <a:ext cx="2076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Семенова </a:t>
            </a:r>
          </a:p>
          <a:p>
            <a:pPr algn="ctr"/>
            <a:r>
              <a:rPr lang="ru-RU" sz="1600" dirty="0"/>
              <a:t>Наталия Альбертовна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2888" y="2802202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/>
              <a:t>Садиева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Марина Станиславовна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8696" y="2779937"/>
            <a:ext cx="172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Коноплева </a:t>
            </a:r>
          </a:p>
          <a:p>
            <a:pPr algn="ctr"/>
            <a:r>
              <a:rPr lang="ru-RU" sz="1600" dirty="0"/>
              <a:t>Татьяна Петровна</a:t>
            </a:r>
          </a:p>
        </p:txBody>
      </p:sp>
      <p:pic>
        <p:nvPicPr>
          <p:cNvPr id="8200" name="Picture 8" descr="Панова Елена Владимировна — ТОИПКР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08" y="283732"/>
            <a:ext cx="1658471" cy="24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Поздеева Светлана Ивановна — ТГУ.Сотрудни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6697"/>
          <a:stretch/>
        </p:blipFill>
        <p:spPr bwMode="auto">
          <a:xfrm>
            <a:off x="6317707" y="289105"/>
            <a:ext cx="1905000" cy="24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51938" y="2750021"/>
            <a:ext cx="1870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/>
              <a:t>Поздеева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Светлана Ивановна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1296" y="2744648"/>
            <a:ext cx="205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Панова</a:t>
            </a:r>
          </a:p>
          <a:p>
            <a:pPr algn="ctr"/>
            <a:r>
              <a:rPr lang="ru-RU" sz="1600" dirty="0"/>
              <a:t>Елена Владимировна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973" y="6042209"/>
            <a:ext cx="1721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Курасова </a:t>
            </a:r>
          </a:p>
          <a:p>
            <a:pPr algn="ctr"/>
            <a:r>
              <a:rPr lang="ru-RU" sz="1600" dirty="0"/>
              <a:t>Нина Николаевна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7158" y="6031090"/>
            <a:ext cx="170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Мозгалева </a:t>
            </a:r>
          </a:p>
          <a:p>
            <a:pPr algn="ctr"/>
            <a:r>
              <a:rPr lang="ru-RU" sz="1600" dirty="0"/>
              <a:t>Полина Игоревна</a:t>
            </a:r>
          </a:p>
        </p:txBody>
      </p:sp>
      <p:pic>
        <p:nvPicPr>
          <p:cNvPr id="8208" name="Picture 16" descr="Руководство | Областной центр дополнительного образования Томской област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01" y="3724791"/>
            <a:ext cx="1869680" cy="21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82950" y="5989231"/>
            <a:ext cx="1680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Андреева</a:t>
            </a:r>
          </a:p>
          <a:p>
            <a:pPr algn="ctr"/>
            <a:r>
              <a:rPr lang="ru-RU" sz="1600" dirty="0"/>
              <a:t>Елена Борисовна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43190" y="2533715"/>
            <a:ext cx="1658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/>
              <a:t>Иксанова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Наталья Геннадьевна</a:t>
            </a:r>
          </a:p>
        </p:txBody>
      </p:sp>
      <p:pic>
        <p:nvPicPr>
          <p:cNvPr id="1026" name="Picture 2" descr="semeno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2" y="309275"/>
            <a:ext cx="1905000" cy="23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5A5916-DFF4-4B85-92E6-CA47420BD7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3" y="3721160"/>
            <a:ext cx="2001060" cy="2157877"/>
          </a:xfrm>
          <a:prstGeom prst="rect">
            <a:avLst/>
          </a:prstGeom>
        </p:spPr>
      </p:pic>
      <p:pic>
        <p:nvPicPr>
          <p:cNvPr id="2" name="Picture 2" descr="https://tomsk-novosti.ru/wp-content/uploads/2012/04/KONOPLEVA.jpg">
            <a:extLst>
              <a:ext uri="{FF2B5EF4-FFF2-40B4-BE49-F238E27FC236}">
                <a16:creationId xmlns:a16="http://schemas.microsoft.com/office/drawing/2014/main" id="{39FEF10B-9934-4B1F-B577-ED105CEB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73" y="317126"/>
            <a:ext cx="165847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ACF189-0AA4-4771-AC6B-59D4A3440D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68" y="3774138"/>
            <a:ext cx="1658470" cy="22680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96BCBC-BC4E-483D-918B-FDB0C4DC92B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10457" r="19942"/>
          <a:stretch/>
        </p:blipFill>
        <p:spPr>
          <a:xfrm flipH="1">
            <a:off x="7438845" y="3756207"/>
            <a:ext cx="1904239" cy="2157877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BDAB533-8795-4948-A002-0523BADF7A0C}"/>
              </a:ext>
            </a:extLst>
          </p:cNvPr>
          <p:cNvSpPr/>
          <p:nvPr/>
        </p:nvSpPr>
        <p:spPr>
          <a:xfrm>
            <a:off x="9519890" y="5989231"/>
            <a:ext cx="2273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Сорокина</a:t>
            </a:r>
          </a:p>
          <a:p>
            <a:pPr algn="ctr"/>
            <a:r>
              <a:rPr lang="ru-RU" sz="1600" dirty="0"/>
              <a:t>Елена Владимировна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2AC073-548D-4D88-9498-7043CBFCA5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37" y="3756207"/>
            <a:ext cx="1373151" cy="20599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E2E39C-3FC0-42BE-93FC-3D22020ECB7F}"/>
              </a:ext>
            </a:extLst>
          </p:cNvPr>
          <p:cNvSpPr txBox="1"/>
          <p:nvPr/>
        </p:nvSpPr>
        <p:spPr>
          <a:xfrm>
            <a:off x="5193539" y="5956099"/>
            <a:ext cx="2110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/>
              <a:t>Ратькина</a:t>
            </a:r>
            <a:endParaRPr lang="ru-RU" sz="1600" dirty="0"/>
          </a:p>
          <a:p>
            <a:pPr algn="ctr"/>
            <a:r>
              <a:rPr lang="ru-RU" sz="1600" dirty="0"/>
              <a:t>Екатерина Фёдоровна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2FD51DA-09AC-4F5E-935E-6E89DAC37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190" y="273985"/>
            <a:ext cx="1718049" cy="222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30917" y="157130"/>
            <a:ext cx="8750884" cy="1070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4312" y="1460730"/>
            <a:ext cx="11597489" cy="2233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</a:t>
            </a: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НОМИНАЦИИ КОНКУРСА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«Заведующий детским садом»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«Директор школы»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«Директор организации дополнительного образования»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ru-RU" sz="2800" dirty="0">
              <a:solidFill>
                <a:schemeClr val="tx1"/>
              </a:solidFill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7B238475-0CBE-49B4-A4F2-A07B31BAF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31" y="365624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7892F-92E6-422E-9C1D-B4C4071FC4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9586" r="12719" b="14286"/>
          <a:stretch/>
        </p:blipFill>
        <p:spPr>
          <a:xfrm>
            <a:off x="4375442" y="4115257"/>
            <a:ext cx="3330917" cy="26760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338C43-D4F3-42ED-A632-A1C6E6A0BC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b="16548"/>
          <a:stretch/>
        </p:blipFill>
        <p:spPr>
          <a:xfrm>
            <a:off x="313837" y="4119511"/>
            <a:ext cx="3591479" cy="26760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7522E4C-91FB-4BBB-8554-34BB833306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54" y="4119511"/>
            <a:ext cx="3700261" cy="26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7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УЧАСТНИКИ КОНКУРСА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руководители дошкольных образовательных организаций,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руководители общеобразовательных организаций,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руководители организаций дополнительного образования детей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(муниципальные образовательные организации, государственные общеобразовательные организации, в отношении которых Департамент общего образования Томской области осуществляет функции и полномочия учредителя, организации дополнительного образования детей), </a:t>
            </a: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имеющие (на момент подачи заявки) непрерывный стаж работы в должности по последнему месту работы не менее двух лет</a:t>
            </a:r>
            <a:r>
              <a:rPr lang="ru-RU" sz="2400" dirty="0">
                <a:solidFill>
                  <a:schemeClr val="tx1"/>
                </a:solidFill>
              </a:rPr>
              <a:t>, достигшие значимых результатов в возглавляемой ими в настоящее время образовательной организации Томской области.</a:t>
            </a:r>
            <a:endParaRPr lang="ru-RU" sz="2400" b="1" dirty="0">
              <a:solidFill>
                <a:schemeClr val="tx1"/>
              </a:solidFill>
            </a:endParaRPr>
          </a:p>
          <a:p>
            <a:pPr algn="just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229D40C1-332A-4C33-A8F1-21D3147D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4" y="254727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15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" y="143830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331847"/>
            <a:ext cx="11905308" cy="542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УЧАСТНИКИ КОНКУРСА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000" dirty="0">
                <a:solidFill>
                  <a:schemeClr val="tx1"/>
                </a:solidFill>
              </a:rPr>
              <a:t>От муниципалитетов на региональный Конкурс делегируется не менее одного участника в каждой номинации, от г. Томска – </a:t>
            </a:r>
            <a:r>
              <a:rPr lang="ru-RU" sz="2000" b="1" dirty="0">
                <a:solidFill>
                  <a:schemeClr val="tx1"/>
                </a:solidFill>
              </a:rPr>
              <a:t>не менее </a:t>
            </a:r>
            <a:r>
              <a:rPr lang="ru-RU" sz="2000" dirty="0">
                <a:solidFill>
                  <a:schemeClr val="tx1"/>
                </a:solidFill>
              </a:rPr>
              <a:t>3 участников в номинации «Директор школы», </a:t>
            </a:r>
            <a:r>
              <a:rPr lang="ru-RU" sz="2000" b="1" dirty="0">
                <a:solidFill>
                  <a:schemeClr val="tx1"/>
                </a:solidFill>
              </a:rPr>
              <a:t>не менее </a:t>
            </a:r>
            <a:r>
              <a:rPr lang="ru-RU" sz="2000" dirty="0">
                <a:solidFill>
                  <a:schemeClr val="tx1"/>
                </a:solidFill>
              </a:rPr>
              <a:t>3 участников в номинации «Заведующий детским садом»; </a:t>
            </a:r>
            <a:r>
              <a:rPr lang="ru-RU" sz="2000" b="1" dirty="0">
                <a:solidFill>
                  <a:schemeClr val="tx1"/>
                </a:solidFill>
              </a:rPr>
              <a:t>не менее </a:t>
            </a:r>
            <a:r>
              <a:rPr lang="ru-RU" sz="2000" dirty="0">
                <a:solidFill>
                  <a:schemeClr val="tx1"/>
                </a:solidFill>
              </a:rPr>
              <a:t>2 участников в номинации «Директор организации дополнительного образования»,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от </a:t>
            </a: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государственных образовательных организаций, в отношении которых Департамент общего образования Томской области осуществляет функции и полномочия учредителя – </a:t>
            </a:r>
            <a:r>
              <a:rPr lang="ru-RU" altLang="ru-RU" sz="2000" b="1" dirty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не менее</a:t>
            </a:r>
            <a:r>
              <a:rPr lang="ru-RU" altLang="ru-RU" sz="2000" dirty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1 участника.</a:t>
            </a:r>
            <a:r>
              <a:rPr lang="ru-RU" alt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	Победители, занявшие </a:t>
            </a:r>
            <a:r>
              <a:rPr lang="ru-RU" sz="2000" b="1" dirty="0">
                <a:solidFill>
                  <a:schemeClr val="tx1"/>
                </a:solidFill>
              </a:rPr>
              <a:t>первое место в каждой из номинаций</a:t>
            </a:r>
            <a:r>
              <a:rPr lang="ru-RU" sz="2000" dirty="0">
                <a:solidFill>
                  <a:schemeClr val="tx1"/>
                </a:solidFill>
              </a:rPr>
              <a:t>, участники регионального конкурса, занявшие в рейтинге участников конкурса </a:t>
            </a:r>
            <a:r>
              <a:rPr lang="ru-RU" sz="2000" b="1" dirty="0">
                <a:solidFill>
                  <a:schemeClr val="tx1"/>
                </a:solidFill>
              </a:rPr>
              <a:t>2-е и 3-е место в каждой из номинаций</a:t>
            </a:r>
            <a:r>
              <a:rPr lang="ru-RU" sz="2000" dirty="0">
                <a:solidFill>
                  <a:schemeClr val="tx1"/>
                </a:solidFill>
              </a:rPr>
              <a:t>, участники регионального конкурса, занявшие в рейтинге участников конкурса </a:t>
            </a:r>
            <a:r>
              <a:rPr lang="ru-RU" sz="2000" b="1" dirty="0">
                <a:solidFill>
                  <a:schemeClr val="tx1"/>
                </a:solidFill>
              </a:rPr>
              <a:t>с 4-го по 10-е место в каждой из номинаций «Заведующий детским садом», «Директор школы»</a:t>
            </a:r>
            <a:r>
              <a:rPr lang="ru-RU" sz="2000" dirty="0">
                <a:solidFill>
                  <a:schemeClr val="tx1"/>
                </a:solidFill>
              </a:rPr>
              <a:t> имеют право повторно участвовать в Конкурсе </a:t>
            </a:r>
            <a:r>
              <a:rPr lang="ru-RU" sz="2000" b="1" dirty="0">
                <a:solidFill>
                  <a:schemeClr val="tx1"/>
                </a:solidFill>
              </a:rPr>
              <a:t>не ранее чем через два года.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        	Остальные участники Конкурса имеют право принять участие в Конкурсе в следующем     календарном году.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9AB2F381-1D96-44F1-B5A4-97F6BC269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4" y="283278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1A55D03B-CF05-4DAD-8B20-F4F2BE5F4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4" y="292243"/>
            <a:ext cx="1133929" cy="8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54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6" y="285539"/>
            <a:ext cx="1391427" cy="127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0375" y="230169"/>
            <a:ext cx="8570259" cy="13319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9581" y="1803166"/>
            <a:ext cx="4371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КОНКУРСНЫЕ ИСПЫТАНИЯ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5138" y="2345626"/>
            <a:ext cx="10439401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«Портфолио руководителя» </a:t>
            </a:r>
          </a:p>
          <a:p>
            <a:pPr lvl="0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(максимальный балл - 30)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138" y="3501644"/>
            <a:ext cx="8567694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«Я -  руководитель» </a:t>
            </a:r>
          </a:p>
          <a:p>
            <a:pPr lvl="0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(максимальный балл - 10)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519" y="4585018"/>
            <a:ext cx="7332991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«Мастер - класс» </a:t>
            </a:r>
          </a:p>
          <a:p>
            <a:pPr marL="457200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(максимальный балл - 30)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27519" y="5610832"/>
            <a:ext cx="7086103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fontAlgn="base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«Формула успеха» </a:t>
            </a:r>
          </a:p>
          <a:p>
            <a:pPr marL="457200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(максимальный балл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- 30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DBBBE22B-3B1F-47AB-A528-1D1D3DEF3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06" y="403363"/>
            <a:ext cx="1446653" cy="10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C36FF5-6A7F-42B8-9987-4BA24C2C189D}"/>
              </a:ext>
            </a:extLst>
          </p:cNvPr>
          <p:cNvSpPr txBox="1"/>
          <p:nvPr/>
        </p:nvSpPr>
        <p:spPr>
          <a:xfrm>
            <a:off x="9076761" y="3006958"/>
            <a:ext cx="29538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заочном и очном этапах принимают участие все участники Конкурса</a:t>
            </a:r>
          </a:p>
        </p:txBody>
      </p:sp>
      <p:pic>
        <p:nvPicPr>
          <p:cNvPr id="1026" name="Picture 2" descr="Восклицательный знак знак препинания векторный дизайн элемент рисованной |  Премиум векторы">
            <a:extLst>
              <a:ext uri="{FF2B5EF4-FFF2-40B4-BE49-F238E27FC236}">
                <a16:creationId xmlns:a16="http://schemas.microsoft.com/office/drawing/2014/main" id="{9CFF3C1B-F8FF-4030-A99B-B86A1B30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77" y="2762398"/>
            <a:ext cx="1937572" cy="290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0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Департамент общего образования Том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3" y="104115"/>
            <a:ext cx="1167361" cy="10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0686" y="143830"/>
            <a:ext cx="9212316" cy="905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Региональный конкурс руководителей образовательных организаций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«Лидер образовательной организации»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694" y="1214805"/>
            <a:ext cx="11905308" cy="553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985" y="4051782"/>
            <a:ext cx="78625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«Портфолио руководителя» (максимальный балл - 30)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Картинки по запросу &quot;логотип тоипкро&quot;">
            <a:extLst>
              <a:ext uri="{FF2B5EF4-FFF2-40B4-BE49-F238E27FC236}">
                <a16:creationId xmlns:a16="http://schemas.microsoft.com/office/drawing/2014/main" id="{9E852771-8D74-426F-8B5C-EF757AB4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25" y="185908"/>
            <a:ext cx="1265121" cy="94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Лента лицом вниз 2">
            <a:extLst>
              <a:ext uri="{FF2B5EF4-FFF2-40B4-BE49-F238E27FC236}">
                <a16:creationId xmlns:a16="http://schemas.microsoft.com/office/drawing/2014/main" id="{2DD0FD45-7CA8-4AED-A3C6-9A2000BA17EF}"/>
              </a:ext>
            </a:extLst>
          </p:cNvPr>
          <p:cNvSpPr/>
          <p:nvPr/>
        </p:nvSpPr>
        <p:spPr>
          <a:xfrm>
            <a:off x="2613683" y="2463822"/>
            <a:ext cx="6408993" cy="1252448"/>
          </a:xfrm>
          <a:prstGeom prst="ribb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20 февраля - 2 апреля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A2B3D-664D-4AEF-8025-71F366085A4B}"/>
              </a:ext>
            </a:extLst>
          </p:cNvPr>
          <p:cNvSpPr txBox="1"/>
          <p:nvPr/>
        </p:nvSpPr>
        <p:spPr>
          <a:xfrm>
            <a:off x="4081678" y="1485371"/>
            <a:ext cx="3663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ЗАОЧНЫЙ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1835712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2330</Words>
  <Application>Microsoft Office PowerPoint</Application>
  <PresentationFormat>Широкоэкранный</PresentationFormat>
  <Paragraphs>791</Paragraphs>
  <Slides>35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Roboto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Плотниковы</dc:creator>
  <cp:lastModifiedBy>Наталья Николаевна Плотникова</cp:lastModifiedBy>
  <cp:revision>227</cp:revision>
  <cp:lastPrinted>2020-11-03T00:26:41Z</cp:lastPrinted>
  <dcterms:created xsi:type="dcterms:W3CDTF">2020-02-24T04:57:10Z</dcterms:created>
  <dcterms:modified xsi:type="dcterms:W3CDTF">2023-02-13T09:37:47Z</dcterms:modified>
</cp:coreProperties>
</file>