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4" r:id="rId4"/>
    <p:sldId id="278" r:id="rId5"/>
    <p:sldId id="279" r:id="rId6"/>
    <p:sldId id="277" r:id="rId7"/>
    <p:sldId id="267" r:id="rId8"/>
    <p:sldId id="269" r:id="rId9"/>
    <p:sldId id="270" r:id="rId10"/>
    <p:sldId id="271" r:id="rId11"/>
    <p:sldId id="274" r:id="rId12"/>
    <p:sldId id="272" r:id="rId13"/>
    <p:sldId id="273" r:id="rId14"/>
    <p:sldId id="275" r:id="rId15"/>
    <p:sldId id="276" r:id="rId16"/>
  </p:sldIdLst>
  <p:sldSz cx="12192000" cy="6858000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252D"/>
    <a:srgbClr val="854746"/>
    <a:srgbClr val="BD9B85"/>
    <a:srgbClr val="BFA25E"/>
    <a:srgbClr val="006538"/>
    <a:srgbClr val="0697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46" autoAdjust="0"/>
    <p:restoredTop sz="94660"/>
  </p:normalViewPr>
  <p:slideViewPr>
    <p:cSldViewPr snapToGrid="0" showGuides="1">
      <p:cViewPr varScale="1">
        <p:scale>
          <a:sx n="104" d="100"/>
          <a:sy n="104" d="100"/>
        </p:scale>
        <p:origin x="732" y="114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A5657-BB1B-4BAD-9FF2-EDE3451B7D05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1CA27-1922-48D6-BB14-AF1210E567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470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A5657-BB1B-4BAD-9FF2-EDE3451B7D05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1CA27-1922-48D6-BB14-AF1210E567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186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A5657-BB1B-4BAD-9FF2-EDE3451B7D05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1CA27-1922-48D6-BB14-AF1210E567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301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A5657-BB1B-4BAD-9FF2-EDE3451B7D05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1CA27-1922-48D6-BB14-AF1210E567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583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A5657-BB1B-4BAD-9FF2-EDE3451B7D05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1CA27-1922-48D6-BB14-AF1210E567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607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A5657-BB1B-4BAD-9FF2-EDE3451B7D05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1CA27-1922-48D6-BB14-AF1210E567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9077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A5657-BB1B-4BAD-9FF2-EDE3451B7D05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1CA27-1922-48D6-BB14-AF1210E567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000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A5657-BB1B-4BAD-9FF2-EDE3451B7D05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1CA27-1922-48D6-BB14-AF1210E567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673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A5657-BB1B-4BAD-9FF2-EDE3451B7D05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1CA27-1922-48D6-BB14-AF1210E567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078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A5657-BB1B-4BAD-9FF2-EDE3451B7D05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1CA27-1922-48D6-BB14-AF1210E567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180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A5657-BB1B-4BAD-9FF2-EDE3451B7D05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1CA27-1922-48D6-BB14-AF1210E567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260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A5657-BB1B-4BAD-9FF2-EDE3451B7D05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1CA27-1922-48D6-BB14-AF1210E567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251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go@edu.tomsk.ru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3" Type="http://schemas.openxmlformats.org/officeDocument/2006/relationships/image" Target="../media/image10.jpeg"/><Relationship Id="rId7" Type="http://schemas.openxmlformats.org/officeDocument/2006/relationships/image" Target="../media/image14.emf"/><Relationship Id="rId12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oipkro.ru/content/files/images/podrazdelenie/go/karicheva.jpg" TargetMode="External"/><Relationship Id="rId11" Type="http://schemas.openxmlformats.org/officeDocument/2006/relationships/image" Target="../media/image29.jpeg"/><Relationship Id="rId5" Type="http://schemas.openxmlformats.org/officeDocument/2006/relationships/image" Target="../media/image24.jpeg"/><Relationship Id="rId15" Type="http://schemas.openxmlformats.org/officeDocument/2006/relationships/image" Target="../media/image33.jpeg"/><Relationship Id="rId10" Type="http://schemas.openxmlformats.org/officeDocument/2006/relationships/image" Target="../media/image28.jpeg"/><Relationship Id="rId4" Type="http://schemas.openxmlformats.org/officeDocument/2006/relationships/image" Target="../media/image23.jpg"/><Relationship Id="rId9" Type="http://schemas.openxmlformats.org/officeDocument/2006/relationships/image" Target="../media/image27.jpeg"/><Relationship Id="rId1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26628" y="2249116"/>
            <a:ext cx="5542997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5500" b="1" dirty="0">
                <a:solidFill>
                  <a:srgbClr val="6F25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22-23 АВГУСТА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26628" y="3051217"/>
            <a:ext cx="3909613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500" dirty="0">
                <a:solidFill>
                  <a:srgbClr val="6F25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ru-RU" sz="5500" dirty="0">
                <a:solidFill>
                  <a:srgbClr val="6F25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5500" dirty="0">
                <a:solidFill>
                  <a:srgbClr val="6F25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5500" dirty="0">
                <a:solidFill>
                  <a:srgbClr val="6F25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rot="5400000">
            <a:off x="4452451" y="3496155"/>
            <a:ext cx="596106" cy="794"/>
          </a:xfrm>
          <a:prstGeom prst="line">
            <a:avLst/>
          </a:prstGeom>
          <a:ln w="38100">
            <a:solidFill>
              <a:srgbClr val="BFA2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004619" y="3238276"/>
            <a:ext cx="165018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400" dirty="0">
                <a:solidFill>
                  <a:srgbClr val="6F25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ТОМСКАЯ ОБЛАСТЬ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733299" y="3198499"/>
            <a:ext cx="32443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6F252D"/>
                </a:solidFill>
              </a:rPr>
              <a:t>forum.toipkro.ru/</a:t>
            </a:r>
            <a:r>
              <a:rPr lang="en-US" sz="2000" dirty="0" err="1">
                <a:solidFill>
                  <a:srgbClr val="6F252D"/>
                </a:solidFill>
              </a:rPr>
              <a:t>avgustpro</a:t>
            </a:r>
            <a:endParaRPr lang="ru-RU" sz="2000" dirty="0">
              <a:solidFill>
                <a:srgbClr val="6F25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463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42"/>
          <p:cNvSpPr/>
          <p:nvPr/>
        </p:nvSpPr>
        <p:spPr>
          <a:xfrm>
            <a:off x="4202545" y="119706"/>
            <a:ext cx="623425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Региональная конференция</a:t>
            </a:r>
          </a:p>
          <a:p>
            <a:pPr algn="ctr"/>
            <a:r>
              <a:rPr lang="ru-RU" sz="1400" b="1" dirty="0"/>
              <a:t>«</a:t>
            </a:r>
            <a:r>
              <a:rPr lang="ru-RU" sz="1400" dirty="0"/>
              <a:t>Читательская грамотность. </a:t>
            </a:r>
          </a:p>
          <a:p>
            <a:pPr algn="ctr"/>
            <a:r>
              <a:rPr lang="ru-RU" sz="1400" dirty="0"/>
              <a:t>Проблемы, поиски и решения. </a:t>
            </a:r>
          </a:p>
          <a:p>
            <a:pPr algn="ctr"/>
            <a:r>
              <a:rPr lang="ru-RU" sz="1400" dirty="0"/>
              <a:t>(Методические практики и педагогический</a:t>
            </a:r>
          </a:p>
          <a:p>
            <a:pPr algn="ctr"/>
            <a:r>
              <a:rPr lang="ru-RU" sz="1400" dirty="0"/>
              <a:t> опыт учителей русского языка и литературы Томской области)</a:t>
            </a:r>
            <a:r>
              <a:rPr lang="ru-RU" sz="1400" b="1" dirty="0"/>
              <a:t>»</a:t>
            </a:r>
            <a:endParaRPr lang="ru-RU" sz="1400" dirty="0"/>
          </a:p>
          <a:p>
            <a:pPr algn="ctr"/>
            <a:endParaRPr lang="ru-RU" sz="3000" dirty="0">
              <a:solidFill>
                <a:srgbClr val="6F252D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3B9AA7-624F-432F-8CC8-03093EA3B669}"/>
              </a:ext>
            </a:extLst>
          </p:cNvPr>
          <p:cNvSpPr txBox="1"/>
          <p:nvPr/>
        </p:nvSpPr>
        <p:spPr>
          <a:xfrm>
            <a:off x="221672" y="1450109"/>
            <a:ext cx="10812610" cy="47089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dirty="0"/>
              <a:t>Пленарная часть</a:t>
            </a:r>
            <a:endParaRPr lang="ru-RU" dirty="0"/>
          </a:p>
          <a:p>
            <a:pPr algn="just"/>
            <a:r>
              <a:rPr lang="ru-RU" b="1" dirty="0"/>
              <a:t>Выступления:</a:t>
            </a:r>
          </a:p>
          <a:p>
            <a:pPr algn="just"/>
            <a:r>
              <a:rPr lang="ru-RU" b="1" dirty="0" err="1"/>
              <a:t>Маркушенко</a:t>
            </a:r>
            <a:r>
              <a:rPr lang="ru-RU" b="1" dirty="0"/>
              <a:t> Анастасия Сергеевна</a:t>
            </a:r>
            <a:r>
              <a:rPr lang="ru-RU" dirty="0"/>
              <a:t>, учитель русского языка и литературы МАОУ "СОШ № 76", ЗАТО Северск</a:t>
            </a:r>
          </a:p>
          <a:p>
            <a:pPr algn="just"/>
            <a:r>
              <a:rPr lang="ru-RU" i="1" dirty="0"/>
              <a:t>Возможности развития читательской грамотности на уроках русского языка в 6 классе</a:t>
            </a:r>
          </a:p>
          <a:p>
            <a:pPr algn="just"/>
            <a:r>
              <a:rPr lang="ru-RU" b="1" dirty="0"/>
              <a:t>Марьина Наталья Юрьевна</a:t>
            </a:r>
            <a:r>
              <a:rPr lang="ru-RU" dirty="0"/>
              <a:t>, учитель русского языка и литературы МБОУ «СОШ № 84», ЗАТО Северск </a:t>
            </a:r>
          </a:p>
          <a:p>
            <a:pPr algn="just"/>
            <a:r>
              <a:rPr lang="ru-RU" i="1" dirty="0"/>
              <a:t>Использование эффективных методов и технологий на уроках русского языка в целях профилактики школьной неуспешности</a:t>
            </a:r>
          </a:p>
          <a:p>
            <a:pPr algn="just"/>
            <a:r>
              <a:rPr lang="ru-RU" b="1" dirty="0" err="1"/>
              <a:t>Наставко</a:t>
            </a:r>
            <a:r>
              <a:rPr lang="ru-RU" b="1" dirty="0"/>
              <a:t> Юлия Александровна, </a:t>
            </a:r>
            <a:r>
              <a:rPr lang="ru-RU" b="1" dirty="0" err="1"/>
              <a:t>Гирилович</a:t>
            </a:r>
            <a:r>
              <a:rPr lang="ru-RU" b="1" dirty="0"/>
              <a:t> Виктор Сергеевич, </a:t>
            </a:r>
            <a:r>
              <a:rPr lang="ru-RU" b="1" dirty="0" err="1"/>
              <a:t>Комбарова</a:t>
            </a:r>
            <a:r>
              <a:rPr lang="ru-RU" b="1" dirty="0"/>
              <a:t> Любовь Михайловна, Кожухова Оксана Сергеевна, Михайленко Лариса Владимировна</a:t>
            </a:r>
            <a:r>
              <a:rPr lang="ru-RU" dirty="0"/>
              <a:t> – учителя русского языка и литературы МАОУ гимназии № 56 г. Томска </a:t>
            </a:r>
          </a:p>
          <a:p>
            <a:pPr algn="just"/>
            <a:r>
              <a:rPr lang="ru-RU" i="1" dirty="0"/>
              <a:t>Межпредметная игра по функциональной грамотности «По следам Робинзона Крузо»</a:t>
            </a:r>
          </a:p>
          <a:p>
            <a:pPr algn="just"/>
            <a:r>
              <a:rPr lang="ru-RU" b="1" dirty="0" err="1"/>
              <a:t>Подрезова</a:t>
            </a:r>
            <a:r>
              <a:rPr lang="ru-RU" b="1" dirty="0"/>
              <a:t> Ирина Ивановна</a:t>
            </a:r>
            <a:r>
              <a:rPr lang="ru-RU" dirty="0"/>
              <a:t>, учитель русского языка и литературы МАОУ СОШ № 36 г. Томска, Заслуженный учитель РФ</a:t>
            </a:r>
          </a:p>
          <a:p>
            <a:pPr algn="just"/>
            <a:r>
              <a:rPr lang="ru-RU" i="1" dirty="0"/>
              <a:t>Современные стратегии работы с текстом в урочной и внеурочной деятельности</a:t>
            </a:r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endParaRPr lang="ru-RU" dirty="0"/>
          </a:p>
        </p:txBody>
      </p:sp>
      <p:pic>
        <p:nvPicPr>
          <p:cNvPr id="6" name="Рисунок 5" descr="C:\Users\go\Desktop\logotype-mp.png">
            <a:extLst>
              <a:ext uri="{FF2B5EF4-FFF2-40B4-BE49-F238E27FC236}">
                <a16:creationId xmlns:a16="http://schemas.microsoft.com/office/drawing/2014/main" id="{92E97F94-9466-4801-9515-7E4248A72DE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7544" y="1380082"/>
            <a:ext cx="922020" cy="741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8940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42"/>
          <p:cNvSpPr/>
          <p:nvPr/>
        </p:nvSpPr>
        <p:spPr>
          <a:xfrm>
            <a:off x="4202545" y="119706"/>
            <a:ext cx="623425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Региональная конференция</a:t>
            </a:r>
          </a:p>
          <a:p>
            <a:pPr algn="ctr"/>
            <a:r>
              <a:rPr lang="ru-RU" sz="1400" b="1" dirty="0"/>
              <a:t>«</a:t>
            </a:r>
            <a:r>
              <a:rPr lang="ru-RU" sz="1400" dirty="0"/>
              <a:t>Читательская грамотность. </a:t>
            </a:r>
          </a:p>
          <a:p>
            <a:pPr algn="ctr"/>
            <a:r>
              <a:rPr lang="ru-RU" sz="1400" dirty="0"/>
              <a:t>Проблемы, поиски и решения. </a:t>
            </a:r>
          </a:p>
          <a:p>
            <a:pPr algn="ctr"/>
            <a:r>
              <a:rPr lang="ru-RU" sz="1400" dirty="0"/>
              <a:t>(Методические практики и педагогический</a:t>
            </a:r>
          </a:p>
          <a:p>
            <a:pPr algn="ctr"/>
            <a:r>
              <a:rPr lang="ru-RU" sz="1400" dirty="0"/>
              <a:t> опыт учителей русского языка и литературы Томской области)</a:t>
            </a:r>
            <a:r>
              <a:rPr lang="ru-RU" sz="1400" b="1" dirty="0"/>
              <a:t>»</a:t>
            </a:r>
            <a:endParaRPr lang="ru-RU" sz="1400" dirty="0"/>
          </a:p>
          <a:p>
            <a:pPr algn="ctr"/>
            <a:endParaRPr lang="ru-RU" sz="3000" dirty="0">
              <a:solidFill>
                <a:srgbClr val="6F252D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3B9AA7-624F-432F-8CC8-03093EA3B669}"/>
              </a:ext>
            </a:extLst>
          </p:cNvPr>
          <p:cNvSpPr txBox="1"/>
          <p:nvPr/>
        </p:nvSpPr>
        <p:spPr>
          <a:xfrm>
            <a:off x="360395" y="1506093"/>
            <a:ext cx="10812610" cy="47089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dirty="0"/>
              <a:t>Пленарная часть</a:t>
            </a:r>
          </a:p>
          <a:p>
            <a:pPr algn="just"/>
            <a:r>
              <a:rPr lang="ru-RU" b="1" dirty="0"/>
              <a:t>Выступления:</a:t>
            </a:r>
          </a:p>
          <a:p>
            <a:pPr algn="just"/>
            <a:r>
              <a:rPr lang="ru-RU" b="1" dirty="0"/>
              <a:t>Лубяная Елена Николаевна</a:t>
            </a:r>
            <a:r>
              <a:rPr lang="ru-RU" dirty="0"/>
              <a:t>, учитель русского языка и литературы МАОУ СОШ № 58 с углубленным изучением предметов художественно-эстетического цикла г. Томска</a:t>
            </a:r>
          </a:p>
          <a:p>
            <a:pPr algn="just"/>
            <a:r>
              <a:rPr lang="ru-RU" i="1" dirty="0"/>
              <a:t>Диалог с текстом на уроках русского языка и литературы с точки зрения функциональной грамотности</a:t>
            </a:r>
          </a:p>
          <a:p>
            <a:pPr algn="just"/>
            <a:r>
              <a:rPr lang="ru-RU" b="1" dirty="0"/>
              <a:t>Прокопенко Наталья Александровна</a:t>
            </a:r>
            <a:r>
              <a:rPr lang="ru-RU" dirty="0"/>
              <a:t>, учитель русского языка и литературы МАОУ «</a:t>
            </a:r>
            <a:r>
              <a:rPr lang="ru-RU" dirty="0" err="1"/>
              <a:t>Калтайская</a:t>
            </a:r>
            <a:r>
              <a:rPr lang="ru-RU" dirty="0"/>
              <a:t> СОШ» Томского района</a:t>
            </a:r>
          </a:p>
          <a:p>
            <a:pPr algn="just"/>
            <a:r>
              <a:rPr lang="ru-RU" i="1" dirty="0"/>
              <a:t>Создание и использование алгоритмов на уроках русского языка</a:t>
            </a:r>
          </a:p>
          <a:p>
            <a:pPr algn="just"/>
            <a:r>
              <a:rPr lang="ru-RU" b="1" dirty="0"/>
              <a:t>Шабанова Мария Валерьевна,</a:t>
            </a:r>
            <a:r>
              <a:rPr lang="ru-RU" dirty="0"/>
              <a:t> </a:t>
            </a:r>
            <a:r>
              <a:rPr lang="ru-RU" dirty="0" err="1"/>
              <a:t>д.п.н</a:t>
            </a:r>
            <a:r>
              <a:rPr lang="ru-RU" dirty="0"/>
              <a:t>., профессор, зам. начальника отдела МЦКО г. Москва</a:t>
            </a:r>
          </a:p>
          <a:p>
            <a:pPr algn="just"/>
            <a:r>
              <a:rPr lang="ru-RU" i="1" dirty="0"/>
              <a:t>Формирование читательской грамотности при обучении математике</a:t>
            </a:r>
          </a:p>
          <a:p>
            <a:pPr algn="just"/>
            <a:r>
              <a:rPr lang="ru-RU" b="1" dirty="0"/>
              <a:t>Щетинин Роман Борисович, </a:t>
            </a:r>
            <a:r>
              <a:rPr lang="ru-RU" b="1" dirty="0" err="1"/>
              <a:t>к.филол.н</a:t>
            </a:r>
            <a:r>
              <a:rPr lang="ru-RU" b="1" dirty="0"/>
              <a:t>., доцент центра непрерывного повышения профессионального мастерства педагогических работников ТОИПКРО, член регионального отделения ООО «АССУЛ»</a:t>
            </a:r>
          </a:p>
          <a:p>
            <a:pPr algn="just" fontAlgn="base"/>
            <a:r>
              <a:rPr lang="ru-RU" i="1" dirty="0"/>
              <a:t>Всероссийский форум учителей русского языка и литературы 2023 г. как вектор развития единых подходов к содержанию учебных предметов «Русский язык» и «Литература»</a:t>
            </a:r>
            <a:endParaRPr lang="ru-RU" b="1" i="1" dirty="0"/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endParaRPr lang="ru-RU" dirty="0"/>
          </a:p>
        </p:txBody>
      </p:sp>
      <p:pic>
        <p:nvPicPr>
          <p:cNvPr id="4" name="Рисунок 3" descr="C:\Users\go\Desktop\logotype-mp.png">
            <a:extLst>
              <a:ext uri="{FF2B5EF4-FFF2-40B4-BE49-F238E27FC236}">
                <a16:creationId xmlns:a16="http://schemas.microsoft.com/office/drawing/2014/main" id="{9B755A91-4521-4876-AAF8-8D123F4FAE7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005" y="1220123"/>
            <a:ext cx="922020" cy="741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3575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42"/>
          <p:cNvSpPr/>
          <p:nvPr/>
        </p:nvSpPr>
        <p:spPr>
          <a:xfrm>
            <a:off x="3712595" y="14243"/>
            <a:ext cx="627119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Региональная конференция</a:t>
            </a:r>
          </a:p>
          <a:p>
            <a:pPr algn="ctr"/>
            <a:r>
              <a:rPr lang="ru-RU" sz="1400" b="1" dirty="0"/>
              <a:t>«</a:t>
            </a:r>
            <a:r>
              <a:rPr lang="ru-RU" sz="1400" dirty="0"/>
              <a:t>Читательская грамотность. </a:t>
            </a:r>
          </a:p>
          <a:p>
            <a:pPr algn="ctr"/>
            <a:r>
              <a:rPr lang="ru-RU" sz="1400" dirty="0"/>
              <a:t>Проблемы, поиски и решения. </a:t>
            </a:r>
          </a:p>
          <a:p>
            <a:pPr algn="ctr"/>
            <a:r>
              <a:rPr lang="ru-RU" sz="1400" dirty="0"/>
              <a:t>(Методические практики и педагогический</a:t>
            </a:r>
          </a:p>
          <a:p>
            <a:pPr algn="ctr"/>
            <a:r>
              <a:rPr lang="ru-RU" sz="1400" dirty="0"/>
              <a:t> опыт учителей русского языка и литературы Томской области)</a:t>
            </a:r>
            <a:r>
              <a:rPr lang="ru-RU" sz="1400" b="1" dirty="0"/>
              <a:t>»</a:t>
            </a:r>
            <a:endParaRPr lang="ru-RU" sz="1400" dirty="0"/>
          </a:p>
          <a:p>
            <a:pPr algn="ctr"/>
            <a:endParaRPr lang="ru-RU" sz="3000" dirty="0">
              <a:solidFill>
                <a:srgbClr val="6F252D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3B9AA7-624F-432F-8CC8-03093EA3B669}"/>
              </a:ext>
            </a:extLst>
          </p:cNvPr>
          <p:cNvSpPr txBox="1"/>
          <p:nvPr/>
        </p:nvSpPr>
        <p:spPr>
          <a:xfrm>
            <a:off x="295564" y="1274619"/>
            <a:ext cx="11246720" cy="58169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dirty="0"/>
              <a:t>Представление опыта работы</a:t>
            </a:r>
          </a:p>
          <a:p>
            <a:pPr algn="ctr"/>
            <a:r>
              <a:rPr lang="ru-RU" b="1" dirty="0"/>
              <a:t>Мастер-классы</a:t>
            </a:r>
            <a:endParaRPr lang="ru-RU" dirty="0"/>
          </a:p>
          <a:p>
            <a:pPr algn="just"/>
            <a:r>
              <a:rPr lang="ru-RU" b="1" dirty="0"/>
              <a:t>Модератор: </a:t>
            </a:r>
            <a:r>
              <a:rPr lang="ru-RU" b="1" i="1" dirty="0"/>
              <a:t>Бурцева Елена Валерьевна</a:t>
            </a:r>
            <a:r>
              <a:rPr lang="ru-RU" i="1" dirty="0"/>
              <a:t>,</a:t>
            </a:r>
            <a:r>
              <a:rPr lang="ru-RU" dirty="0"/>
              <a:t> заместитель директора по НМР, учитель русского языка и литературы МАОУ лицея № 8 имени Н.Н. Рукавишникова г. Томска</a:t>
            </a:r>
          </a:p>
          <a:p>
            <a:pPr algn="just"/>
            <a:r>
              <a:rPr lang="ru-RU" b="1" dirty="0"/>
              <a:t>Мастер-классы:</a:t>
            </a:r>
            <a:endParaRPr lang="ru-RU" dirty="0"/>
          </a:p>
          <a:p>
            <a:pPr algn="just"/>
            <a:r>
              <a:rPr lang="ru-RU" b="1" dirty="0" err="1"/>
              <a:t>Ахкобекова</a:t>
            </a:r>
            <a:r>
              <a:rPr lang="ru-RU" b="1" dirty="0"/>
              <a:t> Халимат </a:t>
            </a:r>
            <a:r>
              <a:rPr lang="ru-RU" b="1" dirty="0" err="1"/>
              <a:t>Зафировна</a:t>
            </a:r>
            <a:r>
              <a:rPr lang="ru-RU" b="1" dirty="0"/>
              <a:t>,</a:t>
            </a:r>
            <a:r>
              <a:rPr lang="ru-RU" dirty="0"/>
              <a:t> учитель русского языка и литературы МАОУ гимназии № 13 г. Томска</a:t>
            </a:r>
          </a:p>
          <a:p>
            <a:pPr algn="just"/>
            <a:r>
              <a:rPr lang="ru-RU" i="1" dirty="0"/>
              <a:t>«Умение задавать вопросы – </a:t>
            </a:r>
            <a:r>
              <a:rPr lang="ru-RU" i="1"/>
              <a:t>умение мыслить</a:t>
            </a:r>
            <a:r>
              <a:rPr lang="ru-RU" i="1" dirty="0"/>
              <a:t>»</a:t>
            </a:r>
            <a:endParaRPr lang="ru-RU" dirty="0"/>
          </a:p>
          <a:p>
            <a:pPr algn="just"/>
            <a:r>
              <a:rPr lang="ru-RU" b="1" dirty="0"/>
              <a:t>Грищенко Евгений Владимирович,</a:t>
            </a:r>
            <a:r>
              <a:rPr lang="ru-RU" dirty="0"/>
              <a:t> учитель русского языка и литературы МБОУ СОШ № 70 г. Томска </a:t>
            </a:r>
          </a:p>
          <a:p>
            <a:pPr algn="just"/>
            <a:r>
              <a:rPr lang="ru-RU" i="1" dirty="0"/>
              <a:t>«Художественная деталь в литературе и живописи»</a:t>
            </a:r>
          </a:p>
          <a:p>
            <a:pPr algn="just"/>
            <a:r>
              <a:rPr lang="ru-RU" b="1" dirty="0" err="1"/>
              <a:t>Каричева</a:t>
            </a:r>
            <a:r>
              <a:rPr lang="ru-RU" b="1" dirty="0"/>
              <a:t> Наталья </a:t>
            </a:r>
            <a:r>
              <a:rPr lang="ru-RU" b="1" dirty="0" err="1"/>
              <a:t>Эдвиновна</a:t>
            </a:r>
            <a:r>
              <a:rPr lang="ru-RU" dirty="0"/>
              <a:t>, учитель русского языка и литературы МАОУ гимназии № 55 имени Е.Г.  </a:t>
            </a:r>
            <a:r>
              <a:rPr lang="ru-RU" dirty="0" err="1"/>
              <a:t>Вёрсткиной</a:t>
            </a:r>
            <a:r>
              <a:rPr lang="ru-RU" dirty="0"/>
              <a:t> </a:t>
            </a:r>
          </a:p>
          <a:p>
            <a:pPr algn="just"/>
            <a:r>
              <a:rPr lang="ru-RU" dirty="0"/>
              <a:t>г. Томска </a:t>
            </a:r>
          </a:p>
          <a:p>
            <a:pPr algn="just"/>
            <a:r>
              <a:rPr lang="ru-RU" i="1" dirty="0"/>
              <a:t>Музей чувств как прием работы с глубинным содержанием текста</a:t>
            </a:r>
          </a:p>
          <a:p>
            <a:pPr algn="just"/>
            <a:r>
              <a:rPr lang="ru-RU" b="1" dirty="0"/>
              <a:t>Сомова Светлана Александровна</a:t>
            </a:r>
            <a:r>
              <a:rPr lang="ru-RU" dirty="0"/>
              <a:t>, учитель русского языка и литературы МАОУ Заозёрная СОШ № 16 г. Томска </a:t>
            </a:r>
          </a:p>
          <a:p>
            <a:pPr algn="just"/>
            <a:r>
              <a:rPr lang="ru-RU" i="1" dirty="0"/>
              <a:t>Методика использования </a:t>
            </a:r>
            <a:r>
              <a:rPr lang="ru-RU" i="1" dirty="0" err="1"/>
              <a:t>эйдос</a:t>
            </a:r>
            <a:r>
              <a:rPr lang="ru-RU" i="1" dirty="0"/>
              <a:t>-конспекта на уроках русского языка и литературы</a:t>
            </a:r>
          </a:p>
          <a:p>
            <a:pPr algn="just"/>
            <a:r>
              <a:rPr lang="ru-RU" b="1" dirty="0"/>
              <a:t>Стрельникова Анна Анатольевна</a:t>
            </a:r>
            <a:r>
              <a:rPr lang="ru-RU" dirty="0"/>
              <a:t>, учитель русского языка и литературы МАОУ «</a:t>
            </a:r>
            <a:r>
              <a:rPr lang="ru-RU" dirty="0" err="1"/>
              <a:t>Копыловская</a:t>
            </a:r>
            <a:r>
              <a:rPr lang="ru-RU" dirty="0"/>
              <a:t> СОШ» Томского района</a:t>
            </a:r>
          </a:p>
          <a:p>
            <a:pPr algn="just"/>
            <a:r>
              <a:rPr lang="ru-RU" i="1" dirty="0"/>
              <a:t>Методические приемы формирования читательской грамотности при работе с биографическим материалом на уроках литературы</a:t>
            </a:r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endParaRPr lang="ru-RU" dirty="0"/>
          </a:p>
        </p:txBody>
      </p:sp>
      <p:pic>
        <p:nvPicPr>
          <p:cNvPr id="6" name="Рисунок 5" descr="C:\Users\go\Desktop\logotype-mp.png">
            <a:extLst>
              <a:ext uri="{FF2B5EF4-FFF2-40B4-BE49-F238E27FC236}">
                <a16:creationId xmlns:a16="http://schemas.microsoft.com/office/drawing/2014/main" id="{63C80753-47BF-4A14-A3CA-21D387442E2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006" y="1274619"/>
            <a:ext cx="922020" cy="741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799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42"/>
          <p:cNvSpPr/>
          <p:nvPr/>
        </p:nvSpPr>
        <p:spPr>
          <a:xfrm>
            <a:off x="3746151" y="0"/>
            <a:ext cx="627119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Региональная конференция</a:t>
            </a:r>
          </a:p>
          <a:p>
            <a:pPr algn="ctr"/>
            <a:r>
              <a:rPr lang="ru-RU" sz="1400" b="1" dirty="0"/>
              <a:t>«</a:t>
            </a:r>
            <a:r>
              <a:rPr lang="ru-RU" sz="1400" dirty="0"/>
              <a:t>Читательская грамотность. </a:t>
            </a:r>
          </a:p>
          <a:p>
            <a:pPr algn="ctr"/>
            <a:r>
              <a:rPr lang="ru-RU" sz="1400" dirty="0"/>
              <a:t>Проблемы, поиски и решения. </a:t>
            </a:r>
          </a:p>
          <a:p>
            <a:pPr algn="ctr"/>
            <a:r>
              <a:rPr lang="ru-RU" sz="1400" dirty="0"/>
              <a:t>(Методические практики и педагогический</a:t>
            </a:r>
          </a:p>
          <a:p>
            <a:pPr algn="ctr"/>
            <a:r>
              <a:rPr lang="ru-RU" sz="1400" dirty="0"/>
              <a:t> опыт учителей русского языка и литературы Томской области)</a:t>
            </a:r>
            <a:r>
              <a:rPr lang="ru-RU" sz="1400" b="1" dirty="0"/>
              <a:t>»</a:t>
            </a:r>
            <a:endParaRPr lang="ru-RU" sz="1400" dirty="0"/>
          </a:p>
          <a:p>
            <a:pPr algn="ctr"/>
            <a:endParaRPr lang="ru-RU" sz="3000" dirty="0">
              <a:solidFill>
                <a:srgbClr val="6F252D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3B9AA7-624F-432F-8CC8-03093EA3B669}"/>
              </a:ext>
            </a:extLst>
          </p:cNvPr>
          <p:cNvSpPr txBox="1"/>
          <p:nvPr/>
        </p:nvSpPr>
        <p:spPr>
          <a:xfrm>
            <a:off x="443347" y="1311565"/>
            <a:ext cx="10868028" cy="58169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dirty="0"/>
              <a:t>Представление опыта работы</a:t>
            </a:r>
          </a:p>
          <a:p>
            <a:pPr algn="ctr"/>
            <a:r>
              <a:rPr lang="ru-RU" b="1" dirty="0"/>
              <a:t>Методическая разработка занятия по формированию и развитию функциональной грамотности </a:t>
            </a:r>
          </a:p>
          <a:p>
            <a:pPr algn="ctr"/>
            <a:r>
              <a:rPr lang="ru-RU" b="1" dirty="0"/>
              <a:t>(3 номинации: «Урок русского языка», «Урок литературы», «Занятие внеурочной деятельности»)</a:t>
            </a:r>
          </a:p>
          <a:p>
            <a:pPr algn="just"/>
            <a:endParaRPr lang="ru-RU" dirty="0"/>
          </a:p>
          <a:p>
            <a:pPr algn="just"/>
            <a:r>
              <a:rPr lang="ru-RU" b="1" dirty="0"/>
              <a:t>Модератор: Щетинин Роман Борисович, </a:t>
            </a:r>
            <a:r>
              <a:rPr lang="ru-RU" b="1" dirty="0" err="1"/>
              <a:t>к.филол.н</a:t>
            </a:r>
            <a:r>
              <a:rPr lang="ru-RU" b="1" dirty="0"/>
              <a:t>., доцент центра непрерывного повышения профессионального мастерства педагогических работников ТОИПКРО, член регионального отделения ООО «АССУЛ»</a:t>
            </a:r>
          </a:p>
          <a:p>
            <a:pPr algn="just"/>
            <a:r>
              <a:rPr lang="ru-RU" b="1" dirty="0"/>
              <a:t>Агафонова Татьяна Александровна</a:t>
            </a:r>
            <a:r>
              <a:rPr lang="ru-RU" i="1" dirty="0"/>
              <a:t>, </a:t>
            </a:r>
            <a:r>
              <a:rPr lang="ru-RU" dirty="0"/>
              <a:t>учитель русского языка и литературы МАОУ Заозерная СОШ с углубленным изучением отдельных предметов № 16 г. Томска</a:t>
            </a:r>
          </a:p>
          <a:p>
            <a:pPr algn="just"/>
            <a:r>
              <a:rPr lang="ru-RU" i="1" dirty="0"/>
              <a:t>Методическая разработка урока литературы с использованием заданий по формированию читательской грамотности «Проблематика баллады А.С. Пушкина "Песнь о вещем Олеге"»  </a:t>
            </a:r>
          </a:p>
          <a:p>
            <a:pPr algn="just"/>
            <a:r>
              <a:rPr lang="ru-RU" b="1" dirty="0"/>
              <a:t>Богомолова Елена Витальевна</a:t>
            </a:r>
            <a:r>
              <a:rPr lang="ru-RU" dirty="0"/>
              <a:t>, учитель русского языка и литературы МАОУ СОШ № 58 с углубленным изучением предметов художественно-эстетического цикла г. Томска</a:t>
            </a:r>
          </a:p>
          <a:p>
            <a:pPr algn="just"/>
            <a:r>
              <a:rPr lang="ru-RU" i="1" dirty="0"/>
              <a:t>Методическая разработка урока литературы в 8 классе «А.С. Пушкин. Стихотворение "Зимнее утро"»</a:t>
            </a:r>
          </a:p>
          <a:p>
            <a:pPr algn="just"/>
            <a:r>
              <a:rPr lang="ru-RU" b="1" dirty="0"/>
              <a:t>Гришко Виктор Александрович</a:t>
            </a:r>
            <a:r>
              <a:rPr lang="ru-RU" dirty="0"/>
              <a:t>, учитель русского языка и литературы МБОУ СОШ № 70 г. Томска</a:t>
            </a:r>
          </a:p>
          <a:p>
            <a:pPr algn="just"/>
            <a:r>
              <a:rPr lang="ru-RU" i="1" dirty="0"/>
              <a:t>Методическая разработка урока литературы с использованием заданий по формированию читательской грамотности «Анализ лирического произведения в 11 классе»</a:t>
            </a:r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endParaRPr lang="ru-RU" dirty="0"/>
          </a:p>
        </p:txBody>
      </p:sp>
      <p:pic>
        <p:nvPicPr>
          <p:cNvPr id="6" name="Рисунок 5" descr="C:\Users\go\Desktop\logotype-mp.png">
            <a:extLst>
              <a:ext uri="{FF2B5EF4-FFF2-40B4-BE49-F238E27FC236}">
                <a16:creationId xmlns:a16="http://schemas.microsoft.com/office/drawing/2014/main" id="{40373219-4BCD-4631-82D5-A71B6708B05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735" y="1311565"/>
            <a:ext cx="922020" cy="741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0862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42"/>
          <p:cNvSpPr/>
          <p:nvPr/>
        </p:nvSpPr>
        <p:spPr>
          <a:xfrm>
            <a:off x="3788096" y="0"/>
            <a:ext cx="627119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Региональная конференция</a:t>
            </a:r>
          </a:p>
          <a:p>
            <a:pPr algn="ctr"/>
            <a:r>
              <a:rPr lang="ru-RU" sz="1400" b="1" dirty="0"/>
              <a:t>«</a:t>
            </a:r>
            <a:r>
              <a:rPr lang="ru-RU" sz="1400" dirty="0"/>
              <a:t>Читательская грамотность. </a:t>
            </a:r>
          </a:p>
          <a:p>
            <a:pPr algn="ctr"/>
            <a:r>
              <a:rPr lang="ru-RU" sz="1400" dirty="0"/>
              <a:t>Проблемы, поиски и решения. </a:t>
            </a:r>
          </a:p>
          <a:p>
            <a:pPr algn="ctr"/>
            <a:r>
              <a:rPr lang="ru-RU" sz="1400" dirty="0"/>
              <a:t>(Методические практики и педагогический</a:t>
            </a:r>
          </a:p>
          <a:p>
            <a:pPr algn="ctr"/>
            <a:r>
              <a:rPr lang="ru-RU" sz="1400" dirty="0"/>
              <a:t> опыт учителей русского языка и литературы Томской области)</a:t>
            </a:r>
            <a:r>
              <a:rPr lang="ru-RU" sz="1400" b="1" dirty="0"/>
              <a:t>»</a:t>
            </a:r>
            <a:endParaRPr lang="ru-RU" sz="1400" dirty="0"/>
          </a:p>
          <a:p>
            <a:pPr algn="ctr"/>
            <a:endParaRPr lang="ru-RU" sz="3000" dirty="0">
              <a:solidFill>
                <a:srgbClr val="6F252D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3B9AA7-624F-432F-8CC8-03093EA3B669}"/>
              </a:ext>
            </a:extLst>
          </p:cNvPr>
          <p:cNvSpPr txBox="1"/>
          <p:nvPr/>
        </p:nvSpPr>
        <p:spPr>
          <a:xfrm>
            <a:off x="443347" y="1311565"/>
            <a:ext cx="10868028" cy="55399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dirty="0"/>
              <a:t>Представление опыта работы</a:t>
            </a:r>
          </a:p>
          <a:p>
            <a:pPr algn="ctr"/>
            <a:r>
              <a:rPr lang="ru-RU" b="1" dirty="0"/>
              <a:t>Методическая разработка занятия по формированию и развитию функциональной грамотности </a:t>
            </a:r>
          </a:p>
          <a:p>
            <a:pPr algn="ctr"/>
            <a:r>
              <a:rPr lang="ru-RU" b="1" dirty="0"/>
              <a:t>(3 номинации: «Урок русского языка», «Урок литературы», «Занятие внеурочной деятельности»)</a:t>
            </a:r>
          </a:p>
          <a:p>
            <a:pPr algn="just"/>
            <a:endParaRPr lang="ru-RU" dirty="0"/>
          </a:p>
          <a:p>
            <a:pPr algn="just"/>
            <a:r>
              <a:rPr lang="ru-RU" b="1" dirty="0"/>
              <a:t>Кузнецова Нина Анатольевна,</a:t>
            </a:r>
            <a:r>
              <a:rPr lang="ru-RU" dirty="0"/>
              <a:t> учитель русского языка и литературы, учитель русского языка и литературы МАОУ СОШ № 58 с углубленным изучением предметов художественно-эстетического цикла г. Томска</a:t>
            </a:r>
          </a:p>
          <a:p>
            <a:pPr algn="just"/>
            <a:r>
              <a:rPr lang="ru-RU" i="1" dirty="0"/>
              <a:t>Методическая разработка урока русского языка в 8 классе</a:t>
            </a:r>
            <a:r>
              <a:rPr lang="ru-RU" b="1" i="1" dirty="0"/>
              <a:t> «</a:t>
            </a:r>
            <a:r>
              <a:rPr lang="ru-RU" i="1" dirty="0"/>
              <a:t>Предложения с уточняющими обособленными членами предложения»</a:t>
            </a:r>
            <a:r>
              <a:rPr lang="ru-RU" b="1" i="1" dirty="0"/>
              <a:t> </a:t>
            </a:r>
          </a:p>
          <a:p>
            <a:pPr algn="just"/>
            <a:r>
              <a:rPr lang="ru-RU" b="1" dirty="0" err="1"/>
              <a:t>Локушева</a:t>
            </a:r>
            <a:r>
              <a:rPr lang="ru-RU" b="1" dirty="0"/>
              <a:t> Оксана Евгеньевна</a:t>
            </a:r>
            <a:r>
              <a:rPr lang="ru-RU" dirty="0"/>
              <a:t>, учитель русского языка и литературы, учитель русского языка и литературы МАОУ СОШ № 58 с углубленным изучением предметов художественно-эстетического цикла г. Томска</a:t>
            </a:r>
          </a:p>
          <a:p>
            <a:pPr algn="just"/>
            <a:r>
              <a:rPr lang="ru-RU" i="1" dirty="0"/>
              <a:t>Методическая разработка урока литературы в  6  классе  «Тема  бедности,  любви,  счастья  в  новелле О. Генри "Дары волхвов"»</a:t>
            </a:r>
          </a:p>
          <a:p>
            <a:pPr algn="just"/>
            <a:r>
              <a:rPr lang="ru-RU" b="1" dirty="0"/>
              <a:t>Лубяная Елена Николаевна</a:t>
            </a:r>
            <a:r>
              <a:rPr lang="ru-RU" dirty="0"/>
              <a:t>, учитель русского языка и литературы МАОУ СОШ № 58 с углубленным изучением предметов художественно-эстетического цикла г. Томска</a:t>
            </a:r>
          </a:p>
          <a:p>
            <a:pPr algn="just"/>
            <a:r>
              <a:rPr lang="ru-RU" i="1" dirty="0"/>
              <a:t>Методическая разработка урока русского языка в 6 классе «Комплексное повторение изученного материала»</a:t>
            </a:r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endParaRPr lang="ru-RU" dirty="0"/>
          </a:p>
        </p:txBody>
      </p:sp>
      <p:pic>
        <p:nvPicPr>
          <p:cNvPr id="4" name="Рисунок 3" descr="C:\Users\go\Desktop\logotype-mp.png">
            <a:extLst>
              <a:ext uri="{FF2B5EF4-FFF2-40B4-BE49-F238E27FC236}">
                <a16:creationId xmlns:a16="http://schemas.microsoft.com/office/drawing/2014/main" id="{75B7CD6D-60D5-4E63-9BBB-7089E666078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845" y="1311565"/>
            <a:ext cx="922020" cy="741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6104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42"/>
          <p:cNvSpPr/>
          <p:nvPr/>
        </p:nvSpPr>
        <p:spPr>
          <a:xfrm>
            <a:off x="3855207" y="-14851"/>
            <a:ext cx="627119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Региональная конференция</a:t>
            </a:r>
          </a:p>
          <a:p>
            <a:pPr algn="ctr"/>
            <a:r>
              <a:rPr lang="ru-RU" sz="1400" dirty="0"/>
              <a:t>«Читательская грамотность. </a:t>
            </a:r>
          </a:p>
          <a:p>
            <a:pPr algn="ctr"/>
            <a:r>
              <a:rPr lang="ru-RU" sz="1400" dirty="0"/>
              <a:t>Проблемы, поиски и решения. </a:t>
            </a:r>
          </a:p>
          <a:p>
            <a:pPr algn="ctr"/>
            <a:r>
              <a:rPr lang="ru-RU" sz="1400" dirty="0"/>
              <a:t>(Методические практики и педагогический</a:t>
            </a:r>
          </a:p>
          <a:p>
            <a:pPr algn="ctr"/>
            <a:r>
              <a:rPr lang="ru-RU" sz="1400" dirty="0"/>
              <a:t> опыт учителей русского языка и литературы Томской области)»</a:t>
            </a:r>
          </a:p>
          <a:p>
            <a:pPr algn="ctr"/>
            <a:endParaRPr lang="ru-RU" sz="3000" dirty="0">
              <a:solidFill>
                <a:srgbClr val="6F252D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3B9AA7-624F-432F-8CC8-03093EA3B669}"/>
              </a:ext>
            </a:extLst>
          </p:cNvPr>
          <p:cNvSpPr txBox="1"/>
          <p:nvPr/>
        </p:nvSpPr>
        <p:spPr>
          <a:xfrm>
            <a:off x="406402" y="1616365"/>
            <a:ext cx="9987558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dirty="0"/>
              <a:t>Контактная информация:</a:t>
            </a:r>
          </a:p>
          <a:p>
            <a:r>
              <a:rPr lang="en-US" u="sng" dirty="0">
                <a:hlinkClick r:id="rId3"/>
              </a:rPr>
              <a:t>go</a:t>
            </a:r>
            <a:r>
              <a:rPr lang="ru-RU" u="sng" dirty="0">
                <a:hlinkClick r:id="rId3"/>
              </a:rPr>
              <a:t>@</a:t>
            </a:r>
            <a:r>
              <a:rPr lang="en-US" u="sng" dirty="0" err="1">
                <a:hlinkClick r:id="rId3"/>
              </a:rPr>
              <a:t>edu</a:t>
            </a:r>
            <a:r>
              <a:rPr lang="ru-RU" u="sng" dirty="0">
                <a:hlinkClick r:id="rId3"/>
              </a:rPr>
              <a:t>.</a:t>
            </a:r>
            <a:r>
              <a:rPr lang="en-US" u="sng" dirty="0" err="1">
                <a:hlinkClick r:id="rId3"/>
              </a:rPr>
              <a:t>tomsk</a:t>
            </a:r>
            <a:r>
              <a:rPr lang="ru-RU" u="sng" dirty="0">
                <a:hlinkClick r:id="rId3"/>
              </a:rPr>
              <a:t>.</a:t>
            </a:r>
            <a:r>
              <a:rPr lang="en-US" u="sng" dirty="0" err="1">
                <a:hlinkClick r:id="rId3"/>
              </a:rPr>
              <a:t>ru</a:t>
            </a:r>
            <a:endParaRPr lang="ru-RU" dirty="0"/>
          </a:p>
          <a:p>
            <a:r>
              <a:rPr lang="ru-RU" dirty="0"/>
              <a:t>8(3822) 90 20 61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 descr="C:\Users\go\Desktop\logotype-mp.png">
            <a:extLst>
              <a:ext uri="{FF2B5EF4-FFF2-40B4-BE49-F238E27FC236}">
                <a16:creationId xmlns:a16="http://schemas.microsoft.com/office/drawing/2014/main" id="{A1AE6E58-2833-4416-A7CC-381B6ACE225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4372" y="1380082"/>
            <a:ext cx="922020" cy="741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9341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69A2F11-600D-44D7-A0E2-CE2D3B9D58E9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3" name="Номер слайда 1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A2F11-600D-44D7-A0E2-CE2D3B9D58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1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A2F11-600D-44D7-A0E2-CE2D3B9D58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922020" y="1409709"/>
            <a:ext cx="3722255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b="1" dirty="0"/>
              <a:t>Региональная конференция</a:t>
            </a:r>
          </a:p>
          <a:p>
            <a:pPr algn="ctr"/>
            <a:r>
              <a:rPr lang="ru-RU" sz="2000" b="1" dirty="0"/>
              <a:t>«</a:t>
            </a:r>
            <a:r>
              <a:rPr lang="ru-RU" sz="2000" dirty="0"/>
              <a:t>Читательская грамотность. </a:t>
            </a:r>
          </a:p>
          <a:p>
            <a:pPr algn="ctr"/>
            <a:r>
              <a:rPr lang="ru-RU" sz="2000" dirty="0"/>
              <a:t>Проблемы, поиски и решения. </a:t>
            </a:r>
          </a:p>
          <a:p>
            <a:pPr algn="ctr"/>
            <a:r>
              <a:rPr lang="ru-RU" sz="2000" dirty="0"/>
              <a:t>(Методические практики и педагогический</a:t>
            </a:r>
          </a:p>
          <a:p>
            <a:pPr algn="ctr"/>
            <a:r>
              <a:rPr lang="ru-RU" sz="2000" dirty="0"/>
              <a:t> опыт учителей русского языка и литературы Томской области)</a:t>
            </a:r>
            <a:r>
              <a:rPr lang="ru-RU" sz="2000" b="1" dirty="0"/>
              <a:t>»</a:t>
            </a:r>
            <a:endParaRPr lang="ru-RU" sz="2000" dirty="0"/>
          </a:p>
          <a:p>
            <a:endParaRPr lang="ru-RU" sz="2000" b="1" dirty="0">
              <a:solidFill>
                <a:srgbClr val="BFA25E"/>
              </a:solidFill>
            </a:endParaRPr>
          </a:p>
        </p:txBody>
      </p:sp>
      <p:sp>
        <p:nvSpPr>
          <p:cNvPr id="66" name="Freeform 6"/>
          <p:cNvSpPr>
            <a:spLocks/>
          </p:cNvSpPr>
          <p:nvPr/>
        </p:nvSpPr>
        <p:spPr bwMode="auto">
          <a:xfrm>
            <a:off x="0" y="3233542"/>
            <a:ext cx="3581400" cy="3624458"/>
          </a:xfrm>
          <a:custGeom>
            <a:avLst/>
            <a:gdLst/>
            <a:ahLst/>
            <a:cxnLst>
              <a:cxn ang="0">
                <a:pos x="380" y="0"/>
              </a:cxn>
              <a:cxn ang="0">
                <a:pos x="188" y="6"/>
              </a:cxn>
              <a:cxn ang="0">
                <a:pos x="0" y="28"/>
              </a:cxn>
              <a:cxn ang="0">
                <a:pos x="2792" y="2862"/>
              </a:cxn>
              <a:cxn ang="0">
                <a:pos x="2808" y="2760"/>
              </a:cxn>
              <a:cxn ang="0">
                <a:pos x="2826" y="2552"/>
              </a:cxn>
              <a:cxn ang="0">
                <a:pos x="2828" y="2448"/>
              </a:cxn>
              <a:cxn ang="0">
                <a:pos x="2824" y="2322"/>
              </a:cxn>
              <a:cxn ang="0">
                <a:pos x="2814" y="2196"/>
              </a:cxn>
              <a:cxn ang="0">
                <a:pos x="2800" y="2074"/>
              </a:cxn>
              <a:cxn ang="0">
                <a:pos x="2778" y="1954"/>
              </a:cxn>
              <a:cxn ang="0">
                <a:pos x="2750" y="1836"/>
              </a:cxn>
              <a:cxn ang="0">
                <a:pos x="2718" y="1720"/>
              </a:cxn>
              <a:cxn ang="0">
                <a:pos x="2678" y="1606"/>
              </a:cxn>
              <a:cxn ang="0">
                <a:pos x="2636" y="1494"/>
              </a:cxn>
              <a:cxn ang="0">
                <a:pos x="2586" y="1386"/>
              </a:cxn>
              <a:cxn ang="0">
                <a:pos x="2532" y="1280"/>
              </a:cxn>
              <a:cxn ang="0">
                <a:pos x="2474" y="1178"/>
              </a:cxn>
              <a:cxn ang="0">
                <a:pos x="2410" y="1078"/>
              </a:cxn>
              <a:cxn ang="0">
                <a:pos x="2342" y="982"/>
              </a:cxn>
              <a:cxn ang="0">
                <a:pos x="2268" y="890"/>
              </a:cxn>
              <a:cxn ang="0">
                <a:pos x="2192" y="802"/>
              </a:cxn>
              <a:cxn ang="0">
                <a:pos x="2110" y="716"/>
              </a:cxn>
              <a:cxn ang="0">
                <a:pos x="2026" y="636"/>
              </a:cxn>
              <a:cxn ang="0">
                <a:pos x="1936" y="558"/>
              </a:cxn>
              <a:cxn ang="0">
                <a:pos x="1844" y="486"/>
              </a:cxn>
              <a:cxn ang="0">
                <a:pos x="1748" y="418"/>
              </a:cxn>
              <a:cxn ang="0">
                <a:pos x="1650" y="354"/>
              </a:cxn>
              <a:cxn ang="0">
                <a:pos x="1546" y="294"/>
              </a:cxn>
              <a:cxn ang="0">
                <a:pos x="1442" y="240"/>
              </a:cxn>
              <a:cxn ang="0">
                <a:pos x="1332" y="192"/>
              </a:cxn>
              <a:cxn ang="0">
                <a:pos x="1222" y="148"/>
              </a:cxn>
              <a:cxn ang="0">
                <a:pos x="1108" y="110"/>
              </a:cxn>
              <a:cxn ang="0">
                <a:pos x="992" y="76"/>
              </a:cxn>
              <a:cxn ang="0">
                <a:pos x="874" y="50"/>
              </a:cxn>
              <a:cxn ang="0">
                <a:pos x="754" y="28"/>
              </a:cxn>
              <a:cxn ang="0">
                <a:pos x="630" y="12"/>
              </a:cxn>
              <a:cxn ang="0">
                <a:pos x="506" y="2"/>
              </a:cxn>
              <a:cxn ang="0">
                <a:pos x="380" y="0"/>
              </a:cxn>
            </a:cxnLst>
            <a:rect l="0" t="0" r="r" b="b"/>
            <a:pathLst>
              <a:path w="2828" h="2862">
                <a:moveTo>
                  <a:pt x="380" y="0"/>
                </a:moveTo>
                <a:lnTo>
                  <a:pt x="380" y="0"/>
                </a:lnTo>
                <a:lnTo>
                  <a:pt x="284" y="2"/>
                </a:lnTo>
                <a:lnTo>
                  <a:pt x="188" y="6"/>
                </a:lnTo>
                <a:lnTo>
                  <a:pt x="94" y="16"/>
                </a:lnTo>
                <a:lnTo>
                  <a:pt x="0" y="28"/>
                </a:lnTo>
                <a:lnTo>
                  <a:pt x="0" y="2862"/>
                </a:lnTo>
                <a:lnTo>
                  <a:pt x="2792" y="2862"/>
                </a:lnTo>
                <a:lnTo>
                  <a:pt x="2792" y="2862"/>
                </a:lnTo>
                <a:lnTo>
                  <a:pt x="2808" y="2760"/>
                </a:lnTo>
                <a:lnTo>
                  <a:pt x="2818" y="2656"/>
                </a:lnTo>
                <a:lnTo>
                  <a:pt x="2826" y="2552"/>
                </a:lnTo>
                <a:lnTo>
                  <a:pt x="2828" y="2448"/>
                </a:lnTo>
                <a:lnTo>
                  <a:pt x="2828" y="2448"/>
                </a:lnTo>
                <a:lnTo>
                  <a:pt x="2826" y="2384"/>
                </a:lnTo>
                <a:lnTo>
                  <a:pt x="2824" y="2322"/>
                </a:lnTo>
                <a:lnTo>
                  <a:pt x="2820" y="2258"/>
                </a:lnTo>
                <a:lnTo>
                  <a:pt x="2814" y="2196"/>
                </a:lnTo>
                <a:lnTo>
                  <a:pt x="2808" y="2136"/>
                </a:lnTo>
                <a:lnTo>
                  <a:pt x="2800" y="2074"/>
                </a:lnTo>
                <a:lnTo>
                  <a:pt x="2790" y="2014"/>
                </a:lnTo>
                <a:lnTo>
                  <a:pt x="2778" y="1954"/>
                </a:lnTo>
                <a:lnTo>
                  <a:pt x="2764" y="1894"/>
                </a:lnTo>
                <a:lnTo>
                  <a:pt x="2750" y="1836"/>
                </a:lnTo>
                <a:lnTo>
                  <a:pt x="2734" y="1778"/>
                </a:lnTo>
                <a:lnTo>
                  <a:pt x="2718" y="1720"/>
                </a:lnTo>
                <a:lnTo>
                  <a:pt x="2698" y="1662"/>
                </a:lnTo>
                <a:lnTo>
                  <a:pt x="2678" y="1606"/>
                </a:lnTo>
                <a:lnTo>
                  <a:pt x="2658" y="1550"/>
                </a:lnTo>
                <a:lnTo>
                  <a:pt x="2636" y="1494"/>
                </a:lnTo>
                <a:lnTo>
                  <a:pt x="2612" y="1440"/>
                </a:lnTo>
                <a:lnTo>
                  <a:pt x="2586" y="1386"/>
                </a:lnTo>
                <a:lnTo>
                  <a:pt x="2560" y="1332"/>
                </a:lnTo>
                <a:lnTo>
                  <a:pt x="2532" y="1280"/>
                </a:lnTo>
                <a:lnTo>
                  <a:pt x="2504" y="1228"/>
                </a:lnTo>
                <a:lnTo>
                  <a:pt x="2474" y="1178"/>
                </a:lnTo>
                <a:lnTo>
                  <a:pt x="2442" y="1128"/>
                </a:lnTo>
                <a:lnTo>
                  <a:pt x="2410" y="1078"/>
                </a:lnTo>
                <a:lnTo>
                  <a:pt x="2376" y="1030"/>
                </a:lnTo>
                <a:lnTo>
                  <a:pt x="2342" y="982"/>
                </a:lnTo>
                <a:lnTo>
                  <a:pt x="2306" y="936"/>
                </a:lnTo>
                <a:lnTo>
                  <a:pt x="2268" y="890"/>
                </a:lnTo>
                <a:lnTo>
                  <a:pt x="2230" y="846"/>
                </a:lnTo>
                <a:lnTo>
                  <a:pt x="2192" y="802"/>
                </a:lnTo>
                <a:lnTo>
                  <a:pt x="2152" y="758"/>
                </a:lnTo>
                <a:lnTo>
                  <a:pt x="2110" y="716"/>
                </a:lnTo>
                <a:lnTo>
                  <a:pt x="2068" y="676"/>
                </a:lnTo>
                <a:lnTo>
                  <a:pt x="2026" y="636"/>
                </a:lnTo>
                <a:lnTo>
                  <a:pt x="1982" y="596"/>
                </a:lnTo>
                <a:lnTo>
                  <a:pt x="1936" y="558"/>
                </a:lnTo>
                <a:lnTo>
                  <a:pt x="1892" y="522"/>
                </a:lnTo>
                <a:lnTo>
                  <a:pt x="1844" y="486"/>
                </a:lnTo>
                <a:lnTo>
                  <a:pt x="1796" y="450"/>
                </a:lnTo>
                <a:lnTo>
                  <a:pt x="1748" y="418"/>
                </a:lnTo>
                <a:lnTo>
                  <a:pt x="1700" y="384"/>
                </a:lnTo>
                <a:lnTo>
                  <a:pt x="1650" y="354"/>
                </a:lnTo>
                <a:lnTo>
                  <a:pt x="1598" y="324"/>
                </a:lnTo>
                <a:lnTo>
                  <a:pt x="1546" y="294"/>
                </a:lnTo>
                <a:lnTo>
                  <a:pt x="1494" y="268"/>
                </a:lnTo>
                <a:lnTo>
                  <a:pt x="1442" y="240"/>
                </a:lnTo>
                <a:lnTo>
                  <a:pt x="1388" y="216"/>
                </a:lnTo>
                <a:lnTo>
                  <a:pt x="1332" y="192"/>
                </a:lnTo>
                <a:lnTo>
                  <a:pt x="1278" y="170"/>
                </a:lnTo>
                <a:lnTo>
                  <a:pt x="1222" y="148"/>
                </a:lnTo>
                <a:lnTo>
                  <a:pt x="1166" y="128"/>
                </a:lnTo>
                <a:lnTo>
                  <a:pt x="1108" y="110"/>
                </a:lnTo>
                <a:lnTo>
                  <a:pt x="1050" y="92"/>
                </a:lnTo>
                <a:lnTo>
                  <a:pt x="992" y="76"/>
                </a:lnTo>
                <a:lnTo>
                  <a:pt x="934" y="62"/>
                </a:lnTo>
                <a:lnTo>
                  <a:pt x="874" y="50"/>
                </a:lnTo>
                <a:lnTo>
                  <a:pt x="814" y="38"/>
                </a:lnTo>
                <a:lnTo>
                  <a:pt x="754" y="28"/>
                </a:lnTo>
                <a:lnTo>
                  <a:pt x="692" y="18"/>
                </a:lnTo>
                <a:lnTo>
                  <a:pt x="630" y="12"/>
                </a:lnTo>
                <a:lnTo>
                  <a:pt x="568" y="6"/>
                </a:lnTo>
                <a:lnTo>
                  <a:pt x="506" y="2"/>
                </a:lnTo>
                <a:lnTo>
                  <a:pt x="444" y="0"/>
                </a:lnTo>
                <a:lnTo>
                  <a:pt x="380" y="0"/>
                </a:lnTo>
                <a:lnTo>
                  <a:pt x="380" y="0"/>
                </a:lnTo>
                <a:close/>
              </a:path>
            </a:pathLst>
          </a:custGeom>
          <a:solidFill>
            <a:srgbClr val="6F252D">
              <a:alpha val="20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7" name="Freeform 7"/>
          <p:cNvSpPr>
            <a:spLocks/>
          </p:cNvSpPr>
          <p:nvPr/>
        </p:nvSpPr>
        <p:spPr bwMode="auto">
          <a:xfrm>
            <a:off x="0" y="4103238"/>
            <a:ext cx="2705100" cy="2754762"/>
          </a:xfrm>
          <a:custGeom>
            <a:avLst/>
            <a:gdLst/>
            <a:ahLst/>
            <a:cxnLst>
              <a:cxn ang="0">
                <a:pos x="380" y="0"/>
              </a:cxn>
              <a:cxn ang="0">
                <a:pos x="380" y="0"/>
              </a:cxn>
              <a:cxn ang="0">
                <a:pos x="332" y="0"/>
              </a:cxn>
              <a:cxn ang="0">
                <a:pos x="282" y="2"/>
              </a:cxn>
              <a:cxn ang="0">
                <a:pos x="234" y="6"/>
              </a:cxn>
              <a:cxn ang="0">
                <a:pos x="186" y="12"/>
              </a:cxn>
              <a:cxn ang="0">
                <a:pos x="138" y="20"/>
              </a:cxn>
              <a:cxn ang="0">
                <a:pos x="92" y="28"/>
              </a:cxn>
              <a:cxn ang="0">
                <a:pos x="46" y="38"/>
              </a:cxn>
              <a:cxn ang="0">
                <a:pos x="0" y="50"/>
              </a:cxn>
              <a:cxn ang="0">
                <a:pos x="0" y="1886"/>
              </a:cxn>
              <a:cxn ang="0">
                <a:pos x="1792" y="1886"/>
              </a:cxn>
              <a:cxn ang="0">
                <a:pos x="1792" y="1886"/>
              </a:cxn>
              <a:cxn ang="0">
                <a:pos x="1806" y="1836"/>
              </a:cxn>
              <a:cxn ang="0">
                <a:pos x="1818" y="1786"/>
              </a:cxn>
              <a:cxn ang="0">
                <a:pos x="1828" y="1734"/>
              </a:cxn>
              <a:cxn ang="0">
                <a:pos x="1836" y="1682"/>
              </a:cxn>
              <a:cxn ang="0">
                <a:pos x="1844" y="1630"/>
              </a:cxn>
              <a:cxn ang="0">
                <a:pos x="1848" y="1578"/>
              </a:cxn>
              <a:cxn ang="0">
                <a:pos x="1850" y="1524"/>
              </a:cxn>
              <a:cxn ang="0">
                <a:pos x="1852" y="1472"/>
              </a:cxn>
              <a:cxn ang="0">
                <a:pos x="1852" y="1472"/>
              </a:cxn>
              <a:cxn ang="0">
                <a:pos x="1850" y="1396"/>
              </a:cxn>
              <a:cxn ang="0">
                <a:pos x="1844" y="1320"/>
              </a:cxn>
              <a:cxn ang="0">
                <a:pos x="1834" y="1248"/>
              </a:cxn>
              <a:cxn ang="0">
                <a:pos x="1822" y="1174"/>
              </a:cxn>
              <a:cxn ang="0">
                <a:pos x="1806" y="1104"/>
              </a:cxn>
              <a:cxn ang="0">
                <a:pos x="1786" y="1034"/>
              </a:cxn>
              <a:cxn ang="0">
                <a:pos x="1762" y="966"/>
              </a:cxn>
              <a:cxn ang="0">
                <a:pos x="1736" y="898"/>
              </a:cxn>
              <a:cxn ang="0">
                <a:pos x="1706" y="834"/>
              </a:cxn>
              <a:cxn ang="0">
                <a:pos x="1674" y="770"/>
              </a:cxn>
              <a:cxn ang="0">
                <a:pos x="1638" y="708"/>
              </a:cxn>
              <a:cxn ang="0">
                <a:pos x="1600" y="648"/>
              </a:cxn>
              <a:cxn ang="0">
                <a:pos x="1560" y="590"/>
              </a:cxn>
              <a:cxn ang="0">
                <a:pos x="1516" y="536"/>
              </a:cxn>
              <a:cxn ang="0">
                <a:pos x="1470" y="482"/>
              </a:cxn>
              <a:cxn ang="0">
                <a:pos x="1420" y="430"/>
              </a:cxn>
              <a:cxn ang="0">
                <a:pos x="1370" y="382"/>
              </a:cxn>
              <a:cxn ang="0">
                <a:pos x="1316" y="336"/>
              </a:cxn>
              <a:cxn ang="0">
                <a:pos x="1260" y="292"/>
              </a:cxn>
              <a:cxn ang="0">
                <a:pos x="1204" y="250"/>
              </a:cxn>
              <a:cxn ang="0">
                <a:pos x="1144" y="212"/>
              </a:cxn>
              <a:cxn ang="0">
                <a:pos x="1082" y="178"/>
              </a:cxn>
              <a:cxn ang="0">
                <a:pos x="1018" y="144"/>
              </a:cxn>
              <a:cxn ang="0">
                <a:pos x="954" y="116"/>
              </a:cxn>
              <a:cxn ang="0">
                <a:pos x="886" y="88"/>
              </a:cxn>
              <a:cxn ang="0">
                <a:pos x="818" y="66"/>
              </a:cxn>
              <a:cxn ang="0">
                <a:pos x="748" y="46"/>
              </a:cxn>
              <a:cxn ang="0">
                <a:pos x="678" y="30"/>
              </a:cxn>
              <a:cxn ang="0">
                <a:pos x="604" y="16"/>
              </a:cxn>
              <a:cxn ang="0">
                <a:pos x="530" y="6"/>
              </a:cxn>
              <a:cxn ang="0">
                <a:pos x="456" y="2"/>
              </a:cxn>
              <a:cxn ang="0">
                <a:pos x="380" y="0"/>
              </a:cxn>
              <a:cxn ang="0">
                <a:pos x="380" y="0"/>
              </a:cxn>
            </a:cxnLst>
            <a:rect l="0" t="0" r="r" b="b"/>
            <a:pathLst>
              <a:path w="1852" h="1886">
                <a:moveTo>
                  <a:pt x="380" y="0"/>
                </a:moveTo>
                <a:lnTo>
                  <a:pt x="380" y="0"/>
                </a:lnTo>
                <a:lnTo>
                  <a:pt x="332" y="0"/>
                </a:lnTo>
                <a:lnTo>
                  <a:pt x="282" y="2"/>
                </a:lnTo>
                <a:lnTo>
                  <a:pt x="234" y="6"/>
                </a:lnTo>
                <a:lnTo>
                  <a:pt x="186" y="12"/>
                </a:lnTo>
                <a:lnTo>
                  <a:pt x="138" y="20"/>
                </a:lnTo>
                <a:lnTo>
                  <a:pt x="92" y="28"/>
                </a:lnTo>
                <a:lnTo>
                  <a:pt x="46" y="38"/>
                </a:lnTo>
                <a:lnTo>
                  <a:pt x="0" y="50"/>
                </a:lnTo>
                <a:lnTo>
                  <a:pt x="0" y="1886"/>
                </a:lnTo>
                <a:lnTo>
                  <a:pt x="1792" y="1886"/>
                </a:lnTo>
                <a:lnTo>
                  <a:pt x="1792" y="1886"/>
                </a:lnTo>
                <a:lnTo>
                  <a:pt x="1806" y="1836"/>
                </a:lnTo>
                <a:lnTo>
                  <a:pt x="1818" y="1786"/>
                </a:lnTo>
                <a:lnTo>
                  <a:pt x="1828" y="1734"/>
                </a:lnTo>
                <a:lnTo>
                  <a:pt x="1836" y="1682"/>
                </a:lnTo>
                <a:lnTo>
                  <a:pt x="1844" y="1630"/>
                </a:lnTo>
                <a:lnTo>
                  <a:pt x="1848" y="1578"/>
                </a:lnTo>
                <a:lnTo>
                  <a:pt x="1850" y="1524"/>
                </a:lnTo>
                <a:lnTo>
                  <a:pt x="1852" y="1472"/>
                </a:lnTo>
                <a:lnTo>
                  <a:pt x="1852" y="1472"/>
                </a:lnTo>
                <a:lnTo>
                  <a:pt x="1850" y="1396"/>
                </a:lnTo>
                <a:lnTo>
                  <a:pt x="1844" y="1320"/>
                </a:lnTo>
                <a:lnTo>
                  <a:pt x="1834" y="1248"/>
                </a:lnTo>
                <a:lnTo>
                  <a:pt x="1822" y="1174"/>
                </a:lnTo>
                <a:lnTo>
                  <a:pt x="1806" y="1104"/>
                </a:lnTo>
                <a:lnTo>
                  <a:pt x="1786" y="1034"/>
                </a:lnTo>
                <a:lnTo>
                  <a:pt x="1762" y="966"/>
                </a:lnTo>
                <a:lnTo>
                  <a:pt x="1736" y="898"/>
                </a:lnTo>
                <a:lnTo>
                  <a:pt x="1706" y="834"/>
                </a:lnTo>
                <a:lnTo>
                  <a:pt x="1674" y="770"/>
                </a:lnTo>
                <a:lnTo>
                  <a:pt x="1638" y="708"/>
                </a:lnTo>
                <a:lnTo>
                  <a:pt x="1600" y="648"/>
                </a:lnTo>
                <a:lnTo>
                  <a:pt x="1560" y="590"/>
                </a:lnTo>
                <a:lnTo>
                  <a:pt x="1516" y="536"/>
                </a:lnTo>
                <a:lnTo>
                  <a:pt x="1470" y="482"/>
                </a:lnTo>
                <a:lnTo>
                  <a:pt x="1420" y="430"/>
                </a:lnTo>
                <a:lnTo>
                  <a:pt x="1370" y="382"/>
                </a:lnTo>
                <a:lnTo>
                  <a:pt x="1316" y="336"/>
                </a:lnTo>
                <a:lnTo>
                  <a:pt x="1260" y="292"/>
                </a:lnTo>
                <a:lnTo>
                  <a:pt x="1204" y="250"/>
                </a:lnTo>
                <a:lnTo>
                  <a:pt x="1144" y="212"/>
                </a:lnTo>
                <a:lnTo>
                  <a:pt x="1082" y="178"/>
                </a:lnTo>
                <a:lnTo>
                  <a:pt x="1018" y="144"/>
                </a:lnTo>
                <a:lnTo>
                  <a:pt x="954" y="116"/>
                </a:lnTo>
                <a:lnTo>
                  <a:pt x="886" y="88"/>
                </a:lnTo>
                <a:lnTo>
                  <a:pt x="818" y="66"/>
                </a:lnTo>
                <a:lnTo>
                  <a:pt x="748" y="46"/>
                </a:lnTo>
                <a:lnTo>
                  <a:pt x="678" y="30"/>
                </a:lnTo>
                <a:lnTo>
                  <a:pt x="604" y="16"/>
                </a:lnTo>
                <a:lnTo>
                  <a:pt x="530" y="6"/>
                </a:lnTo>
                <a:lnTo>
                  <a:pt x="456" y="2"/>
                </a:lnTo>
                <a:lnTo>
                  <a:pt x="380" y="0"/>
                </a:lnTo>
                <a:lnTo>
                  <a:pt x="380" y="0"/>
                </a:lnTo>
                <a:close/>
              </a:path>
            </a:pathLst>
          </a:custGeom>
          <a:solidFill>
            <a:srgbClr val="6F252D">
              <a:alpha val="40000"/>
            </a:srgbClr>
          </a:solidFill>
          <a:ln w="9525">
            <a:noFill/>
            <a:round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8" name="Freeform 8"/>
          <p:cNvSpPr>
            <a:spLocks/>
          </p:cNvSpPr>
          <p:nvPr/>
        </p:nvSpPr>
        <p:spPr bwMode="auto">
          <a:xfrm>
            <a:off x="0" y="5214917"/>
            <a:ext cx="1581150" cy="1643083"/>
          </a:xfrm>
          <a:custGeom>
            <a:avLst/>
            <a:gdLst/>
            <a:ahLst/>
            <a:cxnLst>
              <a:cxn ang="0">
                <a:pos x="380" y="0"/>
              </a:cxn>
              <a:cxn ang="0">
                <a:pos x="324" y="2"/>
              </a:cxn>
              <a:cxn ang="0">
                <a:pos x="268" y="12"/>
              </a:cxn>
              <a:cxn ang="0">
                <a:pos x="216" y="28"/>
              </a:cxn>
              <a:cxn ang="0">
                <a:pos x="166" y="50"/>
              </a:cxn>
              <a:cxn ang="0">
                <a:pos x="118" y="76"/>
              </a:cxn>
              <a:cxn ang="0">
                <a:pos x="76" y="106"/>
              </a:cxn>
              <a:cxn ang="0">
                <a:pos x="36" y="142"/>
              </a:cxn>
              <a:cxn ang="0">
                <a:pos x="0" y="182"/>
              </a:cxn>
              <a:cxn ang="0">
                <a:pos x="0" y="792"/>
              </a:cxn>
              <a:cxn ang="0">
                <a:pos x="56" y="852"/>
              </a:cxn>
              <a:cxn ang="0">
                <a:pos x="122" y="902"/>
              </a:cxn>
              <a:cxn ang="0">
                <a:pos x="640" y="902"/>
              </a:cxn>
              <a:cxn ang="0">
                <a:pos x="688" y="866"/>
              </a:cxn>
              <a:cxn ang="0">
                <a:pos x="734" y="824"/>
              </a:cxn>
              <a:cxn ang="0">
                <a:pos x="772" y="778"/>
              </a:cxn>
              <a:cxn ang="0">
                <a:pos x="806" y="728"/>
              </a:cxn>
              <a:cxn ang="0">
                <a:pos x="832" y="672"/>
              </a:cxn>
              <a:cxn ang="0">
                <a:pos x="852" y="614"/>
              </a:cxn>
              <a:cxn ang="0">
                <a:pos x="864" y="552"/>
              </a:cxn>
              <a:cxn ang="0">
                <a:pos x="868" y="488"/>
              </a:cxn>
              <a:cxn ang="0">
                <a:pos x="868" y="462"/>
              </a:cxn>
              <a:cxn ang="0">
                <a:pos x="862" y="412"/>
              </a:cxn>
              <a:cxn ang="0">
                <a:pos x="852" y="366"/>
              </a:cxn>
              <a:cxn ang="0">
                <a:pos x="830" y="298"/>
              </a:cxn>
              <a:cxn ang="0">
                <a:pos x="786" y="214"/>
              </a:cxn>
              <a:cxn ang="0">
                <a:pos x="726" y="142"/>
              </a:cxn>
              <a:cxn ang="0">
                <a:pos x="654" y="82"/>
              </a:cxn>
              <a:cxn ang="0">
                <a:pos x="570" y="38"/>
              </a:cxn>
              <a:cxn ang="0">
                <a:pos x="502" y="14"/>
              </a:cxn>
              <a:cxn ang="0">
                <a:pos x="454" y="4"/>
              </a:cxn>
              <a:cxn ang="0">
                <a:pos x="406" y="0"/>
              </a:cxn>
              <a:cxn ang="0">
                <a:pos x="380" y="0"/>
              </a:cxn>
            </a:cxnLst>
            <a:rect l="0" t="0" r="r" b="b"/>
            <a:pathLst>
              <a:path w="868" h="902">
                <a:moveTo>
                  <a:pt x="380" y="0"/>
                </a:moveTo>
                <a:lnTo>
                  <a:pt x="380" y="0"/>
                </a:lnTo>
                <a:lnTo>
                  <a:pt x="352" y="0"/>
                </a:lnTo>
                <a:lnTo>
                  <a:pt x="324" y="2"/>
                </a:lnTo>
                <a:lnTo>
                  <a:pt x="296" y="6"/>
                </a:lnTo>
                <a:lnTo>
                  <a:pt x="268" y="12"/>
                </a:lnTo>
                <a:lnTo>
                  <a:pt x="242" y="20"/>
                </a:lnTo>
                <a:lnTo>
                  <a:pt x="216" y="28"/>
                </a:lnTo>
                <a:lnTo>
                  <a:pt x="190" y="38"/>
                </a:lnTo>
                <a:lnTo>
                  <a:pt x="166" y="50"/>
                </a:lnTo>
                <a:lnTo>
                  <a:pt x="142" y="62"/>
                </a:lnTo>
                <a:lnTo>
                  <a:pt x="118" y="76"/>
                </a:lnTo>
                <a:lnTo>
                  <a:pt x="96" y="90"/>
                </a:lnTo>
                <a:lnTo>
                  <a:pt x="76" y="106"/>
                </a:lnTo>
                <a:lnTo>
                  <a:pt x="54" y="124"/>
                </a:lnTo>
                <a:lnTo>
                  <a:pt x="36" y="142"/>
                </a:lnTo>
                <a:lnTo>
                  <a:pt x="18" y="162"/>
                </a:lnTo>
                <a:lnTo>
                  <a:pt x="0" y="182"/>
                </a:lnTo>
                <a:lnTo>
                  <a:pt x="0" y="792"/>
                </a:lnTo>
                <a:lnTo>
                  <a:pt x="0" y="792"/>
                </a:lnTo>
                <a:lnTo>
                  <a:pt x="26" y="824"/>
                </a:lnTo>
                <a:lnTo>
                  <a:pt x="56" y="852"/>
                </a:lnTo>
                <a:lnTo>
                  <a:pt x="88" y="878"/>
                </a:lnTo>
                <a:lnTo>
                  <a:pt x="122" y="902"/>
                </a:lnTo>
                <a:lnTo>
                  <a:pt x="640" y="902"/>
                </a:lnTo>
                <a:lnTo>
                  <a:pt x="640" y="902"/>
                </a:lnTo>
                <a:lnTo>
                  <a:pt x="664" y="884"/>
                </a:lnTo>
                <a:lnTo>
                  <a:pt x="688" y="866"/>
                </a:lnTo>
                <a:lnTo>
                  <a:pt x="712" y="846"/>
                </a:lnTo>
                <a:lnTo>
                  <a:pt x="734" y="824"/>
                </a:lnTo>
                <a:lnTo>
                  <a:pt x="754" y="802"/>
                </a:lnTo>
                <a:lnTo>
                  <a:pt x="772" y="778"/>
                </a:lnTo>
                <a:lnTo>
                  <a:pt x="790" y="754"/>
                </a:lnTo>
                <a:lnTo>
                  <a:pt x="806" y="728"/>
                </a:lnTo>
                <a:lnTo>
                  <a:pt x="820" y="700"/>
                </a:lnTo>
                <a:lnTo>
                  <a:pt x="832" y="672"/>
                </a:lnTo>
                <a:lnTo>
                  <a:pt x="842" y="644"/>
                </a:lnTo>
                <a:lnTo>
                  <a:pt x="852" y="614"/>
                </a:lnTo>
                <a:lnTo>
                  <a:pt x="858" y="582"/>
                </a:lnTo>
                <a:lnTo>
                  <a:pt x="864" y="552"/>
                </a:lnTo>
                <a:lnTo>
                  <a:pt x="868" y="520"/>
                </a:lnTo>
                <a:lnTo>
                  <a:pt x="868" y="488"/>
                </a:lnTo>
                <a:lnTo>
                  <a:pt x="868" y="488"/>
                </a:lnTo>
                <a:lnTo>
                  <a:pt x="868" y="462"/>
                </a:lnTo>
                <a:lnTo>
                  <a:pt x="866" y="438"/>
                </a:lnTo>
                <a:lnTo>
                  <a:pt x="862" y="412"/>
                </a:lnTo>
                <a:lnTo>
                  <a:pt x="858" y="388"/>
                </a:lnTo>
                <a:lnTo>
                  <a:pt x="852" y="366"/>
                </a:lnTo>
                <a:lnTo>
                  <a:pt x="846" y="342"/>
                </a:lnTo>
                <a:lnTo>
                  <a:pt x="830" y="298"/>
                </a:lnTo>
                <a:lnTo>
                  <a:pt x="810" y="254"/>
                </a:lnTo>
                <a:lnTo>
                  <a:pt x="786" y="214"/>
                </a:lnTo>
                <a:lnTo>
                  <a:pt x="756" y="176"/>
                </a:lnTo>
                <a:lnTo>
                  <a:pt x="726" y="142"/>
                </a:lnTo>
                <a:lnTo>
                  <a:pt x="690" y="110"/>
                </a:lnTo>
                <a:lnTo>
                  <a:pt x="654" y="82"/>
                </a:lnTo>
                <a:lnTo>
                  <a:pt x="614" y="58"/>
                </a:lnTo>
                <a:lnTo>
                  <a:pt x="570" y="38"/>
                </a:lnTo>
                <a:lnTo>
                  <a:pt x="526" y="22"/>
                </a:lnTo>
                <a:lnTo>
                  <a:pt x="502" y="14"/>
                </a:lnTo>
                <a:lnTo>
                  <a:pt x="478" y="10"/>
                </a:lnTo>
                <a:lnTo>
                  <a:pt x="454" y="4"/>
                </a:lnTo>
                <a:lnTo>
                  <a:pt x="430" y="2"/>
                </a:lnTo>
                <a:lnTo>
                  <a:pt x="406" y="0"/>
                </a:lnTo>
                <a:lnTo>
                  <a:pt x="380" y="0"/>
                </a:lnTo>
                <a:lnTo>
                  <a:pt x="380" y="0"/>
                </a:lnTo>
                <a:close/>
              </a:path>
            </a:pathLst>
          </a:custGeom>
          <a:solidFill>
            <a:srgbClr val="6F252D"/>
          </a:solidFill>
          <a:ln w="9525">
            <a:noFill/>
            <a:round/>
            <a:headEnd/>
            <a:tailEnd/>
          </a:ln>
          <a:effectLst>
            <a:outerShdw blurRad="63500" dist="50800" algn="l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6107312" y="2281762"/>
            <a:ext cx="2530475" cy="380480"/>
          </a:xfrm>
          <a:prstGeom prst="rect">
            <a:avLst/>
          </a:prstGeom>
          <a:solidFill>
            <a:srgbClr val="6F252D"/>
          </a:solidFill>
          <a:ln cap="sq">
            <a:noFill/>
          </a:ln>
        </p:spPr>
        <p:txBody>
          <a:bodyPr wrap="square" lIns="36000" tIns="36000" rIns="108000" bIns="36000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очно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269766" y="1656466"/>
            <a:ext cx="234083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dirty="0">
                <a:solidFill>
                  <a:srgbClr val="6F252D"/>
                </a:solidFill>
              </a:rPr>
              <a:t>22-23 августа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5886451" y="2733540"/>
            <a:ext cx="292254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6F252D"/>
                </a:solidFill>
              </a:rPr>
              <a:t>Заозерная средняя общеобразовательная школа с углубленным изучением отдельных предметов № 16 </a:t>
            </a:r>
          </a:p>
          <a:p>
            <a:pPr algn="ctr"/>
            <a:r>
              <a:rPr lang="ru-RU" dirty="0">
                <a:solidFill>
                  <a:srgbClr val="6F252D"/>
                </a:solidFill>
              </a:rPr>
              <a:t>г. Томск, ул. Береговая, 6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445" y="4559164"/>
            <a:ext cx="1450558" cy="1571578"/>
          </a:xfrm>
          <a:prstGeom prst="rect">
            <a:avLst/>
          </a:prstGeom>
        </p:spPr>
      </p:pic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888643"/>
              </p:ext>
            </p:extLst>
          </p:nvPr>
        </p:nvGraphicFramePr>
        <p:xfrm>
          <a:off x="9915630" y="1707252"/>
          <a:ext cx="877119" cy="8771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2" name="CorelDRAW" r:id="rId5" imgW="319502" imgH="319005" progId="CorelDraw.Graphic.19">
                  <p:embed/>
                </p:oleObj>
              </mc:Choice>
              <mc:Fallback>
                <p:oleObj name="CorelDRAW" r:id="rId5" imgW="319502" imgH="319005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15630" y="1707252"/>
                        <a:ext cx="877119" cy="8771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9278810" y="3249673"/>
            <a:ext cx="2377278" cy="688256"/>
          </a:xfrm>
          <a:prstGeom prst="rect">
            <a:avLst/>
          </a:prstGeom>
          <a:solidFill>
            <a:srgbClr val="6F252D"/>
          </a:solidFill>
          <a:ln cap="sq">
            <a:noFill/>
          </a:ln>
        </p:spPr>
        <p:txBody>
          <a:bodyPr wrap="square" lIns="36000" tIns="36000" rIns="108000" bIns="3600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</a:rPr>
              <a:t>программа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</a:rPr>
              <a:t>регистрация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818521" y="2716967"/>
            <a:ext cx="32443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6F252D"/>
                </a:solidFill>
              </a:rPr>
              <a:t>forum.toipkro.ru/</a:t>
            </a:r>
            <a:r>
              <a:rPr lang="en-US" sz="2000" dirty="0" err="1">
                <a:solidFill>
                  <a:srgbClr val="6F252D"/>
                </a:solidFill>
              </a:rPr>
              <a:t>avgustpro</a:t>
            </a:r>
            <a:endParaRPr lang="ru-RU" sz="2000" dirty="0">
              <a:solidFill>
                <a:srgbClr val="6F252D"/>
              </a:solidFill>
            </a:endParaRPr>
          </a:p>
        </p:txBody>
      </p:sp>
      <p:pic>
        <p:nvPicPr>
          <p:cNvPr id="34" name="Рисунок 33" descr="C:\Users\go\Desktop\logotype-mp.png">
            <a:extLst>
              <a:ext uri="{FF2B5EF4-FFF2-40B4-BE49-F238E27FC236}">
                <a16:creationId xmlns:a16="http://schemas.microsoft.com/office/drawing/2014/main" id="{4C3EACC6-5721-45C2-9B69-14A30566450B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82" y="1336412"/>
            <a:ext cx="922020" cy="741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4476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612310" y="1611828"/>
            <a:ext cx="1057486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3531705" y="0"/>
            <a:ext cx="627119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Региональная конференция</a:t>
            </a:r>
          </a:p>
          <a:p>
            <a:pPr algn="ctr"/>
            <a:r>
              <a:rPr lang="ru-RU" sz="1400" b="1" dirty="0"/>
              <a:t>«</a:t>
            </a:r>
            <a:r>
              <a:rPr lang="ru-RU" sz="1400" dirty="0"/>
              <a:t>Читательская грамотность. </a:t>
            </a:r>
          </a:p>
          <a:p>
            <a:pPr algn="ctr"/>
            <a:r>
              <a:rPr lang="ru-RU" sz="1400" dirty="0"/>
              <a:t>Проблемы, поиски и решения. </a:t>
            </a:r>
          </a:p>
          <a:p>
            <a:pPr algn="ctr"/>
            <a:r>
              <a:rPr lang="ru-RU" sz="1400" dirty="0"/>
              <a:t>(Методические практики и педагогический</a:t>
            </a:r>
          </a:p>
          <a:p>
            <a:pPr algn="ctr"/>
            <a:r>
              <a:rPr lang="ru-RU" sz="1400" dirty="0"/>
              <a:t> опыт учителей русского языка и литературы Томской области)</a:t>
            </a:r>
            <a:r>
              <a:rPr lang="ru-RU" sz="1400" b="1" dirty="0"/>
              <a:t>»</a:t>
            </a:r>
            <a:endParaRPr lang="ru-RU" sz="1400" dirty="0"/>
          </a:p>
          <a:p>
            <a:pPr algn="ctr"/>
            <a:endParaRPr lang="ru-RU" sz="3000" dirty="0">
              <a:solidFill>
                <a:srgbClr val="6F252D"/>
              </a:solidFill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8F13A253-216A-4E66-B342-47D671EB2AA6}"/>
              </a:ext>
            </a:extLst>
          </p:cNvPr>
          <p:cNvCxnSpPr>
            <a:cxnSpLocks/>
          </p:cNvCxnSpPr>
          <p:nvPr/>
        </p:nvCxnSpPr>
        <p:spPr>
          <a:xfrm>
            <a:off x="90949" y="3833091"/>
            <a:ext cx="12101051" cy="101600"/>
          </a:xfrm>
          <a:prstGeom prst="line">
            <a:avLst/>
          </a:prstGeom>
          <a:ln w="25400">
            <a:solidFill>
              <a:srgbClr val="6F25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53C1941-0C3C-4D92-97A4-5AA0C47A6443}"/>
              </a:ext>
            </a:extLst>
          </p:cNvPr>
          <p:cNvSpPr txBox="1"/>
          <p:nvPr/>
        </p:nvSpPr>
        <p:spPr>
          <a:xfrm>
            <a:off x="38474" y="3600528"/>
            <a:ext cx="11096720" cy="4293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dirty="0"/>
          </a:p>
        </p:txBody>
      </p:sp>
      <p:pic>
        <p:nvPicPr>
          <p:cNvPr id="10" name="Рисунок 9" descr="C:\Users\go\Desktop\IMG_20190617_155838.jpg">
            <a:extLst>
              <a:ext uri="{FF2B5EF4-FFF2-40B4-BE49-F238E27FC236}">
                <a16:creationId xmlns:a16="http://schemas.microsoft.com/office/drawing/2014/main" id="{46BC9E25-D1BC-446F-BD5E-8824C1AB18B5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" t="13806" r="55342" b="4477"/>
          <a:stretch/>
        </p:blipFill>
        <p:spPr bwMode="auto">
          <a:xfrm>
            <a:off x="34630" y="1932674"/>
            <a:ext cx="1294638" cy="19004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C501BC1-FD03-4EDA-BC34-7593C72F3599}"/>
              </a:ext>
            </a:extLst>
          </p:cNvPr>
          <p:cNvSpPr/>
          <p:nvPr/>
        </p:nvSpPr>
        <p:spPr>
          <a:xfrm>
            <a:off x="1354472" y="2492532"/>
            <a:ext cx="165655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dirty="0" err="1"/>
              <a:t>Малярова</a:t>
            </a:r>
            <a:r>
              <a:rPr lang="ru-RU" sz="1100" dirty="0"/>
              <a:t> Светлана Григорьевна, старший преподаватель кафедры РПМ ТОИПКРО, </a:t>
            </a:r>
          </a:p>
          <a:p>
            <a:pPr lvl="0"/>
            <a:r>
              <a:rPr lang="ru-RU" sz="1100" dirty="0"/>
              <a:t>Заслуженный учитель РФ</a:t>
            </a:r>
          </a:p>
        </p:txBody>
      </p:sp>
      <p:pic>
        <p:nvPicPr>
          <p:cNvPr id="12" name="Picture 2" descr="https://toipkro.ru/content/files/images/podrazdelenie/go/burceva(1).jpg">
            <a:extLst>
              <a:ext uri="{FF2B5EF4-FFF2-40B4-BE49-F238E27FC236}">
                <a16:creationId xmlns:a16="http://schemas.microsoft.com/office/drawing/2014/main" id="{DB88F19A-E991-4E7A-8940-F45E64BE0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3023" y="1951961"/>
            <a:ext cx="1294638" cy="190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6CE7547-7EF2-45D7-B945-1F43A27C3D55}"/>
              </a:ext>
            </a:extLst>
          </p:cNvPr>
          <p:cNvSpPr/>
          <p:nvPr/>
        </p:nvSpPr>
        <p:spPr>
          <a:xfrm>
            <a:off x="4487531" y="2492532"/>
            <a:ext cx="1762765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/>
              <a:t>Бурцева Елена Валерьевна, учитель русского языка  и литературы, зам. директора по НМР  МАОУ лицей №8 имени Н.Н. Рукавишникова  г. Томска</a:t>
            </a:r>
          </a:p>
        </p:txBody>
      </p:sp>
      <p:pic>
        <p:nvPicPr>
          <p:cNvPr id="14" name="Рисунок 13" descr="https://toipkro.ru/content/files/images/podrazdelenie/go/zabornikov(1).jpg">
            <a:extLst>
              <a:ext uri="{FF2B5EF4-FFF2-40B4-BE49-F238E27FC236}">
                <a16:creationId xmlns:a16="http://schemas.microsoft.com/office/drawing/2014/main" id="{80E9CE5C-956F-4D6E-95B9-87436E931B3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167" y="2003436"/>
            <a:ext cx="1294638" cy="190041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5ABF0E8-3ECF-4687-8778-11D89DFFA13D}"/>
              </a:ext>
            </a:extLst>
          </p:cNvPr>
          <p:cNvSpPr/>
          <p:nvPr/>
        </p:nvSpPr>
        <p:spPr>
          <a:xfrm>
            <a:off x="7763327" y="2496914"/>
            <a:ext cx="1800122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/>
              <a:t>Заборников Владимир Михайлович, учитель  русского языка и литературы МБОУ «Северская гимназия», руководитель ГМО ЗАТО Северск</a:t>
            </a:r>
          </a:p>
        </p:txBody>
      </p:sp>
      <p:pic>
        <p:nvPicPr>
          <p:cNvPr id="18" name="Рисунок 17" descr="https://toipkro.ru/content/files/images/podrazdelenie/go/schetinin.jpg">
            <a:extLst>
              <a:ext uri="{FF2B5EF4-FFF2-40B4-BE49-F238E27FC236}">
                <a16:creationId xmlns:a16="http://schemas.microsoft.com/office/drawing/2014/main" id="{043104D0-079A-40FF-8D25-56446EAE1B25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503" y="2003436"/>
            <a:ext cx="1294638" cy="190525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79F6C02-3794-4CB9-B8CB-FF0F43802E27}"/>
              </a:ext>
            </a:extLst>
          </p:cNvPr>
          <p:cNvSpPr/>
          <p:nvPr/>
        </p:nvSpPr>
        <p:spPr>
          <a:xfrm rot="10800000" flipV="1">
            <a:off x="10755197" y="2498162"/>
            <a:ext cx="14368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/>
              <a:t>Щетинин  Роман Борисович,</a:t>
            </a:r>
          </a:p>
          <a:p>
            <a:r>
              <a:rPr lang="ru-RU" sz="1100" dirty="0" err="1"/>
              <a:t>к.филол.н</a:t>
            </a:r>
            <a:r>
              <a:rPr lang="ru-RU" sz="1100" dirty="0"/>
              <a:t>., доцент </a:t>
            </a:r>
          </a:p>
          <a:p>
            <a:r>
              <a:rPr lang="ru-RU" sz="1100" dirty="0"/>
              <a:t>ЦНППМ ТОИПКРО</a:t>
            </a:r>
          </a:p>
        </p:txBody>
      </p:sp>
      <p:pic>
        <p:nvPicPr>
          <p:cNvPr id="23" name="Рисунок 22" descr="C:\Users\go\Desktop\logotype-mp.png">
            <a:extLst>
              <a:ext uri="{FF2B5EF4-FFF2-40B4-BE49-F238E27FC236}">
                <a16:creationId xmlns:a16="http://schemas.microsoft.com/office/drawing/2014/main" id="{42CDF7AE-8852-4BE5-A6A8-EC179E9EEC1A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866" y="169808"/>
            <a:ext cx="998583" cy="63375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C777B4-52CD-49A7-956A-FBACFB5F7904}"/>
              </a:ext>
            </a:extLst>
          </p:cNvPr>
          <p:cNvSpPr txBox="1"/>
          <p:nvPr/>
        </p:nvSpPr>
        <p:spPr>
          <a:xfrm>
            <a:off x="5147868" y="1317709"/>
            <a:ext cx="1987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ОРГКОМИТЕТ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447878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628071" y="1750922"/>
            <a:ext cx="1057486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3686160" y="-5827"/>
            <a:ext cx="627119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Региональная конференция</a:t>
            </a:r>
          </a:p>
          <a:p>
            <a:pPr algn="ctr"/>
            <a:r>
              <a:rPr lang="ru-RU" sz="1400" b="1" dirty="0"/>
              <a:t>«</a:t>
            </a:r>
            <a:r>
              <a:rPr lang="ru-RU" sz="1400" dirty="0"/>
              <a:t>Читательская грамотность. </a:t>
            </a:r>
          </a:p>
          <a:p>
            <a:pPr algn="ctr"/>
            <a:r>
              <a:rPr lang="ru-RU" sz="1400" dirty="0"/>
              <a:t>Проблемы, поиски и решения. </a:t>
            </a:r>
          </a:p>
          <a:p>
            <a:pPr algn="ctr"/>
            <a:r>
              <a:rPr lang="ru-RU" sz="1400" dirty="0"/>
              <a:t>(Методические практики и педагогический</a:t>
            </a:r>
          </a:p>
          <a:p>
            <a:pPr algn="ctr"/>
            <a:r>
              <a:rPr lang="ru-RU" sz="1400" dirty="0"/>
              <a:t> опыт учителей русского языка и литературы Томской области)</a:t>
            </a:r>
            <a:r>
              <a:rPr lang="ru-RU" sz="1400" b="1" dirty="0"/>
              <a:t>»</a:t>
            </a:r>
            <a:endParaRPr lang="ru-RU" sz="1400" dirty="0"/>
          </a:p>
          <a:p>
            <a:pPr algn="ctr"/>
            <a:endParaRPr lang="ru-RU" sz="3000" dirty="0">
              <a:solidFill>
                <a:srgbClr val="6F252D"/>
              </a:solidFill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8F13A253-216A-4E66-B342-47D671EB2AA6}"/>
              </a:ext>
            </a:extLst>
          </p:cNvPr>
          <p:cNvCxnSpPr/>
          <p:nvPr/>
        </p:nvCxnSpPr>
        <p:spPr>
          <a:xfrm>
            <a:off x="0" y="2853065"/>
            <a:ext cx="12189600" cy="1588"/>
          </a:xfrm>
          <a:prstGeom prst="line">
            <a:avLst/>
          </a:prstGeom>
          <a:ln w="25400">
            <a:solidFill>
              <a:srgbClr val="6F25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53C1941-0C3C-4D92-97A4-5AA0C47A6443}"/>
              </a:ext>
            </a:extLst>
          </p:cNvPr>
          <p:cNvSpPr txBox="1"/>
          <p:nvPr/>
        </p:nvSpPr>
        <p:spPr>
          <a:xfrm>
            <a:off x="-326042" y="1788964"/>
            <a:ext cx="11096720" cy="4293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2E2911-CB4B-405C-A746-570A7903B94B}"/>
              </a:ext>
            </a:extLst>
          </p:cNvPr>
          <p:cNvSpPr txBox="1"/>
          <p:nvPr/>
        </p:nvSpPr>
        <p:spPr>
          <a:xfrm>
            <a:off x="1109171" y="1581426"/>
            <a:ext cx="203705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err="1"/>
              <a:t>Дощинский</a:t>
            </a:r>
            <a:r>
              <a:rPr lang="ru-RU" sz="1100" dirty="0"/>
              <a:t> Роман Анатольевич, </a:t>
            </a:r>
            <a:r>
              <a:rPr lang="ru-RU" sz="1100" dirty="0" err="1"/>
              <a:t>к.п.н</a:t>
            </a:r>
            <a:r>
              <a:rPr lang="ru-RU" sz="1100" dirty="0"/>
              <a:t>., ведущий эксперт Академии </a:t>
            </a:r>
            <a:r>
              <a:rPr lang="ru-RU" sz="1100" dirty="0" err="1"/>
              <a:t>Минпросвещения</a:t>
            </a:r>
            <a:r>
              <a:rPr lang="ru-RU" sz="1100" dirty="0"/>
              <a:t> России</a:t>
            </a:r>
          </a:p>
        </p:txBody>
      </p:sp>
      <p:pic>
        <p:nvPicPr>
          <p:cNvPr id="9" name="Picture 2" descr="5f16b933b3a46141052986.jpg (800×531)">
            <a:extLst>
              <a:ext uri="{FF2B5EF4-FFF2-40B4-BE49-F238E27FC236}">
                <a16:creationId xmlns:a16="http://schemas.microsoft.com/office/drawing/2014/main" id="{B7D4D6D7-60AC-4F08-9F1C-71B4BDE4A1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" r="21166" b="72"/>
          <a:stretch/>
        </p:blipFill>
        <p:spPr bwMode="auto">
          <a:xfrm>
            <a:off x="29394" y="1558155"/>
            <a:ext cx="1027103" cy="126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F2494A7-2C85-4E98-AE35-3444AC75E7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831" y="1604212"/>
            <a:ext cx="1038199" cy="120263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4B8FAC4-B742-4079-811B-D1AB253F11CA}"/>
              </a:ext>
            </a:extLst>
          </p:cNvPr>
          <p:cNvSpPr/>
          <p:nvPr/>
        </p:nvSpPr>
        <p:spPr>
          <a:xfrm>
            <a:off x="4094370" y="1563237"/>
            <a:ext cx="182113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/>
              <a:t>Безрукова Ирина Андреевна, учитель русского языка и литературы МАОУ гимназия № 18 г. Томска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5E20905-191D-48EC-841A-53A0F5E292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801" y="1587808"/>
            <a:ext cx="1034963" cy="121911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7644896-030D-40EE-9C2C-E6839A9D7037}"/>
              </a:ext>
            </a:extLst>
          </p:cNvPr>
          <p:cNvSpPr/>
          <p:nvPr/>
        </p:nvSpPr>
        <p:spPr>
          <a:xfrm flipH="1">
            <a:off x="7113238" y="1563128"/>
            <a:ext cx="170868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err="1"/>
              <a:t>Коряковцева</a:t>
            </a:r>
            <a:r>
              <a:rPr lang="ru-RU" sz="1100" dirty="0"/>
              <a:t> </a:t>
            </a:r>
          </a:p>
          <a:p>
            <a:r>
              <a:rPr lang="ru-RU" sz="1100" dirty="0"/>
              <a:t>Ирина Владимировна, учитель русского языка и литературы</a:t>
            </a:r>
            <a:r>
              <a:rPr lang="en-US" sz="1100" dirty="0"/>
              <a:t> </a:t>
            </a:r>
            <a:r>
              <a:rPr lang="ru-RU" sz="1100" dirty="0"/>
              <a:t>МАОУ СОШ № 30 г. Томска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2FCF8DC2-92C7-4495-BBCB-7B656E95FE84}"/>
              </a:ext>
            </a:extLst>
          </p:cNvPr>
          <p:cNvCxnSpPr>
            <a:cxnSpLocks/>
          </p:cNvCxnSpPr>
          <p:nvPr/>
        </p:nvCxnSpPr>
        <p:spPr>
          <a:xfrm flipV="1">
            <a:off x="29394" y="4354295"/>
            <a:ext cx="12162606" cy="16484"/>
          </a:xfrm>
          <a:prstGeom prst="line">
            <a:avLst/>
          </a:prstGeom>
          <a:ln w="25400">
            <a:solidFill>
              <a:srgbClr val="6F25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8D66D50-D5C1-4CD4-8158-27E1DBF6AF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407" y="1582176"/>
            <a:ext cx="1034963" cy="1224751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A7F1D79-DC35-40F9-9213-81CAA8AEF1DB}"/>
              </a:ext>
            </a:extLst>
          </p:cNvPr>
          <p:cNvSpPr/>
          <p:nvPr/>
        </p:nvSpPr>
        <p:spPr>
          <a:xfrm>
            <a:off x="9773076" y="1587247"/>
            <a:ext cx="222498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dirty="0"/>
              <a:t>Лубяная Елена Николаевна,</a:t>
            </a:r>
          </a:p>
          <a:p>
            <a:pPr lvl="0"/>
            <a:r>
              <a:rPr lang="ru-RU" sz="1100" dirty="0"/>
              <a:t> учитель русского языка и литературы МАОУ СОШ № 58</a:t>
            </a:r>
          </a:p>
          <a:p>
            <a:pPr lvl="0"/>
            <a:r>
              <a:rPr lang="ru-RU" sz="1100" dirty="0"/>
              <a:t> с углубленным изучением предметов художественно-эстетического цикла г. Томска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B060E6D-5EB7-4DD2-92E0-44E4AED8DA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75" y="3027777"/>
            <a:ext cx="1034963" cy="1278235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87FD6221-2613-421D-8E8E-8989039B29F8}"/>
              </a:ext>
            </a:extLst>
          </p:cNvPr>
          <p:cNvSpPr/>
          <p:nvPr/>
        </p:nvSpPr>
        <p:spPr>
          <a:xfrm>
            <a:off x="1039679" y="3023351"/>
            <a:ext cx="180928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err="1"/>
              <a:t>Маркушенко</a:t>
            </a:r>
            <a:r>
              <a:rPr lang="ru-RU" sz="1100" dirty="0"/>
              <a:t> Анастасия Сергеевна, учитель русского языка и литературы МАОУ «СОШ № 76» г. Северска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2CE79D8-2553-40C1-99E8-B0A0B0B4742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" t="17247" b="6718"/>
          <a:stretch/>
        </p:blipFill>
        <p:spPr>
          <a:xfrm>
            <a:off x="3066831" y="3004964"/>
            <a:ext cx="1034963" cy="1278966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4F072BE-2185-46B3-83B7-2C3BCC385770}"/>
              </a:ext>
            </a:extLst>
          </p:cNvPr>
          <p:cNvSpPr/>
          <p:nvPr/>
        </p:nvSpPr>
        <p:spPr>
          <a:xfrm>
            <a:off x="4093488" y="3005413"/>
            <a:ext cx="196146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/>
              <a:t>Марьина Наталья Юрьевна, </a:t>
            </a:r>
          </a:p>
          <a:p>
            <a:r>
              <a:rPr lang="ru-RU" sz="1100" dirty="0"/>
              <a:t>учитель русского языка и литературы МБОУ СОШ № 84 г. Северска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714BE69-0125-475D-A5CF-FC45652713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387" y="3033496"/>
            <a:ext cx="1034962" cy="1238508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5B2A095-C3E2-44F0-B59A-751A2C5442A0}"/>
              </a:ext>
            </a:extLst>
          </p:cNvPr>
          <p:cNvSpPr/>
          <p:nvPr/>
        </p:nvSpPr>
        <p:spPr>
          <a:xfrm>
            <a:off x="7129764" y="2999694"/>
            <a:ext cx="155322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err="1"/>
              <a:t>Наставко</a:t>
            </a:r>
            <a:r>
              <a:rPr lang="ru-RU" sz="1100" dirty="0"/>
              <a:t> </a:t>
            </a:r>
          </a:p>
          <a:p>
            <a:r>
              <a:rPr lang="ru-RU" sz="1100" dirty="0"/>
              <a:t>Юлия Александровна,</a:t>
            </a:r>
          </a:p>
          <a:p>
            <a:r>
              <a:rPr lang="ru-RU" sz="1100" dirty="0"/>
              <a:t>учитель русского языка и литературы</a:t>
            </a:r>
          </a:p>
          <a:p>
            <a:r>
              <a:rPr lang="ru-RU" sz="1100" dirty="0"/>
              <a:t>гимназии № 56 г. Томска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F2BAC5C-FA00-43CF-9724-F0480315CE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03" b="10606"/>
          <a:stretch/>
        </p:blipFill>
        <p:spPr>
          <a:xfrm>
            <a:off x="8738114" y="3041373"/>
            <a:ext cx="1034962" cy="1230631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38E022ED-3ED1-4309-91C7-F9FE774EFE2C}"/>
              </a:ext>
            </a:extLst>
          </p:cNvPr>
          <p:cNvSpPr/>
          <p:nvPr/>
        </p:nvSpPr>
        <p:spPr>
          <a:xfrm>
            <a:off x="9794076" y="3042354"/>
            <a:ext cx="195320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err="1"/>
              <a:t>Гирилович</a:t>
            </a:r>
            <a:r>
              <a:rPr lang="ru-RU" sz="1100" dirty="0"/>
              <a:t> Виктор </a:t>
            </a:r>
            <a:r>
              <a:rPr lang="ru-RU" sz="1100" dirty="0" err="1"/>
              <a:t>Сергееевич</a:t>
            </a:r>
            <a:r>
              <a:rPr lang="ru-RU" sz="1100" dirty="0"/>
              <a:t>,</a:t>
            </a:r>
          </a:p>
          <a:p>
            <a:r>
              <a:rPr lang="ru-RU" sz="1100" dirty="0"/>
              <a:t>учитель русского языка и литературы</a:t>
            </a:r>
          </a:p>
          <a:p>
            <a:r>
              <a:rPr lang="ru-RU" sz="1100" dirty="0"/>
              <a:t>гимназии № 56 г. Томска</a:t>
            </a:r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7FF24496-DF2F-4D56-A5FB-3E6FBAA9C542}"/>
              </a:ext>
            </a:extLst>
          </p:cNvPr>
          <p:cNvCxnSpPr>
            <a:cxnSpLocks/>
          </p:cNvCxnSpPr>
          <p:nvPr/>
        </p:nvCxnSpPr>
        <p:spPr>
          <a:xfrm>
            <a:off x="0" y="6169891"/>
            <a:ext cx="12273989" cy="92364"/>
          </a:xfrm>
          <a:prstGeom prst="line">
            <a:avLst/>
          </a:prstGeom>
          <a:ln w="25400">
            <a:solidFill>
              <a:srgbClr val="6F25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5DC5438-F8FC-4CEC-8700-2416BC6E541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3" r="5683" b="40348"/>
          <a:stretch/>
        </p:blipFill>
        <p:spPr>
          <a:xfrm>
            <a:off x="29275" y="4744001"/>
            <a:ext cx="1034963" cy="1272516"/>
          </a:xfrm>
          <a:prstGeom prst="rect">
            <a:avLst/>
          </a:prstGeom>
        </p:spPr>
      </p:pic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2549685C-25EE-4144-A9B7-21FF418E9FD8}"/>
              </a:ext>
            </a:extLst>
          </p:cNvPr>
          <p:cNvSpPr/>
          <p:nvPr/>
        </p:nvSpPr>
        <p:spPr>
          <a:xfrm>
            <a:off x="1042272" y="4757744"/>
            <a:ext cx="196719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err="1"/>
              <a:t>Комбарова</a:t>
            </a:r>
            <a:r>
              <a:rPr lang="ru-RU" sz="1100" dirty="0"/>
              <a:t> Любовь Михайловна,</a:t>
            </a:r>
          </a:p>
          <a:p>
            <a:r>
              <a:rPr lang="ru-RU" sz="1100" dirty="0"/>
              <a:t>учитель русского языка и литературы</a:t>
            </a:r>
          </a:p>
          <a:p>
            <a:r>
              <a:rPr lang="ru-RU" sz="1100" dirty="0"/>
              <a:t>гимназии № 56 г. Томска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41216E96-0E5B-475A-BFCE-FD068133E71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8" b="11113"/>
          <a:stretch/>
        </p:blipFill>
        <p:spPr>
          <a:xfrm>
            <a:off x="3066831" y="4735186"/>
            <a:ext cx="1041405" cy="1272516"/>
          </a:xfrm>
          <a:prstGeom prst="rect">
            <a:avLst/>
          </a:prstGeom>
        </p:spPr>
      </p:pic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4345CFB7-BEC3-4B83-BB0A-E8F22414CE6F}"/>
              </a:ext>
            </a:extLst>
          </p:cNvPr>
          <p:cNvSpPr/>
          <p:nvPr/>
        </p:nvSpPr>
        <p:spPr>
          <a:xfrm flipH="1">
            <a:off x="4133609" y="4720498"/>
            <a:ext cx="167023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/>
              <a:t>Кожухова Оксана Сергеевна,</a:t>
            </a:r>
          </a:p>
          <a:p>
            <a:r>
              <a:rPr lang="ru-RU" sz="1100" dirty="0"/>
              <a:t>учитель русского языка и литературы</a:t>
            </a:r>
          </a:p>
          <a:p>
            <a:r>
              <a:rPr lang="ru-RU" sz="1100" dirty="0"/>
              <a:t>гимназии № 56 г. Томска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F2211DF-7D23-401E-8BA9-DE1AEEAD311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/>
          <a:stretch/>
        </p:blipFill>
        <p:spPr>
          <a:xfrm>
            <a:off x="6110829" y="4735017"/>
            <a:ext cx="1041405" cy="1272685"/>
          </a:xfrm>
          <a:prstGeom prst="rect">
            <a:avLst/>
          </a:prstGeom>
        </p:spPr>
      </p:pic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1E7FA687-3789-468E-8ACC-F4683255F525}"/>
              </a:ext>
            </a:extLst>
          </p:cNvPr>
          <p:cNvSpPr/>
          <p:nvPr/>
        </p:nvSpPr>
        <p:spPr>
          <a:xfrm>
            <a:off x="7139350" y="4727849"/>
            <a:ext cx="154364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/>
              <a:t>Михайленко Лариса Владимировна,</a:t>
            </a:r>
          </a:p>
          <a:p>
            <a:r>
              <a:rPr lang="ru-RU" sz="1100" dirty="0"/>
              <a:t>учитель русского языка и литературы</a:t>
            </a:r>
          </a:p>
          <a:p>
            <a:r>
              <a:rPr lang="ru-RU" sz="1100" dirty="0"/>
              <a:t>гимназии № 56 г. Томска</a:t>
            </a: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40919BFF-867E-4935-9636-1D0115596EA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207" y="4735017"/>
            <a:ext cx="1041405" cy="1281500"/>
          </a:xfrm>
          <a:prstGeom prst="rect">
            <a:avLst/>
          </a:prstGeom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42CFD8E2-4D69-4272-974F-1496E6E6A031}"/>
              </a:ext>
            </a:extLst>
          </p:cNvPr>
          <p:cNvSpPr/>
          <p:nvPr/>
        </p:nvSpPr>
        <p:spPr>
          <a:xfrm rot="10800000" flipH="1" flipV="1">
            <a:off x="9825093" y="4716012"/>
            <a:ext cx="204127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dirty="0" err="1"/>
              <a:t>Подрезова</a:t>
            </a:r>
            <a:r>
              <a:rPr lang="ru-RU" sz="1100" dirty="0"/>
              <a:t> Ирина Ивановна, </a:t>
            </a:r>
          </a:p>
          <a:p>
            <a:pPr lvl="0"/>
            <a:r>
              <a:rPr lang="ru-RU" sz="1100" dirty="0"/>
              <a:t>учитель русского языка и литературы МАОУ СОШ № 36 г. Томска,</a:t>
            </a:r>
            <a:r>
              <a:rPr lang="en-US" sz="1100" dirty="0"/>
              <a:t> </a:t>
            </a:r>
            <a:r>
              <a:rPr lang="ru-RU" sz="1100" dirty="0"/>
              <a:t>Заслуженный учитель РФ </a:t>
            </a:r>
          </a:p>
        </p:txBody>
      </p:sp>
    </p:spTree>
    <p:extLst>
      <p:ext uri="{BB962C8B-B14F-4D97-AF65-F5344CB8AC3E}">
        <p14:creationId xmlns:p14="http://schemas.microsoft.com/office/powerpoint/2010/main" val="629552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628071" y="1750922"/>
            <a:ext cx="1057486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4165600" y="119706"/>
            <a:ext cx="627119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Региональная конференция</a:t>
            </a:r>
          </a:p>
          <a:p>
            <a:pPr algn="ctr"/>
            <a:r>
              <a:rPr lang="ru-RU" sz="1400" b="1" dirty="0"/>
              <a:t>«</a:t>
            </a:r>
            <a:r>
              <a:rPr lang="ru-RU" sz="1400" dirty="0"/>
              <a:t>Читательская грамотность. </a:t>
            </a:r>
          </a:p>
          <a:p>
            <a:pPr algn="ctr"/>
            <a:r>
              <a:rPr lang="ru-RU" sz="1400" dirty="0"/>
              <a:t>Проблемы, поиски и решения. </a:t>
            </a:r>
          </a:p>
          <a:p>
            <a:pPr algn="ctr"/>
            <a:r>
              <a:rPr lang="ru-RU" sz="1400" dirty="0"/>
              <a:t>(Методические практики и педагогический</a:t>
            </a:r>
          </a:p>
          <a:p>
            <a:pPr algn="ctr"/>
            <a:r>
              <a:rPr lang="ru-RU" sz="1400" dirty="0"/>
              <a:t> опыт учителей русского языка и литературы Томской области)</a:t>
            </a:r>
            <a:r>
              <a:rPr lang="ru-RU" sz="1400" b="1" dirty="0"/>
              <a:t>»</a:t>
            </a:r>
            <a:endParaRPr lang="ru-RU" sz="1400" dirty="0"/>
          </a:p>
          <a:p>
            <a:pPr algn="ctr"/>
            <a:endParaRPr lang="ru-RU" sz="3000" dirty="0">
              <a:solidFill>
                <a:srgbClr val="6F252D"/>
              </a:solidFill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8F13A253-216A-4E66-B342-47D671EB2AA6}"/>
              </a:ext>
            </a:extLst>
          </p:cNvPr>
          <p:cNvCxnSpPr/>
          <p:nvPr/>
        </p:nvCxnSpPr>
        <p:spPr>
          <a:xfrm>
            <a:off x="0" y="2853065"/>
            <a:ext cx="12189600" cy="1588"/>
          </a:xfrm>
          <a:prstGeom prst="line">
            <a:avLst/>
          </a:prstGeom>
          <a:ln w="25400">
            <a:solidFill>
              <a:srgbClr val="6F25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53C1941-0C3C-4D92-97A4-5AA0C47A6443}"/>
              </a:ext>
            </a:extLst>
          </p:cNvPr>
          <p:cNvSpPr txBox="1"/>
          <p:nvPr/>
        </p:nvSpPr>
        <p:spPr>
          <a:xfrm>
            <a:off x="-164626" y="1762387"/>
            <a:ext cx="11096720" cy="4293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2E2911-CB4B-405C-A746-570A7903B94B}"/>
              </a:ext>
            </a:extLst>
          </p:cNvPr>
          <p:cNvSpPr txBox="1"/>
          <p:nvPr/>
        </p:nvSpPr>
        <p:spPr>
          <a:xfrm>
            <a:off x="1299133" y="1588819"/>
            <a:ext cx="1509527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/>
              <a:t>Прокопенко</a:t>
            </a:r>
          </a:p>
          <a:p>
            <a:r>
              <a:rPr lang="ru-RU" sz="1100" dirty="0"/>
              <a:t>Наталья Александровна, учитель русского языка и литературы МАОУ «</a:t>
            </a:r>
            <a:r>
              <a:rPr lang="ru-RU" sz="1100" dirty="0" err="1"/>
              <a:t>Калтайская</a:t>
            </a:r>
            <a:r>
              <a:rPr lang="ru-RU" sz="1100" dirty="0"/>
              <a:t> СОШ» Томского района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4B8FAC4-B742-4079-811B-D1AB253F11CA}"/>
              </a:ext>
            </a:extLst>
          </p:cNvPr>
          <p:cNvSpPr/>
          <p:nvPr/>
        </p:nvSpPr>
        <p:spPr>
          <a:xfrm>
            <a:off x="4052952" y="1578322"/>
            <a:ext cx="1859454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err="1"/>
              <a:t>Ахкобекова</a:t>
            </a:r>
            <a:endParaRPr lang="ru-RU" sz="1100" dirty="0"/>
          </a:p>
          <a:p>
            <a:r>
              <a:rPr lang="ru-RU" sz="1100" dirty="0"/>
              <a:t>Халимат </a:t>
            </a:r>
            <a:r>
              <a:rPr lang="ru-RU" sz="1100" dirty="0" err="1"/>
              <a:t>Зафировна</a:t>
            </a:r>
            <a:r>
              <a:rPr lang="ru-RU" sz="1100" dirty="0"/>
              <a:t>, учитель русского языка и литературы</a:t>
            </a:r>
          </a:p>
          <a:p>
            <a:r>
              <a:rPr lang="ru-RU" sz="1100" dirty="0"/>
              <a:t>МАОУ гимназии № 13 г. Томска</a:t>
            </a:r>
          </a:p>
          <a:p>
            <a:endParaRPr lang="ru-RU" sz="11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7644896-030D-40EE-9C2C-E6839A9D7037}"/>
              </a:ext>
            </a:extLst>
          </p:cNvPr>
          <p:cNvSpPr/>
          <p:nvPr/>
        </p:nvSpPr>
        <p:spPr>
          <a:xfrm flipH="1">
            <a:off x="7017538" y="1584494"/>
            <a:ext cx="165241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/>
              <a:t>Грищенко </a:t>
            </a:r>
          </a:p>
          <a:p>
            <a:r>
              <a:rPr lang="ru-RU" sz="1100" dirty="0"/>
              <a:t>Евгений Владимирович, учитель русского языка и литературы</a:t>
            </a:r>
            <a:r>
              <a:rPr lang="en-US" sz="1100" dirty="0"/>
              <a:t> </a:t>
            </a:r>
            <a:r>
              <a:rPr lang="ru-RU" sz="1100" dirty="0"/>
              <a:t>МБОУ СОШ № 70 г. Томска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2FCF8DC2-92C7-4495-BBCB-7B656E95FE84}"/>
              </a:ext>
            </a:extLst>
          </p:cNvPr>
          <p:cNvCxnSpPr>
            <a:cxnSpLocks/>
          </p:cNvCxnSpPr>
          <p:nvPr/>
        </p:nvCxnSpPr>
        <p:spPr>
          <a:xfrm flipV="1">
            <a:off x="29394" y="4354295"/>
            <a:ext cx="12162606" cy="16484"/>
          </a:xfrm>
          <a:prstGeom prst="line">
            <a:avLst/>
          </a:prstGeom>
          <a:ln w="25400">
            <a:solidFill>
              <a:srgbClr val="6F25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A7F1D79-DC35-40F9-9213-81CAA8AEF1DB}"/>
              </a:ext>
            </a:extLst>
          </p:cNvPr>
          <p:cNvSpPr/>
          <p:nvPr/>
        </p:nvSpPr>
        <p:spPr>
          <a:xfrm>
            <a:off x="10009235" y="1575792"/>
            <a:ext cx="1838967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dirty="0" err="1"/>
              <a:t>Каричева</a:t>
            </a:r>
            <a:r>
              <a:rPr lang="ru-RU" sz="1100" dirty="0"/>
              <a:t> </a:t>
            </a:r>
          </a:p>
          <a:p>
            <a:pPr lvl="0"/>
            <a:r>
              <a:rPr lang="ru-RU" sz="1100" dirty="0"/>
              <a:t>Наталья </a:t>
            </a:r>
            <a:r>
              <a:rPr lang="ru-RU" sz="1100" dirty="0" err="1"/>
              <a:t>Эдвиновна</a:t>
            </a:r>
            <a:r>
              <a:rPr lang="ru-RU" sz="1100" dirty="0"/>
              <a:t>,</a:t>
            </a:r>
          </a:p>
          <a:p>
            <a:pPr lvl="0"/>
            <a:r>
              <a:rPr lang="ru-RU" sz="1100" dirty="0"/>
              <a:t>учитель русского языка и литературы </a:t>
            </a:r>
            <a:endParaRPr lang="en-US" sz="1100" dirty="0"/>
          </a:p>
          <a:p>
            <a:pPr lvl="0"/>
            <a:r>
              <a:rPr lang="ru-RU" sz="1100" dirty="0"/>
              <a:t>МАОУ гимназии № 55</a:t>
            </a:r>
          </a:p>
          <a:p>
            <a:pPr lvl="0"/>
            <a:r>
              <a:rPr lang="ru-RU" sz="1100" dirty="0"/>
              <a:t>имени Е.Г. </a:t>
            </a:r>
            <a:r>
              <a:rPr lang="ru-RU" sz="1100" dirty="0" err="1"/>
              <a:t>Ввёрсткиной</a:t>
            </a:r>
            <a:r>
              <a:rPr lang="ru-RU" sz="1100" dirty="0"/>
              <a:t> г. Томска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87FD6221-2613-421D-8E8E-8989039B29F8}"/>
              </a:ext>
            </a:extLst>
          </p:cNvPr>
          <p:cNvSpPr/>
          <p:nvPr/>
        </p:nvSpPr>
        <p:spPr>
          <a:xfrm>
            <a:off x="1219270" y="2949376"/>
            <a:ext cx="15572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/>
              <a:t>Сомова Светлана Александровна, учитель русского языка и литературы МАОУ Заозёрная СОШ с углублённым изучением отдельных предметов г. Томска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4F072BE-2185-46B3-83B7-2C3BCC385770}"/>
              </a:ext>
            </a:extLst>
          </p:cNvPr>
          <p:cNvSpPr/>
          <p:nvPr/>
        </p:nvSpPr>
        <p:spPr>
          <a:xfrm>
            <a:off x="4036875" y="2987957"/>
            <a:ext cx="185945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/>
              <a:t>Стрельникова</a:t>
            </a:r>
          </a:p>
          <a:p>
            <a:r>
              <a:rPr lang="ru-RU" sz="1100" dirty="0"/>
              <a:t> Анна Анатольевна, учитель русского языка и литературы </a:t>
            </a:r>
          </a:p>
          <a:p>
            <a:r>
              <a:rPr lang="ru-RU" sz="1100" dirty="0"/>
              <a:t>МАОУ «</a:t>
            </a:r>
            <a:r>
              <a:rPr lang="ru-RU" sz="1100"/>
              <a:t>Копыловская </a:t>
            </a:r>
            <a:r>
              <a:rPr lang="ru-RU" sz="1100" dirty="0"/>
              <a:t>СОШ» Томского района 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5B2A095-C3E2-44F0-B59A-751A2C5442A0}"/>
              </a:ext>
            </a:extLst>
          </p:cNvPr>
          <p:cNvSpPr/>
          <p:nvPr/>
        </p:nvSpPr>
        <p:spPr>
          <a:xfrm>
            <a:off x="7027199" y="2984703"/>
            <a:ext cx="184341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/>
              <a:t>Агафонова Татьяна Александровна,</a:t>
            </a:r>
          </a:p>
          <a:p>
            <a:r>
              <a:rPr lang="ru-RU" sz="1100" dirty="0"/>
              <a:t>учитель русского языка и литературы</a:t>
            </a:r>
          </a:p>
          <a:p>
            <a:r>
              <a:rPr lang="ru-RU" sz="1100" dirty="0"/>
              <a:t>МАОУ Заозёрная СОШ с углублённым изучением отдельных предметов </a:t>
            </a:r>
            <a:r>
              <a:rPr lang="ru-RU" sz="1100" dirty="0" err="1"/>
              <a:t>г.Томска</a:t>
            </a:r>
            <a:endParaRPr lang="ru-RU" sz="1100" dirty="0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2549685C-25EE-4144-A9B7-21FF418E9FD8}"/>
              </a:ext>
            </a:extLst>
          </p:cNvPr>
          <p:cNvSpPr/>
          <p:nvPr/>
        </p:nvSpPr>
        <p:spPr>
          <a:xfrm>
            <a:off x="1194297" y="4714663"/>
            <a:ext cx="181906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/>
              <a:t>Богомолова Елена Витальевна, учитель русского языка и литературы МАОУ СОШ </a:t>
            </a:r>
          </a:p>
          <a:p>
            <a:r>
              <a:rPr lang="ru-RU" sz="1100" dirty="0"/>
              <a:t>№ 58 с углубленным изучением предметов художественно-эстетического цикла г. Томска</a:t>
            </a:r>
          </a:p>
          <a:p>
            <a:endParaRPr lang="ru-RU" sz="1100" dirty="0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4345CFB7-BEC3-4B83-BB0A-E8F22414CE6F}"/>
              </a:ext>
            </a:extLst>
          </p:cNvPr>
          <p:cNvSpPr/>
          <p:nvPr/>
        </p:nvSpPr>
        <p:spPr>
          <a:xfrm flipH="1">
            <a:off x="4036874" y="4677362"/>
            <a:ext cx="1859455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/>
              <a:t>Кузнецова Нина Анатольевна,</a:t>
            </a:r>
          </a:p>
          <a:p>
            <a:pPr lvl="0"/>
            <a:r>
              <a:rPr lang="ru-RU" sz="1100" dirty="0"/>
              <a:t>учитель русского языка и литературы МАОУ СОШ </a:t>
            </a:r>
          </a:p>
          <a:p>
            <a:pPr lvl="0"/>
            <a:r>
              <a:rPr lang="ru-RU" sz="1100" dirty="0"/>
              <a:t>№ 58 с углубленным изучением предметов художественно-эстетического цикла </a:t>
            </a:r>
            <a:r>
              <a:rPr lang="ru-RU" sz="1100" dirty="0" err="1"/>
              <a:t>г.Томска</a:t>
            </a:r>
            <a:endParaRPr lang="ru-RU" sz="1100" dirty="0"/>
          </a:p>
          <a:p>
            <a:endParaRPr lang="ru-RU" sz="1100" dirty="0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13843204-09BA-4F22-85EC-99F161F2DC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0877" r="14956"/>
          <a:stretch/>
        </p:blipFill>
        <p:spPr>
          <a:xfrm>
            <a:off x="104138" y="1582176"/>
            <a:ext cx="1115132" cy="121458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88FBF62-2093-4782-BCDA-DE27FCD84F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075" y="1584494"/>
            <a:ext cx="1115133" cy="1214583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8E42DFE4-B613-4A18-ABB6-F95893301F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780" y="1577380"/>
            <a:ext cx="1096878" cy="1223156"/>
          </a:xfrm>
          <a:prstGeom prst="rect">
            <a:avLst/>
          </a:prstGeom>
        </p:spPr>
      </p:pic>
      <p:pic>
        <p:nvPicPr>
          <p:cNvPr id="36" name="Рисунок 35" descr="https://toipkro.ru/content/files/images/podrazdelenie/go/karicheva.jpg">
            <a:hlinkClick r:id="rId6"/>
            <a:extLst>
              <a:ext uri="{FF2B5EF4-FFF2-40B4-BE49-F238E27FC236}">
                <a16:creationId xmlns:a16="http://schemas.microsoft.com/office/drawing/2014/main" id="{036E4BA0-79E0-4879-ADD0-2D218F6E18E8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532" y="1592753"/>
            <a:ext cx="1096877" cy="1213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Рисунок 37" descr="C:\Users\uch2055\Downloads\a5cab0d7-52af-4076-aa28-405ccc1f055e.jpg">
            <a:extLst>
              <a:ext uri="{FF2B5EF4-FFF2-40B4-BE49-F238E27FC236}">
                <a16:creationId xmlns:a16="http://schemas.microsoft.com/office/drawing/2014/main" id="{B10020C6-D606-4962-8952-0D078F1C0D7A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87" y="3019472"/>
            <a:ext cx="1111183" cy="1230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C396462-C8C9-4FA0-BAE7-205A075FA81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3" b="7659"/>
          <a:stretch/>
        </p:blipFill>
        <p:spPr>
          <a:xfrm>
            <a:off x="2956075" y="3022022"/>
            <a:ext cx="1115133" cy="1226425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67D0D03E-6E23-477A-A68B-C53F5F4ACE9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406" y="3022021"/>
            <a:ext cx="1101905" cy="122642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501629-837A-47A3-9DB8-DEECC14D082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320" y="3028195"/>
            <a:ext cx="1060089" cy="1218663"/>
          </a:xfrm>
          <a:prstGeom prst="rect">
            <a:avLst/>
          </a:prstGeom>
        </p:spPr>
      </p:pic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39682AE4-5622-454E-8798-66AC123C7905}"/>
              </a:ext>
            </a:extLst>
          </p:cNvPr>
          <p:cNvSpPr/>
          <p:nvPr/>
        </p:nvSpPr>
        <p:spPr>
          <a:xfrm rot="10800000" flipV="1">
            <a:off x="10009235" y="2963480"/>
            <a:ext cx="185945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/>
              <a:t>Гришко </a:t>
            </a:r>
          </a:p>
          <a:p>
            <a:r>
              <a:rPr lang="ru-RU" sz="1100" dirty="0"/>
              <a:t>Виктор Александрович,</a:t>
            </a:r>
          </a:p>
          <a:p>
            <a:r>
              <a:rPr lang="ru-RU" sz="1100" dirty="0"/>
              <a:t> учитель русского языка и</a:t>
            </a:r>
          </a:p>
          <a:p>
            <a:r>
              <a:rPr lang="ru-RU" sz="1100" dirty="0"/>
              <a:t> литературы</a:t>
            </a:r>
          </a:p>
          <a:p>
            <a:r>
              <a:rPr lang="en-US" sz="1100" dirty="0"/>
              <a:t> </a:t>
            </a:r>
            <a:r>
              <a:rPr lang="ru-RU" sz="1100" dirty="0"/>
              <a:t>МБОУ СОШ № 70 г. Томска</a:t>
            </a: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2AC0AD39-424A-46D3-99D2-7AC061F190F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7" t="14922" r="7908"/>
          <a:stretch/>
        </p:blipFill>
        <p:spPr>
          <a:xfrm>
            <a:off x="98922" y="4749387"/>
            <a:ext cx="1067944" cy="1199205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E133528-3A82-4195-9842-9D088F303AE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4" t="7987"/>
          <a:stretch/>
        </p:blipFill>
        <p:spPr>
          <a:xfrm>
            <a:off x="2963519" y="4746079"/>
            <a:ext cx="1073355" cy="1202513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C1CC4DF6-93DF-4074-AEE4-B7F44437217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"/>
          <a:stretch/>
        </p:blipFill>
        <p:spPr>
          <a:xfrm>
            <a:off x="5962557" y="4746079"/>
            <a:ext cx="1047377" cy="1202514"/>
          </a:xfrm>
          <a:prstGeom prst="rect">
            <a:avLst/>
          </a:prstGeom>
        </p:spPr>
      </p:pic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3DA07A6B-B5D1-4B1F-97A0-1E3785388B29}"/>
              </a:ext>
            </a:extLst>
          </p:cNvPr>
          <p:cNvSpPr/>
          <p:nvPr/>
        </p:nvSpPr>
        <p:spPr>
          <a:xfrm flipH="1">
            <a:off x="7017538" y="4698954"/>
            <a:ext cx="179799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err="1"/>
              <a:t>Локушева</a:t>
            </a:r>
            <a:r>
              <a:rPr lang="ru-RU" sz="1100" dirty="0"/>
              <a:t> Оксана Анатольевна, учитель русского языка и литературы МАОУ СОШ </a:t>
            </a:r>
          </a:p>
          <a:p>
            <a:r>
              <a:rPr lang="ru-RU" sz="1100" dirty="0"/>
              <a:t>№ 58 с углубленным изучением предметов художественно-эстетического цикла </a:t>
            </a:r>
            <a:r>
              <a:rPr lang="ru-RU" sz="1100" dirty="0" err="1"/>
              <a:t>г.Томска</a:t>
            </a:r>
            <a:endParaRPr lang="ru-RU" sz="1100" dirty="0"/>
          </a:p>
          <a:p>
            <a:endParaRPr lang="ru-RU" sz="1100" dirty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BE677B4E-63E9-4798-AE02-AA1EE39A25D2}"/>
              </a:ext>
            </a:extLst>
          </p:cNvPr>
          <p:cNvSpPr/>
          <p:nvPr/>
        </p:nvSpPr>
        <p:spPr>
          <a:xfrm rot="10800000" flipV="1">
            <a:off x="10039965" y="4698954"/>
            <a:ext cx="1797993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/>
              <a:t>Ильина Наталья Павловна,</a:t>
            </a:r>
          </a:p>
          <a:p>
            <a:r>
              <a:rPr lang="ru-RU" sz="1100" dirty="0"/>
              <a:t> учитель русского языка и</a:t>
            </a:r>
          </a:p>
          <a:p>
            <a:r>
              <a:rPr lang="ru-RU" sz="1100" dirty="0"/>
              <a:t> литературы МАОУ «</a:t>
            </a:r>
            <a:r>
              <a:rPr lang="ru-RU" sz="1100" dirty="0" err="1"/>
              <a:t>Итатская</a:t>
            </a:r>
            <a:r>
              <a:rPr lang="ru-RU" sz="1100" dirty="0"/>
              <a:t> СОШ»</a:t>
            </a:r>
          </a:p>
          <a:p>
            <a:r>
              <a:rPr lang="ru-RU" sz="1100" dirty="0"/>
              <a:t> Томского района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A5A1639-34EE-4B69-BD9B-72C3506B170A}"/>
              </a:ext>
            </a:extLst>
          </p:cNvPr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610" y="4746079"/>
            <a:ext cx="1066131" cy="12025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373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7999" y="1363653"/>
            <a:ext cx="10988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dirty="0"/>
              <a:t>Программа конференции</a:t>
            </a:r>
          </a:p>
          <a:p>
            <a:endParaRPr lang="ru-RU" sz="1600" dirty="0"/>
          </a:p>
        </p:txBody>
      </p:sp>
      <p:sp>
        <p:nvSpPr>
          <p:cNvPr id="42" name="TextBox 41"/>
          <p:cNvSpPr txBox="1"/>
          <p:nvPr/>
        </p:nvSpPr>
        <p:spPr>
          <a:xfrm>
            <a:off x="628071" y="1750922"/>
            <a:ext cx="10574867" cy="36009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ru-RU" b="1" cap="all" dirty="0"/>
              <a:t>Оргкомитет</a:t>
            </a:r>
            <a:endParaRPr lang="ru-RU" dirty="0"/>
          </a:p>
          <a:p>
            <a:pPr algn="just"/>
            <a:r>
              <a:rPr lang="ru-RU" b="1" dirty="0"/>
              <a:t>Члены оргкомитета:</a:t>
            </a:r>
            <a:endParaRPr lang="ru-RU" dirty="0"/>
          </a:p>
          <a:p>
            <a:pPr algn="just"/>
            <a:r>
              <a:rPr lang="ru-RU" i="1" dirty="0"/>
              <a:t>Кубарева Надежда Алексеевна, </a:t>
            </a:r>
            <a:r>
              <a:rPr lang="ru-RU" dirty="0"/>
              <a:t>заведующий кафедрой развития педагогического мастерства ТОИПКРО</a:t>
            </a:r>
          </a:p>
          <a:p>
            <a:pPr algn="just"/>
            <a:r>
              <a:rPr lang="ru-RU" i="1" dirty="0" err="1"/>
              <a:t>Малярова</a:t>
            </a:r>
            <a:r>
              <a:rPr lang="ru-RU" i="1" dirty="0"/>
              <a:t> Светлана Григорьевна, </a:t>
            </a:r>
            <a:r>
              <a:rPr lang="ru-RU" dirty="0"/>
              <a:t>старший преподаватель кафедры развития педагогического мастерства ТОИПКРО, председатель Томского регионального отделения ООО «АССУЛ»,</a:t>
            </a:r>
            <a:r>
              <a:rPr lang="ru-RU" i="1" dirty="0"/>
              <a:t> З</a:t>
            </a:r>
            <a:r>
              <a:rPr lang="ru-RU" dirty="0"/>
              <a:t>аслуженный учитель РФ</a:t>
            </a:r>
          </a:p>
          <a:p>
            <a:pPr algn="just"/>
            <a:r>
              <a:rPr lang="ru-RU" i="1" dirty="0"/>
              <a:t>Бурцева Елена Валерьевна</a:t>
            </a:r>
            <a:r>
              <a:rPr lang="ru-RU" dirty="0"/>
              <a:t>, заместитель директора по НМР, учитель русского языка и литературы МАОУ лицея № 8 имени Н.Н. Рукавишникова </a:t>
            </a:r>
            <a:r>
              <a:rPr lang="ru-RU" dirty="0" err="1"/>
              <a:t>г.Томска</a:t>
            </a:r>
            <a:r>
              <a:rPr lang="ru-RU" dirty="0"/>
              <a:t>, сопредседатель Томского регионального отделения ООО «АССУЛ»</a:t>
            </a:r>
          </a:p>
          <a:p>
            <a:pPr algn="just"/>
            <a:r>
              <a:rPr lang="ru-RU" i="1" dirty="0"/>
              <a:t>Заборников Владимир Михайлович, учитель</a:t>
            </a:r>
            <a:r>
              <a:rPr lang="ru-RU" dirty="0"/>
              <a:t> </a:t>
            </a:r>
            <a:r>
              <a:rPr lang="ru-RU" i="1" dirty="0"/>
              <a:t>русского языка и литературы МБОУ «Северская гимназия», </a:t>
            </a:r>
            <a:r>
              <a:rPr lang="ru-RU" dirty="0"/>
              <a:t>руководитель ГМО учителей-словесников ЗАТО Северск, сопредседатель Томского регионального отделения ООО «АССУЛ»</a:t>
            </a:r>
          </a:p>
          <a:p>
            <a:pPr algn="just"/>
            <a:r>
              <a:rPr lang="ru-RU" i="1" dirty="0"/>
              <a:t>Щетинин Роман Борисович,</a:t>
            </a:r>
            <a:r>
              <a:rPr lang="ru-RU" dirty="0"/>
              <a:t> </a:t>
            </a:r>
            <a:r>
              <a:rPr lang="ru-RU" dirty="0" err="1"/>
              <a:t>к.фил.н</a:t>
            </a:r>
            <a:r>
              <a:rPr lang="ru-RU" dirty="0"/>
              <a:t>., доцент центра непрерывного повышения профессионального мастерства педагогических работников ТОИПКРО, член регионального отделения ООО «АССУЛ»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4156364" y="0"/>
            <a:ext cx="627119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Региональная конференция</a:t>
            </a:r>
          </a:p>
          <a:p>
            <a:pPr algn="ctr"/>
            <a:r>
              <a:rPr lang="ru-RU" sz="1400" b="1" dirty="0"/>
              <a:t>«</a:t>
            </a:r>
            <a:r>
              <a:rPr lang="ru-RU" sz="1400" dirty="0"/>
              <a:t>Читательская грамотность. </a:t>
            </a:r>
          </a:p>
          <a:p>
            <a:pPr algn="ctr"/>
            <a:r>
              <a:rPr lang="ru-RU" sz="1400" dirty="0"/>
              <a:t>Проблемы, поиски и решения. </a:t>
            </a:r>
          </a:p>
          <a:p>
            <a:pPr algn="ctr"/>
            <a:r>
              <a:rPr lang="ru-RU" sz="1400" dirty="0"/>
              <a:t>(Методические практики и педагогический</a:t>
            </a:r>
          </a:p>
          <a:p>
            <a:pPr algn="ctr"/>
            <a:r>
              <a:rPr lang="ru-RU" sz="1400" dirty="0"/>
              <a:t> опыт учителей русского языка и литературы Томской области)</a:t>
            </a:r>
            <a:r>
              <a:rPr lang="ru-RU" sz="1400" b="1" dirty="0"/>
              <a:t>»</a:t>
            </a:r>
            <a:endParaRPr lang="ru-RU" sz="1400" dirty="0"/>
          </a:p>
          <a:p>
            <a:pPr algn="ctr"/>
            <a:endParaRPr lang="ru-RU" sz="3000" dirty="0">
              <a:solidFill>
                <a:srgbClr val="6F252D"/>
              </a:solidFill>
            </a:endParaRPr>
          </a:p>
        </p:txBody>
      </p:sp>
      <p:pic>
        <p:nvPicPr>
          <p:cNvPr id="5" name="Рисунок 4" descr="C:\Users\go\Desktop\logotype-mp.png">
            <a:extLst>
              <a:ext uri="{FF2B5EF4-FFF2-40B4-BE49-F238E27FC236}">
                <a16:creationId xmlns:a16="http://schemas.microsoft.com/office/drawing/2014/main" id="{CAEAF34C-20A7-4205-9006-04206040F73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944" y="1380082"/>
            <a:ext cx="922020" cy="741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385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42"/>
          <p:cNvSpPr/>
          <p:nvPr/>
        </p:nvSpPr>
        <p:spPr>
          <a:xfrm rot="10800000" flipV="1">
            <a:off x="3902998" y="0"/>
            <a:ext cx="58433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Региональная конференция</a:t>
            </a:r>
          </a:p>
          <a:p>
            <a:pPr algn="ctr"/>
            <a:r>
              <a:rPr lang="ru-RU" sz="1400" b="1" dirty="0"/>
              <a:t>«</a:t>
            </a:r>
            <a:r>
              <a:rPr lang="ru-RU" sz="1400" dirty="0"/>
              <a:t>Читательская грамотность. </a:t>
            </a:r>
          </a:p>
          <a:p>
            <a:pPr algn="ctr"/>
            <a:r>
              <a:rPr lang="ru-RU" sz="1400" dirty="0"/>
              <a:t>Проблемы, поиски и решения. </a:t>
            </a:r>
          </a:p>
          <a:p>
            <a:pPr algn="ctr"/>
            <a:r>
              <a:rPr lang="ru-RU" sz="1400" dirty="0"/>
              <a:t>(Методические практики и педагогический</a:t>
            </a:r>
          </a:p>
          <a:p>
            <a:pPr algn="ctr"/>
            <a:r>
              <a:rPr lang="ru-RU" sz="1400" dirty="0"/>
              <a:t> опыт учителей русского языка и литературы Томской области)</a:t>
            </a:r>
            <a:r>
              <a:rPr lang="ru-RU" sz="1400" b="1" dirty="0"/>
              <a:t>»</a:t>
            </a:r>
            <a:endParaRPr lang="ru-RU" sz="1400" dirty="0"/>
          </a:p>
          <a:p>
            <a:pPr algn="ctr"/>
            <a:endParaRPr lang="ru-RU" sz="3000" dirty="0">
              <a:solidFill>
                <a:srgbClr val="6F252D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3B9AA7-624F-432F-8CC8-03093EA3B669}"/>
              </a:ext>
            </a:extLst>
          </p:cNvPr>
          <p:cNvSpPr txBox="1"/>
          <p:nvPr/>
        </p:nvSpPr>
        <p:spPr>
          <a:xfrm>
            <a:off x="434109" y="1385456"/>
            <a:ext cx="11194945" cy="44319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b="1" i="1" dirty="0"/>
              <a:t>Регламент конференции </a:t>
            </a:r>
            <a:endParaRPr lang="ru-RU" dirty="0"/>
          </a:p>
          <a:p>
            <a:r>
              <a:rPr lang="ru-RU" dirty="0"/>
              <a:t>Доклады и выступления участников – 10 минут</a:t>
            </a:r>
          </a:p>
          <a:p>
            <a:r>
              <a:rPr lang="ru-RU" dirty="0"/>
              <a:t> </a:t>
            </a:r>
            <a:r>
              <a:rPr lang="ru-RU" b="1" dirty="0"/>
              <a:t>Открытие конференции</a:t>
            </a:r>
            <a:endParaRPr lang="ru-RU" dirty="0"/>
          </a:p>
          <a:p>
            <a:r>
              <a:rPr lang="ru-RU" dirty="0"/>
              <a:t>Приветственное слово участникам конференции</a:t>
            </a:r>
          </a:p>
          <a:p>
            <a:r>
              <a:rPr lang="ru-RU" dirty="0"/>
              <a:t> заведующего кафедрой развития педагогического мастерства ТОИПКРО</a:t>
            </a:r>
          </a:p>
          <a:p>
            <a:r>
              <a:rPr lang="ru-RU" dirty="0" err="1"/>
              <a:t>Кубаревой</a:t>
            </a:r>
            <a:r>
              <a:rPr lang="ru-RU" dirty="0"/>
              <a:t> Надежды Алексеевны</a:t>
            </a:r>
          </a:p>
          <a:p>
            <a:r>
              <a:rPr lang="ru-RU" b="1" dirty="0"/>
              <a:t>Заседание ведут:</a:t>
            </a:r>
            <a:endParaRPr lang="ru-RU" dirty="0"/>
          </a:p>
          <a:p>
            <a:pPr algn="just"/>
            <a:r>
              <a:rPr lang="ru-RU" i="1" dirty="0" err="1"/>
              <a:t>Малярова</a:t>
            </a:r>
            <a:r>
              <a:rPr lang="ru-RU" i="1" dirty="0"/>
              <a:t> Светлана Григорьевна, </a:t>
            </a:r>
            <a:r>
              <a:rPr lang="ru-RU" dirty="0"/>
              <a:t>председатель оргкомитета конференции,</a:t>
            </a:r>
            <a:r>
              <a:rPr lang="ru-RU" i="1" dirty="0"/>
              <a:t> старший преподаватель кафедры развития педагогического мастерства </a:t>
            </a:r>
            <a:r>
              <a:rPr lang="ru-RU" dirty="0"/>
              <a:t>ТОИПКРО,  председатель Томского регионального отделения ООО «АССУЛ», Заслуженный учитель РФ</a:t>
            </a:r>
          </a:p>
          <a:p>
            <a:pPr algn="just"/>
            <a:r>
              <a:rPr lang="ru-RU" i="1" dirty="0"/>
              <a:t>Бурцева Елена Валерьевна,</a:t>
            </a:r>
            <a:r>
              <a:rPr lang="ru-RU" dirty="0"/>
              <a:t> заместитель директора по НМР, учитель русского языка и литературы МАОУ лицея  </a:t>
            </a:r>
          </a:p>
          <a:p>
            <a:pPr algn="just"/>
            <a:r>
              <a:rPr lang="ru-RU" dirty="0"/>
              <a:t>№ 8 имени Н.Н. Рукавишникова г. Томска, сопредседатель Томского регионального отделения ООО «АССУЛ»</a:t>
            </a:r>
          </a:p>
          <a:p>
            <a:pPr algn="just"/>
            <a:r>
              <a:rPr lang="ru-RU" i="1" dirty="0"/>
              <a:t>Щетинин Роман Борисович,</a:t>
            </a:r>
            <a:r>
              <a:rPr lang="ru-RU" dirty="0"/>
              <a:t> </a:t>
            </a:r>
            <a:r>
              <a:rPr lang="ru-RU" dirty="0" err="1"/>
              <a:t>к.фил.н</a:t>
            </a:r>
            <a:r>
              <a:rPr lang="ru-RU" dirty="0"/>
              <a:t>., доцент центра непрерывного повышения профессионального мастерства педагогических работников ТОИПКРО, член регионального отделения ООО «АССУЛ»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7" name="Рисунок 6" descr="C:\Users\go\Desktop\logotype-mp.png">
            <a:extLst>
              <a:ext uri="{FF2B5EF4-FFF2-40B4-BE49-F238E27FC236}">
                <a16:creationId xmlns:a16="http://schemas.microsoft.com/office/drawing/2014/main" id="{4BFB931E-5945-48AB-B85E-4DE8D7C9A70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125" y="1517536"/>
            <a:ext cx="922020" cy="741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8884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42"/>
          <p:cNvSpPr/>
          <p:nvPr/>
        </p:nvSpPr>
        <p:spPr>
          <a:xfrm>
            <a:off x="3762928" y="0"/>
            <a:ext cx="627119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Региональная конференция</a:t>
            </a:r>
          </a:p>
          <a:p>
            <a:pPr algn="ctr"/>
            <a:r>
              <a:rPr lang="ru-RU" sz="1400" b="1" dirty="0"/>
              <a:t>«</a:t>
            </a:r>
            <a:r>
              <a:rPr lang="ru-RU" sz="1400" dirty="0"/>
              <a:t>Читательская грамотность. </a:t>
            </a:r>
          </a:p>
          <a:p>
            <a:pPr algn="ctr"/>
            <a:r>
              <a:rPr lang="ru-RU" sz="1400" dirty="0"/>
              <a:t>Проблемы, поиски и решения. </a:t>
            </a:r>
          </a:p>
          <a:p>
            <a:pPr algn="ctr"/>
            <a:r>
              <a:rPr lang="ru-RU" sz="1400" dirty="0"/>
              <a:t>(Методические практики и педагогический</a:t>
            </a:r>
          </a:p>
          <a:p>
            <a:pPr algn="ctr"/>
            <a:r>
              <a:rPr lang="ru-RU" sz="1400" dirty="0"/>
              <a:t> опыт учителей русского языка и литературы Томской области)</a:t>
            </a:r>
            <a:r>
              <a:rPr lang="ru-RU" sz="1400" b="1" dirty="0"/>
              <a:t>»</a:t>
            </a:r>
            <a:endParaRPr lang="ru-RU" sz="1400" dirty="0"/>
          </a:p>
          <a:p>
            <a:pPr algn="ctr"/>
            <a:endParaRPr lang="ru-RU" sz="3000" dirty="0">
              <a:solidFill>
                <a:srgbClr val="6F252D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3B9AA7-624F-432F-8CC8-03093EA3B669}"/>
              </a:ext>
            </a:extLst>
          </p:cNvPr>
          <p:cNvSpPr txBox="1"/>
          <p:nvPr/>
        </p:nvSpPr>
        <p:spPr>
          <a:xfrm>
            <a:off x="720436" y="1560946"/>
            <a:ext cx="10455564" cy="37240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b="1" dirty="0"/>
              <a:t>Перечень вопросов для обсуждения:</a:t>
            </a:r>
            <a:endParaRPr lang="ru-RU" sz="3200" dirty="0"/>
          </a:p>
          <a:p>
            <a:r>
              <a:rPr lang="ru-RU" sz="3200" dirty="0"/>
              <a:t>-теоретический и практический опыт учителей общеобразовательных организаций Томской области по формированию читательской грамотности обучающихся на уроках русского языка, литературы, внеклассных мероприятиях как метапредметный результат; </a:t>
            </a:r>
          </a:p>
          <a:p>
            <a:r>
              <a:rPr lang="ru-RU" sz="3200" dirty="0"/>
              <a:t>-мастер-классы.</a:t>
            </a:r>
          </a:p>
          <a:p>
            <a:endParaRPr lang="ru-RU" dirty="0"/>
          </a:p>
        </p:txBody>
      </p:sp>
      <p:pic>
        <p:nvPicPr>
          <p:cNvPr id="6" name="Рисунок 5" descr="C:\Users\go\Desktop\logotype-mp.png">
            <a:extLst>
              <a:ext uri="{FF2B5EF4-FFF2-40B4-BE49-F238E27FC236}">
                <a16:creationId xmlns:a16="http://schemas.microsoft.com/office/drawing/2014/main" id="{D7D8D375-FDDD-4BA0-9F5A-15103000D49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2670" y="1442113"/>
            <a:ext cx="922020" cy="741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3158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42"/>
          <p:cNvSpPr/>
          <p:nvPr/>
        </p:nvSpPr>
        <p:spPr>
          <a:xfrm>
            <a:off x="3951723" y="0"/>
            <a:ext cx="622501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Региональная конференция</a:t>
            </a:r>
          </a:p>
          <a:p>
            <a:pPr algn="ctr"/>
            <a:r>
              <a:rPr lang="ru-RU" sz="1400" b="1" dirty="0"/>
              <a:t>«</a:t>
            </a:r>
            <a:r>
              <a:rPr lang="ru-RU" sz="1400" dirty="0"/>
              <a:t>Читательская грамотность. </a:t>
            </a:r>
          </a:p>
          <a:p>
            <a:pPr algn="ctr"/>
            <a:r>
              <a:rPr lang="ru-RU" sz="1400" dirty="0"/>
              <a:t>Проблемы, поиски и решения. </a:t>
            </a:r>
          </a:p>
          <a:p>
            <a:pPr algn="ctr"/>
            <a:r>
              <a:rPr lang="ru-RU" sz="1400" dirty="0"/>
              <a:t>(Методические практики и педагогический</a:t>
            </a:r>
          </a:p>
          <a:p>
            <a:pPr algn="ctr"/>
            <a:r>
              <a:rPr lang="ru-RU" sz="1400" dirty="0"/>
              <a:t> опыт учителей русского языка и литературы Томской области)</a:t>
            </a:r>
            <a:r>
              <a:rPr lang="ru-RU" sz="1400" b="1" dirty="0"/>
              <a:t>»</a:t>
            </a:r>
            <a:endParaRPr lang="ru-RU" sz="1400" dirty="0"/>
          </a:p>
          <a:p>
            <a:pPr algn="ctr"/>
            <a:endParaRPr lang="ru-RU" sz="3000" dirty="0">
              <a:solidFill>
                <a:srgbClr val="6F252D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3B9AA7-624F-432F-8CC8-03093EA3B669}"/>
              </a:ext>
            </a:extLst>
          </p:cNvPr>
          <p:cNvSpPr txBox="1"/>
          <p:nvPr/>
        </p:nvSpPr>
        <p:spPr>
          <a:xfrm>
            <a:off x="198345" y="1372703"/>
            <a:ext cx="10853199" cy="47089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dirty="0"/>
              <a:t>Пленарная часть</a:t>
            </a:r>
            <a:endParaRPr lang="ru-RU" dirty="0"/>
          </a:p>
          <a:p>
            <a:pPr algn="just"/>
            <a:r>
              <a:rPr lang="ru-RU" b="1" dirty="0"/>
              <a:t>Модератор: </a:t>
            </a:r>
            <a:r>
              <a:rPr lang="ru-RU" b="1" i="1" dirty="0" err="1"/>
              <a:t>Малярова</a:t>
            </a:r>
            <a:r>
              <a:rPr lang="ru-RU" b="1" i="1" dirty="0"/>
              <a:t> Светлана Григорьевна</a:t>
            </a:r>
            <a:r>
              <a:rPr lang="ru-RU" dirty="0"/>
              <a:t>, старший преподаватель кафедры развития педагогического мастерства ТОИПКРО, председатель Томского регионального отделения ООО «АССУЛ», Заслуженный учитель РФ</a:t>
            </a:r>
            <a:r>
              <a:rPr lang="ru-RU" b="1" dirty="0"/>
              <a:t> </a:t>
            </a:r>
          </a:p>
          <a:p>
            <a:pPr algn="just"/>
            <a:r>
              <a:rPr lang="ru-RU" b="1" dirty="0"/>
              <a:t>Выступления:</a:t>
            </a:r>
            <a:endParaRPr lang="ru-RU" dirty="0"/>
          </a:p>
          <a:p>
            <a:pPr algn="just"/>
            <a:r>
              <a:rPr lang="ru-RU" b="1" dirty="0" err="1"/>
              <a:t>Дощинский</a:t>
            </a:r>
            <a:r>
              <a:rPr lang="ru-RU" b="1" dirty="0"/>
              <a:t> Роман Анатольевич, </a:t>
            </a:r>
            <a:r>
              <a:rPr lang="ru-RU" dirty="0" err="1"/>
              <a:t>к.п.н</a:t>
            </a:r>
            <a:r>
              <a:rPr lang="ru-RU" dirty="0"/>
              <a:t>., ведущий эксперт Академии </a:t>
            </a:r>
            <a:r>
              <a:rPr lang="ru-RU" dirty="0" err="1"/>
              <a:t>Минпросвещения</a:t>
            </a:r>
            <a:r>
              <a:rPr lang="ru-RU" dirty="0"/>
              <a:t> России, г. Москва</a:t>
            </a:r>
          </a:p>
          <a:p>
            <a:pPr algn="just"/>
            <a:r>
              <a:rPr lang="ru-RU" i="1" dirty="0"/>
              <a:t>Пути формирования читательских умений высокого уровня сложности</a:t>
            </a:r>
          </a:p>
          <a:p>
            <a:pPr algn="just"/>
            <a:r>
              <a:rPr lang="ru-RU" b="1" dirty="0" err="1"/>
              <a:t>Малярова</a:t>
            </a:r>
            <a:r>
              <a:rPr lang="ru-RU" b="1" dirty="0"/>
              <a:t> Светлана Григорьевна</a:t>
            </a:r>
            <a:r>
              <a:rPr lang="ru-RU" dirty="0"/>
              <a:t>, старший преподаватель кафедры развития педагогического мастерства ТОИПКРО, председатель Томского регионального отделения ООО «АССУЛ», Заслуженный учитель РФ</a:t>
            </a:r>
          </a:p>
          <a:p>
            <a:pPr algn="just"/>
            <a:r>
              <a:rPr lang="ru-RU" i="1" dirty="0"/>
              <a:t>Механизмы формирования смыслового чтения </a:t>
            </a:r>
          </a:p>
          <a:p>
            <a:pPr algn="just"/>
            <a:r>
              <a:rPr lang="ru-RU" b="1" dirty="0"/>
              <a:t>Безрукова Ирина Андреевна</a:t>
            </a:r>
            <a:r>
              <a:rPr lang="ru-RU" dirty="0"/>
              <a:t>, учитель русского языка и литературы МАОУ гимназии № 18 г. Томска</a:t>
            </a:r>
          </a:p>
          <a:p>
            <a:pPr algn="just"/>
            <a:r>
              <a:rPr lang="ru-RU" i="1" dirty="0"/>
              <a:t>Развитие ФГ и  </a:t>
            </a:r>
            <a:r>
              <a:rPr lang="en-US" i="1" dirty="0"/>
              <a:t>blended learning</a:t>
            </a:r>
            <a:endParaRPr lang="ru-RU" i="1" dirty="0"/>
          </a:p>
          <a:p>
            <a:pPr algn="just"/>
            <a:r>
              <a:rPr lang="ru-RU" b="1" dirty="0"/>
              <a:t>Ильина  Наталья Павловна</a:t>
            </a:r>
            <a:r>
              <a:rPr lang="ru-RU" dirty="0"/>
              <a:t>, учитель русского языка и литературы МАОУ «</a:t>
            </a:r>
            <a:r>
              <a:rPr lang="ru-RU" dirty="0" err="1"/>
              <a:t>Итатская</a:t>
            </a:r>
            <a:r>
              <a:rPr lang="ru-RU" dirty="0"/>
              <a:t> СОШ» Томского района</a:t>
            </a:r>
          </a:p>
          <a:p>
            <a:pPr algn="just"/>
            <a:r>
              <a:rPr lang="ru-RU" i="1" dirty="0"/>
              <a:t>Проблема использования заимствованной лексики в русском языке</a:t>
            </a:r>
          </a:p>
          <a:p>
            <a:pPr algn="just"/>
            <a:r>
              <a:rPr lang="ru-RU" b="1" dirty="0" err="1"/>
              <a:t>Коряковцева</a:t>
            </a:r>
            <a:r>
              <a:rPr lang="ru-RU" b="1" dirty="0"/>
              <a:t> Ирина Владимировна</a:t>
            </a:r>
            <a:r>
              <a:rPr lang="ru-RU" dirty="0"/>
              <a:t>, учитель русского языка и литературы МАОУ СОШ № 30 г. Томска</a:t>
            </a:r>
          </a:p>
          <a:p>
            <a:pPr algn="just"/>
            <a:r>
              <a:rPr lang="ru-RU" i="1" dirty="0"/>
              <a:t>Осмысленное чтение. Эффективно работаем с разными текстами</a:t>
            </a:r>
          </a:p>
          <a:p>
            <a:pPr algn="just"/>
            <a:endParaRPr lang="ru-RU" dirty="0"/>
          </a:p>
        </p:txBody>
      </p:sp>
      <p:pic>
        <p:nvPicPr>
          <p:cNvPr id="6" name="Рисунок 5" descr="C:\Users\go\Desktop\logotype-mp.png">
            <a:extLst>
              <a:ext uri="{FF2B5EF4-FFF2-40B4-BE49-F238E27FC236}">
                <a16:creationId xmlns:a16="http://schemas.microsoft.com/office/drawing/2014/main" id="{7C9BD12B-CF89-477C-8F60-223FD8DA19B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237" y="1283731"/>
            <a:ext cx="880262" cy="7759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37037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7309</TotalTime>
  <Words>2173</Words>
  <Application>Microsoft Office PowerPoint</Application>
  <PresentationFormat>Широкоэкранный</PresentationFormat>
  <Paragraphs>257</Paragraphs>
  <Slides>15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Е. В. Ковалева</dc:creator>
  <cp:lastModifiedBy>Отдел гуманитарного образования</cp:lastModifiedBy>
  <cp:revision>112</cp:revision>
  <cp:lastPrinted>2023-06-05T01:59:59Z</cp:lastPrinted>
  <dcterms:created xsi:type="dcterms:W3CDTF">2023-05-12T06:41:17Z</dcterms:created>
  <dcterms:modified xsi:type="dcterms:W3CDTF">2023-06-28T01:51:24Z</dcterms:modified>
</cp:coreProperties>
</file>