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73" r:id="rId12"/>
    <p:sldId id="267" r:id="rId13"/>
    <p:sldId id="274" r:id="rId14"/>
    <p:sldId id="268" r:id="rId15"/>
    <p:sldId id="275" r:id="rId16"/>
    <p:sldId id="269" r:id="rId17"/>
    <p:sldId id="276" r:id="rId18"/>
    <p:sldId id="270" r:id="rId19"/>
    <p:sldId id="277" r:id="rId20"/>
    <p:sldId id="271" r:id="rId21"/>
    <p:sldId id="278" r:id="rId22"/>
    <p:sldId id="272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A8F9E-8112-4206-8216-EDC143276DEA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B1975-3247-4FF4-ADE9-C5F8252EC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5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B1975-3247-4FF4-ADE9-C5F8252EC3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92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186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1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3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0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206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0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1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70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692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CF0C529-8879-4E68-B4E3-D30CC5BCB7B9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3D9D5AE-17AA-46DB-932A-7CB6DCD1C5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632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B053E-74E8-40B3-AAC7-A845E428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921"/>
            <a:ext cx="10515600" cy="1674704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Казанцев Дмитрий Анатольевич,</a:t>
            </a:r>
            <a:br>
              <a:rPr lang="ru-RU" sz="1600" dirty="0"/>
            </a:br>
            <a:r>
              <a:rPr lang="ru-RU" sz="1600" dirty="0"/>
              <a:t>старший преподаватель кафедры культуры, искусства и общественных дисциплин </a:t>
            </a:r>
            <a:br>
              <a:rPr lang="ru-RU" sz="1600" dirty="0"/>
            </a:br>
            <a:r>
              <a:rPr lang="ru-RU" sz="1600" dirty="0"/>
              <a:t>ГАУ ДПО </a:t>
            </a:r>
            <a:br>
              <a:rPr lang="ru-RU" sz="1600" dirty="0"/>
            </a:br>
            <a:r>
              <a:rPr lang="ru-RU" sz="1600" dirty="0"/>
              <a:t>«Волгоградская государственная академия последипломного образования»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EFB432-91AA-4A5B-8541-9B95F025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472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Идеал «святости» и его образцы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в православной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429182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9278F-3E29-40C2-A81E-DAA03676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433"/>
            <a:ext cx="9601200" cy="5237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Святые равноапостольные Мефодий и Кирилл, первоучители славян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6BE7A-277D-4C7E-BE5C-599F9F572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612560"/>
            <a:ext cx="4443984" cy="790111"/>
          </a:xfrm>
        </p:spPr>
        <p:txBody>
          <a:bodyPr/>
          <a:lstStyle/>
          <a:p>
            <a:endParaRPr lang="ru-RU" sz="2400" dirty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Педагогические соображения: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82B33D-39D0-4DA5-B9FB-BB68B5752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2769" y="1136342"/>
            <a:ext cx="5343649" cy="553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Проблемное поле: </a:t>
            </a:r>
            <a:r>
              <a:rPr lang="ru-RU" sz="2400" dirty="0"/>
              <a:t>как человек может распорядиться своими талантами?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Учебное содержание: </a:t>
            </a:r>
            <a:r>
              <a:rPr lang="ru-RU" sz="2400" dirty="0"/>
              <a:t>жизнеописание (житие) святых Кирилла и Мефодия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Учебная задача</a:t>
            </a:r>
            <a:r>
              <a:rPr lang="ru-RU" sz="2400" dirty="0">
                <a:solidFill>
                  <a:srgbClr val="00B050"/>
                </a:solidFill>
              </a:rPr>
              <a:t>: </a:t>
            </a:r>
            <a:r>
              <a:rPr lang="ru-RU" sz="2400" dirty="0">
                <a:solidFill>
                  <a:schemeClr val="tx1"/>
                </a:solidFill>
              </a:rPr>
              <a:t>открытие понимания возможности употребления таланта на пользу людям и для служения Богу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Ценностный ориентир: </a:t>
            </a:r>
            <a:r>
              <a:rPr lang="ru-RU" sz="2400" dirty="0"/>
              <a:t>служение Богу и людям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9F1C0-7130-4441-94F1-9EDB8FD46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5491" y="612560"/>
            <a:ext cx="5646198" cy="4616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 День памяти – 24 мая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84957AB-BF25-4100-BA0A-726257804F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15" y="1136342"/>
            <a:ext cx="3906516" cy="5635150"/>
          </a:xfrm>
        </p:spPr>
      </p:pic>
    </p:spTree>
    <p:extLst>
      <p:ext uri="{BB962C8B-B14F-4D97-AF65-F5344CB8AC3E}">
        <p14:creationId xmlns:p14="http://schemas.microsoft.com/office/powerpoint/2010/main" val="164052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13845-1CB5-454A-92B8-2BD647EE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4186"/>
            <a:ext cx="9601200" cy="7102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B050"/>
                </a:solidFill>
              </a:rPr>
              <a:t>Мученическая кончина за  христианскую веру </a:t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01EA9-4674-4341-9CCC-8B481E8BA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6112" y="1109709"/>
            <a:ext cx="4447786" cy="5544105"/>
          </a:xfrm>
        </p:spPr>
        <p:txBody>
          <a:bodyPr>
            <a:normAutofit fontScale="85000" lnSpcReduction="10000"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Мученики – христиане, которые проявили стойкость в вере и приняли смерть за Христа. Мучеников бесчисленное множество. Многих имена нам неведомы. Но всё же память о многих из них сохранилась до наших дней.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 Например: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Великомученик Георгий Победоносец,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Великомученицы Варвара и Екатерина,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Мученицы Вера, Надежда, Любовь и София,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Мученики Пантелеимон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И множество иных мучеников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4F836A-0852-4E81-9B88-454508E8CA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0" y="990600"/>
            <a:ext cx="4588276" cy="5630472"/>
          </a:xfrm>
        </p:spPr>
      </p:pic>
    </p:spTree>
    <p:extLst>
      <p:ext uri="{BB962C8B-B14F-4D97-AF65-F5344CB8AC3E}">
        <p14:creationId xmlns:p14="http://schemas.microsoft.com/office/powerpoint/2010/main" val="212449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091E7-8CE6-4BB8-A773-8BA03A01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920"/>
            <a:ext cx="9601200" cy="8396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Святой великомученик и </a:t>
            </a:r>
            <a:r>
              <a:rPr lang="ru-RU" sz="3200" dirty="0" err="1">
                <a:solidFill>
                  <a:srgbClr val="FF0000"/>
                </a:solidFill>
              </a:rPr>
              <a:t>победоносец</a:t>
            </a:r>
            <a:r>
              <a:rPr lang="ru-RU" sz="3200" dirty="0">
                <a:solidFill>
                  <a:srgbClr val="FF0000"/>
                </a:solidFill>
              </a:rPr>
              <a:t> Георгий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CE4E52-C18A-4AFB-B9EE-C32C1048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905522"/>
            <a:ext cx="4443984" cy="417252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Педагогические соображения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382C6D-1DC7-4A01-A7AE-E4AC7BEF3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522" y="1434113"/>
            <a:ext cx="4696288" cy="475325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Проблемное поле</a:t>
            </a:r>
            <a:r>
              <a:rPr lang="ru-RU" sz="2000" dirty="0">
                <a:solidFill>
                  <a:srgbClr val="00B050"/>
                </a:solidFill>
              </a:rPr>
              <a:t>:</a:t>
            </a:r>
            <a:r>
              <a:rPr lang="ru-RU" sz="2000" dirty="0"/>
              <a:t> насколько твёрд может быть человек в своих убеждениях?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Учебное содержание: </a:t>
            </a:r>
            <a:r>
              <a:rPr lang="ru-RU" sz="2000" dirty="0"/>
              <a:t>жизнеописание (житие) великомученика Георгия Победоносца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Учебная задача: </a:t>
            </a:r>
            <a:r>
              <a:rPr lang="ru-RU" sz="2000" dirty="0">
                <a:solidFill>
                  <a:schemeClr val="tx1"/>
                </a:solidFill>
              </a:rPr>
              <a:t>открыть  добродетель верности Богу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Ценностный ориентир: </a:t>
            </a:r>
            <a:r>
              <a:rPr lang="ru-RU" dirty="0">
                <a:solidFill>
                  <a:schemeClr val="tx1"/>
                </a:solidFill>
              </a:rPr>
              <a:t>верность Богу, вере и высшим идеалам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B98A65-BB7C-434F-ABD2-01B2DFE8E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834502"/>
            <a:ext cx="4443984" cy="48827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День памяти 6 мая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0D397D-D29B-4411-937B-669C108FC9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37" y="1434113"/>
            <a:ext cx="6337671" cy="4753252"/>
          </a:xfrm>
        </p:spPr>
      </p:pic>
    </p:spTree>
    <p:extLst>
      <p:ext uri="{BB962C8B-B14F-4D97-AF65-F5344CB8AC3E}">
        <p14:creationId xmlns:p14="http://schemas.microsoft.com/office/powerpoint/2010/main" val="348402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05D48-C53F-4310-86DC-8C48F5D5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989" y="339570"/>
            <a:ext cx="9601200" cy="149810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</a:rPr>
              <a:t>Посвящение жизни духовному совершенству</a:t>
            </a:r>
            <a:br>
              <a:rPr lang="ru-RU" sz="3200" dirty="0">
                <a:solidFill>
                  <a:srgbClr val="00B050"/>
                </a:solidFill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38E5E-A50E-4B83-A409-67F50B8AD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501" y="958788"/>
            <a:ext cx="4984885" cy="5559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Христиане, решившие посвятить свою жизнь духовному развитию стали уединяться вне селений, на островах, в лесах и горах. Их называют монахами и преподобными. Это движение зародилось в Египте в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IV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веке. За две тысячи лет истории христианства монахи появились на всех континентах земного шара. Большинство имён конечно же до нас не дошло. Но не мало и сохранилось. Выделятся и особые исторические личности, которые оказали решающие влияние на становление монашества. Например основатели монашества  Антоний и Макарий Египетские.  Основатели российского монашества Антоний и Феодосий Киево-Печерские. В наше время лидерами монашеского движения являются монахи живущие на полуострове Афон в Эгейском море.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FCA11A-E33B-4E62-AFCA-05C0B88C5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958789"/>
            <a:ext cx="4447786" cy="4908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Преподобные: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Сергий Радонежский,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Зосима, Савватий и Герман Соловецкие,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Антоний и Макарий Египетские,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Евфимий, Савва Палестинские,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Мария Египетская,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Пелагея </a:t>
            </a:r>
            <a:r>
              <a:rPr lang="ru-RU" dirty="0" err="1">
                <a:solidFill>
                  <a:srgbClr val="FF0000"/>
                </a:solidFill>
              </a:rPr>
              <a:t>Тарсийская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 множество иных преподобных.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62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8B1F1-AA6D-4E66-8110-8B2C3B55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4287"/>
            <a:ext cx="9601200" cy="72796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Преподобный Сергий Радонежский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41FF09-3A2F-4EC1-8C54-1245D450E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279" y="568171"/>
            <a:ext cx="4935984" cy="6289829"/>
          </a:xfrm>
        </p:spPr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>
                <a:solidFill>
                  <a:srgbClr val="00B050"/>
                </a:solidFill>
              </a:rPr>
              <a:t>Педагогические соображения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>
                <a:solidFill>
                  <a:srgbClr val="00B050"/>
                </a:solidFill>
              </a:rPr>
              <a:t>Проблемное поле: </a:t>
            </a:r>
            <a:r>
              <a:rPr lang="ru-RU" sz="2400" dirty="0"/>
              <a:t>способен ли человек на стремление к Богу?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00B050"/>
                </a:solidFill>
              </a:rPr>
              <a:t>Учебное содержание: </a:t>
            </a:r>
            <a:r>
              <a:rPr lang="ru-RU" sz="2400" dirty="0"/>
              <a:t>жизнеописание (житие) преподобного Сергия Радонежского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00B050"/>
                </a:solidFill>
              </a:rPr>
              <a:t>Учебная задача: </a:t>
            </a:r>
            <a:r>
              <a:rPr lang="ru-RU" sz="2400" dirty="0"/>
              <a:t>сформировать представление о возможности  для человека устремиться к Богу</a:t>
            </a:r>
          </a:p>
          <a:p>
            <a:endParaRPr lang="ru-RU" sz="2400" dirty="0"/>
          </a:p>
          <a:p>
            <a:r>
              <a:rPr lang="ru-RU" sz="2400" dirty="0">
                <a:solidFill>
                  <a:srgbClr val="00B050"/>
                </a:solidFill>
              </a:rPr>
              <a:t>Ценностный ориентир: </a:t>
            </a:r>
            <a:r>
              <a:rPr lang="ru-RU" sz="2400" dirty="0"/>
              <a:t>жизнь как путь стремления к Богу</a:t>
            </a: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8CB425E-C376-4F43-A666-D72B852A0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11" y="4722402"/>
            <a:ext cx="2959943" cy="155283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3D8049F-451F-48AD-91AB-3DE4C800D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761373"/>
            <a:ext cx="4443984" cy="419358"/>
          </a:xfrm>
        </p:spPr>
        <p:txBody>
          <a:bodyPr/>
          <a:lstStyle/>
          <a:p>
            <a:pPr algn="ctr"/>
            <a:r>
              <a:rPr lang="ru-RU" sz="2000" dirty="0"/>
              <a:t>     </a:t>
            </a:r>
            <a:r>
              <a:rPr lang="ru-RU" sz="2000" dirty="0">
                <a:solidFill>
                  <a:srgbClr val="00B050"/>
                </a:solidFill>
              </a:rPr>
              <a:t>День памяти 8 октября и 18 июля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66A0897-6CF3-43AC-B4FF-D1C91D9EEB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3" y="4745307"/>
            <a:ext cx="2361462" cy="152247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C3AA8B-6691-4EDB-8826-EA66AE737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43" y="2921789"/>
            <a:ext cx="1178424" cy="1672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7A71F6-615F-4963-B455-82161245D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44" y="1157807"/>
            <a:ext cx="2564657" cy="17136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3D6B9F-BB91-489D-AD17-C043442F5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11" y="1198685"/>
            <a:ext cx="2671095" cy="16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80AE7-C70F-4BE2-9790-D33CFCB0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989" y="446103"/>
            <a:ext cx="9601200" cy="1205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Служение Богу и Церкви в священном сане</a:t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8A869-E418-4B3D-8103-731788072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44715"/>
            <a:ext cx="4447786" cy="51579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B0F0"/>
                </a:solidFill>
              </a:rPr>
              <a:t>Всем известно, что в Церкви есть священники. Это мужчины посвятившие свою жизнь служению Богу и Церкви. В православной традиции имеются епископы, пресвитеры и диаконы. Они совершают богослужения в храмах. Объединяют верующих в общины, руководят жизнью общины  как духовные наставники. Организовывают просветительскую работу. Занимаются социальными проблемами (наркомания, алкоголизм,  аборты,  опекают находящихся в тюрьмах. Поддерживают болящих в местах лечения и малоимущих.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B15362-BDDA-4DCF-8E87-7ED01725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651248"/>
            <a:ext cx="4447786" cy="4760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К святым причислены например: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Святитель Николай Угодник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Святитель Спиридон </a:t>
            </a:r>
            <a:r>
              <a:rPr lang="ru-RU" dirty="0" err="1">
                <a:solidFill>
                  <a:srgbClr val="FF0000"/>
                </a:solidFill>
              </a:rPr>
              <a:t>Тримифутский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Праведный Иоанн Кронштадтский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Праведный Алексий Московский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Священномученнк</a:t>
            </a:r>
            <a:r>
              <a:rPr lang="ru-RU" dirty="0">
                <a:solidFill>
                  <a:srgbClr val="FF0000"/>
                </a:solidFill>
              </a:rPr>
              <a:t> Николай </a:t>
            </a:r>
            <a:r>
              <a:rPr lang="ru-RU" dirty="0" err="1">
                <a:solidFill>
                  <a:srgbClr val="FF0000"/>
                </a:solidFill>
              </a:rPr>
              <a:t>Верхнегнутовский</a:t>
            </a:r>
            <a:r>
              <a:rPr lang="ru-RU" dirty="0">
                <a:solidFill>
                  <a:srgbClr val="FF0000"/>
                </a:solidFill>
              </a:rPr>
              <a:t> (Волгоградская область)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 иные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12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EFD25-C868-4A41-9920-EE566206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3064"/>
            <a:ext cx="9601200" cy="52378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Святитель Николай, архиепископ Мир Ликийских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3E4473-4094-42B9-B759-A7E33B05B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475" y="727969"/>
            <a:ext cx="4852691" cy="530440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Педагогические соображения</a:t>
            </a:r>
          </a:p>
          <a:p>
            <a:endParaRPr lang="ru-RU" sz="2800" dirty="0"/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Проблемное</a:t>
            </a:r>
            <a:r>
              <a:rPr lang="ru-RU" sz="1800" dirty="0"/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поле: </a:t>
            </a:r>
            <a:r>
              <a:rPr lang="ru-RU" sz="1800" dirty="0">
                <a:solidFill>
                  <a:schemeClr val="tx1"/>
                </a:solidFill>
              </a:rPr>
              <a:t>должен ли человек быть защитником слабых?</a:t>
            </a:r>
          </a:p>
          <a:p>
            <a:endParaRPr lang="ru-RU" sz="1800" dirty="0"/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Учебное содержание:</a:t>
            </a:r>
            <a:r>
              <a:rPr lang="ru-RU" sz="1800" dirty="0"/>
              <a:t> жизнеописание (житие) святителя Николая</a:t>
            </a:r>
          </a:p>
          <a:p>
            <a:endParaRPr lang="ru-RU" sz="1800" dirty="0"/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Учебная задача: </a:t>
            </a:r>
            <a:r>
              <a:rPr lang="ru-RU" sz="1800" dirty="0">
                <a:solidFill>
                  <a:schemeClr val="tx1"/>
                </a:solidFill>
              </a:rPr>
              <a:t>формирование мотивации к защите слабых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/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Ценностный ориентир:  </a:t>
            </a:r>
            <a:r>
              <a:rPr lang="ru-RU" sz="1800" dirty="0">
                <a:solidFill>
                  <a:schemeClr val="tx1"/>
                </a:solidFill>
              </a:rPr>
              <a:t>защита слабых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71BB6F9-A1C4-421A-8128-0CB9132D06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157" y="4404986"/>
            <a:ext cx="1276635" cy="1705972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9DBEA54-549B-4195-9A94-24BC767A7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585926"/>
            <a:ext cx="4443984" cy="603681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Память 19 декабря и 22 мая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558CE47-27E3-4A5F-99F0-F9ED470F8A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633" y="4404986"/>
            <a:ext cx="1217798" cy="1640548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8568A0-A29C-4ECB-A286-50ED1F90B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157" y="1272996"/>
            <a:ext cx="1159314" cy="1546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ADBB97-F5D4-47E2-8176-95C72E8DC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0909" y="3016025"/>
            <a:ext cx="1694286" cy="13889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0BB3D6-B402-4A10-BAA6-393AECD33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1956" y="1272996"/>
            <a:ext cx="2062475" cy="15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9535-8F38-490E-9879-196F0334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1943"/>
            <a:ext cx="9601200" cy="11185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Безвозмездная забота о больных и страждущих 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27EF0-084A-40D9-8EA6-AFE99C7EF4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</a:rPr>
              <a:t>В истории Церкви всегда были христиане, чьей профессией являлась медицина.  Они бесплатно лечили больных. Были христиане организовывающие работу по заботе о страждущих. Многие из них являлись весьма самоотверженными и преданными делу бесплатного врачевания.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45589-70BF-4552-AEA8-8041164AD9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F0"/>
                </a:solidFill>
              </a:rPr>
              <a:t>К лику святых причислены:</a:t>
            </a:r>
          </a:p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Преподобномученица великая княгиня Елизавета Феодоровна,</a:t>
            </a:r>
          </a:p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Великомученик Пантелеимон</a:t>
            </a:r>
          </a:p>
          <a:p>
            <a:pPr marL="0" indent="0">
              <a:buNone/>
            </a:pPr>
            <a:r>
              <a:rPr lang="ru-RU" dirty="0">
                <a:solidFill>
                  <a:srgbClr val="00B0F0"/>
                </a:solidFill>
              </a:rPr>
              <a:t>Безмездные целители Кир, Иоанн, Ермолай, Самсон и Диомид, Фотий и Аникита и многие иные.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1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227F6-B038-40D8-8812-C783862D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971" y="292964"/>
            <a:ext cx="8922058" cy="52378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Преподобномученица великая княгиня Елизавета Феодоровна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CC0EC-6873-4EE8-BC24-53833A724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816746"/>
            <a:ext cx="4443984" cy="523782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Педагогические соображения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F0729-458F-4F9D-82E3-DD62E611E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553593"/>
            <a:ext cx="4443984" cy="43138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Проблемное поле: </a:t>
            </a:r>
            <a:r>
              <a:rPr lang="ru-RU" dirty="0"/>
              <a:t>может ли человек забыть о себе и жить для других людей?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Учебное содержание</a:t>
            </a:r>
            <a:r>
              <a:rPr lang="ru-RU" dirty="0"/>
              <a:t>: жизнеописание преподобномученицы Елизаветы Феодоровны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Учебная задача:  </a:t>
            </a:r>
            <a:r>
              <a:rPr lang="ru-RU" dirty="0"/>
              <a:t>открыть учащимся христианскую заповедь о служении страждущим людям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Ценностный ориентир: </a:t>
            </a:r>
            <a:r>
              <a:rPr lang="ru-RU" dirty="0"/>
              <a:t>служение страждущим людям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5A3B28-DF0B-4899-9D29-72900D1FC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816746"/>
            <a:ext cx="4443984" cy="46163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День памяти 18 июля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BFA491C-CFDD-40AC-AB98-FBD25AFBB9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2" y="1477393"/>
            <a:ext cx="5851914" cy="4390008"/>
          </a:xfrm>
        </p:spPr>
      </p:pic>
    </p:spTree>
    <p:extLst>
      <p:ext uri="{BB962C8B-B14F-4D97-AF65-F5344CB8AC3E}">
        <p14:creationId xmlns:p14="http://schemas.microsoft.com/office/powerpoint/2010/main" val="169085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08515-1BB0-4109-AF16-5F164E3D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99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Забота о православном Отечестве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25709-5F10-4FF1-901F-E03D7F739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15737"/>
            <a:ext cx="4447786" cy="4251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B050"/>
                </a:solidFill>
              </a:rPr>
              <a:t>	В истории человечества были государства, в которых большинство граждан исповедовали православие. По сути это были православные государства. Правители (императоры, цари, князья) понимали свою власть, как власть данную Богом, чувствовали ответственность перед Богом за народ и Отечество, сами вели православно-христианский образ жизни. Поддерживали в государстве традиционные ценности.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930C8A-0DB3-4A67-AA6C-B48B2350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615737"/>
            <a:ext cx="4447786" cy="425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К лику святых причислены например: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Святой благоверный князь Александр Невский,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Страстотерпцы Борис и Глеб,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Святой благоверный князь Димитрий Донской,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Князь Михаил Тверской,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Князь Игорь Черниговский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 иные благоверные князья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0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63510-3D9E-4191-9AD1-CD3FC5A7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7554"/>
            <a:ext cx="9601200" cy="701336"/>
          </a:xfrm>
        </p:spPr>
        <p:txBody>
          <a:bodyPr>
            <a:normAutofit/>
          </a:bodyPr>
          <a:lstStyle/>
          <a:p>
            <a:pPr algn="ctr"/>
            <a:r>
              <a:rPr lang="ru-RU" sz="1800" b="0" i="1" dirty="0">
                <a:solidFill>
                  <a:srgbClr val="000000"/>
                </a:solidFill>
                <a:effectLst/>
                <a:latin typeface="Open Sans"/>
              </a:rPr>
              <a:t>Бим-Бад Б.М. Педагогический энциклопедический словарь. — М., 2002. С. 100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640F8-E4AA-427C-8BA7-40D90CADE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1033" y="763480"/>
            <a:ext cx="5246703" cy="5983549"/>
          </a:xfrm>
        </p:spPr>
        <p:txBody>
          <a:bodyPr>
            <a:normAutofit fontScale="92500" lnSpcReduction="10000"/>
          </a:bodyPr>
          <a:lstStyle/>
          <a:p>
            <a:pPr marL="0" indent="0" algn="ctr" fontAlgn="t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Идеал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(</a:t>
            </a:r>
            <a:r>
              <a:rPr lang="ru-RU" b="0" i="1" dirty="0">
                <a:solidFill>
                  <a:srgbClr val="000000"/>
                </a:solidFill>
                <a:effectLst/>
                <a:latin typeface="Open Sans"/>
              </a:rPr>
              <a:t>франц.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idеal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от </a:t>
            </a:r>
            <a:r>
              <a:rPr lang="ru-RU" b="0" i="1" dirty="0">
                <a:solidFill>
                  <a:srgbClr val="000000"/>
                </a:solidFill>
                <a:effectLst/>
                <a:latin typeface="Open Sans"/>
              </a:rPr>
              <a:t>греч.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idеa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идея, первообраз)</a:t>
            </a:r>
          </a:p>
          <a:p>
            <a:pPr marL="0" indent="0" algn="ctr" fontAlgn="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1. в общеупотребительном смысле:</a:t>
            </a:r>
          </a:p>
          <a:p>
            <a:pPr marL="0" indent="0" algn="l" fontAlgn="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а) высшая степень ценного или наилучшее, завершённое состояние какого-либо явления;</a:t>
            </a:r>
          </a:p>
          <a:p>
            <a:pPr marL="0" indent="0" algn="l" fontAlgn="t"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Open Sans"/>
              </a:rPr>
              <a:t>б) индивидуально принятый стандарт (признаваемый образец) чего-либо, как правило, касающийся личных качеств или способностей;</a:t>
            </a:r>
          </a:p>
          <a:p>
            <a:pPr marL="0" indent="0" algn="ctr" fontAlgn="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2. в строгом философском смысле: </a:t>
            </a:r>
          </a:p>
          <a:p>
            <a:pPr marL="0" indent="0" algn="l" fontAlgn="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а) наиболее общее, универсальное и, как правило, абсолютное ценностное представление (о благом и должном) </a:t>
            </a:r>
          </a:p>
          <a:p>
            <a:pPr marL="0" indent="0" algn="l" fontAlgn="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б) совершенство в отношениях между людьми или - в форме общественного идеала — такое устроение общества, которое обеспечивает это совершенство,</a:t>
            </a:r>
          </a:p>
          <a:p>
            <a:pPr marL="0" indent="0" algn="l" fontAlgn="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в) высший образец нравственной личности.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9A4C2-F6B0-44F3-B56F-43DE6EC8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612559"/>
            <a:ext cx="5326286" cy="6134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Open Sans"/>
              </a:rPr>
              <a:t>«Как форма нравственного сознания </a:t>
            </a:r>
            <a:r>
              <a:rPr lang="ru-RU" sz="2400" b="0" i="0" dirty="0">
                <a:solidFill>
                  <a:srgbClr val="00B050"/>
                </a:solidFill>
                <a:effectLst/>
                <a:latin typeface="Open Sans"/>
              </a:rPr>
              <a:t>идеал является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Open Sans"/>
              </a:rPr>
              <a:t>одновременно </a:t>
            </a:r>
            <a:r>
              <a:rPr lang="ru-RU" sz="2400" b="0" i="0" dirty="0">
                <a:solidFill>
                  <a:srgbClr val="00B050"/>
                </a:solidFill>
                <a:effectLst/>
                <a:latin typeface="Open Sans"/>
              </a:rPr>
              <a:t>ценностным представлением,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Open Sans"/>
              </a:rPr>
              <a:t> поскольку им утверждается определённое безусловное положительное содержание поступков, и императивным представлением, поскольку это содержание определено в отношении воли человека и вменяется ему в обязательное исполнение. В структуре морального сознания </a:t>
            </a:r>
            <a:r>
              <a:rPr lang="ru-RU" sz="2400" b="0" i="0" dirty="0">
                <a:solidFill>
                  <a:srgbClr val="00B050"/>
                </a:solidFill>
                <a:effectLst/>
                <a:latin typeface="Open Sans"/>
              </a:rPr>
              <a:t>идеал занимает ключевое место; им определяется содержание добра и зла, должного, правильного и неправильного и так далее. 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7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6EEDE-C749-4B34-8FDA-9E1A9986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2044"/>
            <a:ext cx="9601200" cy="11807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Святой благоверный князь Александр Невский, в схиме Алексий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F58D3-F760-4D30-BB4D-544944E1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17586"/>
            <a:ext cx="4443984" cy="31356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Педагогические соображения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43CD9D-4E92-436D-8B11-17CF7C2B6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825959"/>
            <a:ext cx="4724400" cy="488999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Проблемное поле: </a:t>
            </a:r>
            <a:r>
              <a:rPr lang="ru-RU" dirty="0">
                <a:solidFill>
                  <a:schemeClr val="tx1"/>
                </a:solidFill>
              </a:rPr>
              <a:t>может ли государственный деятель ориентироваться на заповеди Божии?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Учебное содержание</a:t>
            </a:r>
            <a:r>
              <a:rPr lang="ru-RU" dirty="0"/>
              <a:t>: жизнеописание (житие) святого благоверного князя Александра Невского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Учебная задача: </a:t>
            </a:r>
            <a:r>
              <a:rPr lang="ru-RU" dirty="0">
                <a:solidFill>
                  <a:schemeClr val="tx1"/>
                </a:solidFill>
              </a:rPr>
              <a:t>открыть учащимся понимание процесса управления государством как служения Богу и народу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Ценностный ориентир: </a:t>
            </a:r>
            <a:r>
              <a:rPr lang="ru-RU" dirty="0">
                <a:solidFill>
                  <a:schemeClr val="tx1"/>
                </a:solidFill>
              </a:rPr>
              <a:t>государственная деятельность как служение Богу и людям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9D65A2-9EDB-4585-ADDA-A18E0C20B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322773"/>
            <a:ext cx="4443984" cy="408373"/>
          </a:xfrm>
        </p:spPr>
        <p:txBody>
          <a:bodyPr/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Дни памяти 12 сентября и 6 декабря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6CD38EB-2899-4D9B-B066-1AED998107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17" y="1787309"/>
            <a:ext cx="3863265" cy="4871073"/>
          </a:xfrm>
        </p:spPr>
      </p:pic>
    </p:spTree>
    <p:extLst>
      <p:ext uri="{BB962C8B-B14F-4D97-AF65-F5344CB8AC3E}">
        <p14:creationId xmlns:p14="http://schemas.microsoft.com/office/powerpoint/2010/main" val="302288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8B91E-A2CD-4C8D-BBE3-A83A8547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Устроение благочестивой жизни в семье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7D9C4-F5E6-4391-977D-50FD2DE14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0070C0"/>
                </a:solidFill>
              </a:rPr>
              <a:t>В православной традиции путь семейной жизни понимается как исполнение заповеди Божией данной в Библии. Сама семейная жизни видится как подвиг, совершая который, члены семьи достигают святости. Супруги в первую очередь рождают для христианского воспитания детей, организуют благочестивый уклад внутрисемейной жизни, сохраняют верность друг другу, стараются своим присутствие приносить в семью мир и любовь.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56CC1F-FF0D-4FB2-B23B-BC4914E29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К лику святых причислены семьи: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Иоаким и Анна, родители девы Марии,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Кирилл и Мария Радонежские,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Адриан и Наталия </a:t>
            </a:r>
            <a:r>
              <a:rPr lang="ru-RU" dirty="0" err="1">
                <a:solidFill>
                  <a:srgbClr val="00B050"/>
                </a:solidFill>
              </a:rPr>
              <a:t>Никомидийские</a:t>
            </a:r>
            <a:r>
              <a:rPr lang="ru-RU" dirty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Пётр и Феврония Муромские,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Димитрий Донская и Ефросиния Московская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И иные</a:t>
            </a:r>
          </a:p>
        </p:txBody>
      </p:sp>
    </p:spTree>
    <p:extLst>
      <p:ext uri="{BB962C8B-B14F-4D97-AF65-F5344CB8AC3E}">
        <p14:creationId xmlns:p14="http://schemas.microsoft.com/office/powerpoint/2010/main" val="3260222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3E80E-DEE1-407E-B50A-A7254D1B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6432"/>
            <a:ext cx="9601200" cy="99429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</a:rPr>
              <a:t>Царственные страстотерпцы </a:t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i="0" cap="all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ЦАРЬ НИКОЛАЙ II, ЦАРИЦА АЛЕКСАНДРА, ЦАРЕВИЧ АЛЕКСИЙ, ВЕЛИКИЕ КНЯЖНЫ ОЛЬГА, ТАТИАНА, МАРИЯ И АНАСТАСИЯ</a:t>
            </a:r>
            <a:br>
              <a:rPr lang="ru-RU" sz="1800" i="0" cap="all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76A5D-60D6-409E-A3AF-96D9F8883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002" y="1237697"/>
            <a:ext cx="4443984" cy="36916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Педагогические соображения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2DC5D8-E30D-4159-BB62-4430C1D3E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599" y="2159283"/>
            <a:ext cx="4514295" cy="394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Проблемное поле: </a:t>
            </a:r>
            <a:r>
              <a:rPr lang="ru-RU" dirty="0">
                <a:solidFill>
                  <a:schemeClr val="tx1"/>
                </a:solidFill>
              </a:rPr>
              <a:t>как быть счастливым человеком в семье?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Учебное содержание: </a:t>
            </a:r>
            <a:r>
              <a:rPr lang="ru-RU" dirty="0">
                <a:solidFill>
                  <a:schemeClr val="tx1"/>
                </a:solidFill>
              </a:rPr>
              <a:t>жизнеописание царской семьи и их дневниковые записи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Учебная задача:  </a:t>
            </a:r>
            <a:r>
              <a:rPr lang="ru-RU" dirty="0">
                <a:solidFill>
                  <a:schemeClr val="tx1"/>
                </a:solidFill>
              </a:rPr>
              <a:t>сформировать понимание семейной жизни как одного из высших человеческих подвигов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Ценностный ориентир: </a:t>
            </a:r>
            <a:r>
              <a:rPr lang="ru-RU" dirty="0">
                <a:solidFill>
                  <a:schemeClr val="tx1"/>
                </a:solidFill>
              </a:rPr>
              <a:t>подвиг семейной жизни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6C092B-629C-4352-8AD7-8BA74B949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083077"/>
            <a:ext cx="4443984" cy="52378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День памяти 17 июля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377E8FF-97F6-491C-A130-7D1C8F43B5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18" y="2159284"/>
            <a:ext cx="5716449" cy="3824265"/>
          </a:xfrm>
        </p:spPr>
      </p:pic>
    </p:spTree>
    <p:extLst>
      <p:ext uri="{BB962C8B-B14F-4D97-AF65-F5344CB8AC3E}">
        <p14:creationId xmlns:p14="http://schemas.microsoft.com/office/powerpoint/2010/main" val="636117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033E1-59C1-431A-AEFF-49EA0AF9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350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Предостережение!!!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9E8966-8DB1-4616-A4F9-D79E2DBA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5735"/>
            <a:ext cx="9601200" cy="47140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Помните:</a:t>
            </a:r>
          </a:p>
          <a:p>
            <a:pPr marL="0" indent="0" algn="just">
              <a:buNone/>
            </a:pPr>
            <a:r>
              <a:rPr lang="ru-RU" sz="2800" dirty="0"/>
              <a:t>-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У нас нет цели развивать религиозность детей,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воцерковить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их или ввести их в религиозную традицию;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 Мы работаем в светском образовательном учреждении;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 Наша цель   просветить детей, показать им альтернативные образцы и примеры, открыть им наши ценности и указать  возможный варианты поступков, помочь им не сбиться с жизненного пути;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5859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F217D-5E94-47E9-BAE1-A5319087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218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Святость – экзистенциональное состояние человека характеризующееся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55DB8-C7E1-4DBD-ACA3-41373CEC6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18082"/>
            <a:ext cx="4447786" cy="49359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 тесной связью с Богом: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Чтение Священного Писания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Согласование своих поступков с замыслом Бога о человеке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Воплощение в поступках заповедей Божиих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Молитва (индивидуальная и совместная)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Соединение с Богом в Таинствах Церкви 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A05E3D-D9CA-4632-90C9-15933007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2529" y="1518082"/>
            <a:ext cx="5948039" cy="45742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ачественным преображением внутреннего мира: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 Очищение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мыслительной сферы от   греховных помыслов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Очищение эмоциональной сферы от негативных переживаний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эгоцентризма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Устремление волевых актов в сторону Бога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Обуздание инстинктивных проявлений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добродетелей</a:t>
            </a:r>
          </a:p>
          <a:p>
            <a:pPr>
              <a:buFontTx/>
              <a:buChar char="-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69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6484C-4A67-412E-B6D5-761EDC568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03" y="221942"/>
            <a:ext cx="11315549" cy="78123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Неужели такие люди бывают на свете? </a:t>
            </a:r>
            <a:r>
              <a:rPr lang="ru-RU" sz="2400" dirty="0">
                <a:solidFill>
                  <a:srgbClr val="7030A0"/>
                </a:solidFill>
              </a:rPr>
              <a:t>Несомненно.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И кто же они? </a:t>
            </a:r>
            <a:r>
              <a:rPr lang="ru-RU" sz="2400" dirty="0">
                <a:solidFill>
                  <a:srgbClr val="7030A0"/>
                </a:solidFill>
              </a:rPr>
              <a:t>Этих людей мы называем святыми.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735A78D-4858-40D5-9B07-2164CB3958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3" y="1376039"/>
            <a:ext cx="5249143" cy="5122414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A39C06-1813-4700-976B-31C9625249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46" y="1376039"/>
            <a:ext cx="6175525" cy="5122414"/>
          </a:xfrm>
        </p:spPr>
      </p:pic>
    </p:spTree>
    <p:extLst>
      <p:ext uri="{BB962C8B-B14F-4D97-AF65-F5344CB8AC3E}">
        <p14:creationId xmlns:p14="http://schemas.microsoft.com/office/powerpoint/2010/main" val="427369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0A0D8-CC54-4E01-BBB9-56B32960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86432"/>
            <a:ext cx="10693153" cy="11274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Святость – «Святая Русь»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М.Нестеров</a:t>
            </a:r>
            <a:r>
              <a:rPr lang="ru-RU" dirty="0">
                <a:solidFill>
                  <a:srgbClr val="FF0000"/>
                </a:solidFill>
              </a:rPr>
              <a:t> «Святая Русь»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Ф.Достоевский</a:t>
            </a:r>
            <a:r>
              <a:rPr lang="ru-RU" dirty="0">
                <a:solidFill>
                  <a:srgbClr val="FF0000"/>
                </a:solidFill>
              </a:rPr>
              <a:t> «Братья Карамазовы»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37B2CEB-5EBD-44D4-AAE7-40DF9C2B5A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5" y="2121763"/>
            <a:ext cx="6017853" cy="380852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D614B4B-8DE3-499F-B847-3BFB10572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2337" y="2121763"/>
            <a:ext cx="5122415" cy="46430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Ф. М. Достоевский так определял место  святости в русской культуре: «...для смиренной души русского простолюдина, измученной трудом и горем, а главное, всегдашнею несправедливостью и всегдашним грехом, как своим, так и мировым, нет сильнее потребности и утешения, как обрести святыню или святого, пасть пред ним и поклониться ему: «Если у нас грех, неправда и искушение, то все равно есть на земле там-то, где-то святой и высший; у того зато — правда... значит, не умирает она па земле, а, стало быть, когда-нибудь и к нам перейдет и воцарится по всей земле, как обещано».</a:t>
            </a:r>
            <a:endParaRPr lang="ru-RU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3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E8D50-FC90-48AF-956C-A55E09F2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6330"/>
            <a:ext cx="9601200" cy="1189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Почему мы должны ориентироваться на святых?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69641-18A0-4C9D-A8CA-D1D365FC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	«Образцом в духовной жизни должны быть святые, а не люди мира сего.  Бегуны на стадионе не оглядываются назад, чтобы увидеть, где находятся последние. Ведь если они будут глазеть на последних, то станут последними сами»</a:t>
            </a:r>
          </a:p>
          <a:p>
            <a:pPr marL="0" indent="0" algn="r">
              <a:buNone/>
            </a:pPr>
            <a:r>
              <a:rPr lang="ru-RU" sz="28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Преподобный Паисий </a:t>
            </a:r>
            <a:r>
              <a:rPr lang="ru-RU" sz="2800" baseline="30000" dirty="0" err="1">
                <a:solidFill>
                  <a:srgbClr val="000000"/>
                </a:solidFill>
                <a:latin typeface="Georgia" panose="02040502050405020303" pitchFamily="18" charset="0"/>
              </a:rPr>
              <a:t>Святогорец</a:t>
            </a:r>
            <a:endParaRPr lang="ru-RU" sz="2800" baseline="30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2800" baseline="30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29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50C3A-A954-4AC2-8297-C8BF851A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2044"/>
            <a:ext cx="9601200" cy="1766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 православной религиозной традиции идеал святости выражается в различных поступках (подвигах)  человека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35530-71BC-4CE9-8CEB-E6F1D67F9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Жизнь для Бога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Распространение православной веры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Мученическая кончина за веру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Посвящение жизни духовному совершенству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B050"/>
                </a:solidFill>
              </a:rPr>
              <a:t>Служение Богу и Церкви в священном сане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AB8550-44BD-4AA4-8BFF-0E1E657260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Жизнь для людей во имя Бога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Безвозмездная забота о больных и страждущих 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Забота о православном Отечестве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7030A0"/>
                </a:solidFill>
              </a:rPr>
              <a:t>Устроение благочестивой жизни в семье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68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3643A-6DD5-4F18-8CEE-5FB5E5D3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9748"/>
            <a:ext cx="9601200" cy="106088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Распространение православной веры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5C65A-B78A-459F-8036-A29384249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692458"/>
            <a:ext cx="4447786" cy="5965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Просвещение Христовой верой неверующих людей или людей иных религий (беседы с людьми о православной вере, уличная проповедь, проповедь в многолюдных собраниях)</a:t>
            </a:r>
          </a:p>
          <a:p>
            <a:r>
              <a:rPr lang="ru-RU" dirty="0">
                <a:solidFill>
                  <a:srgbClr val="0070C0"/>
                </a:solidFill>
              </a:rPr>
              <a:t>Забота о распространении православной веры (переводы Библии, составление азбук, переводы богослужебной и богословской литературы,  создание школ для обучения православной вере)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915BBC-EB31-4D94-896E-8E7C7FD41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9386" y="1083076"/>
            <a:ext cx="6200979" cy="5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Апостол Андрей Первозванный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Первоверховные апостолы Пётр и Павел и иные апостолы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Равноапостольная Нина, просветительница Грузии,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Равноапостольный Григорий, просветитель Армении,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Равноапостольные Кирилл и Мефодий, первоучители славян,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Равноапостольный князь Владимир, креститель Руси,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Равноапостольный Стефан Пермский,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Равноапостольный Герман, просветитель Аляски,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Равноапостольный Николай Японский,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6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6757B-CCEB-45A1-BA41-990C3D85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920"/>
            <a:ext cx="9601200" cy="69245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Святой апостол Андрей Первозванный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FCC408-4018-4F5C-8702-B9F917F20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843380"/>
            <a:ext cx="4443984" cy="94991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Педагогические соображения: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E7BEA6-B7F8-45AC-830C-54F64B2DF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1944210"/>
            <a:ext cx="4724400" cy="4421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Проблемное поле:</a:t>
            </a:r>
            <a:r>
              <a:rPr lang="ru-RU" sz="2400" dirty="0"/>
              <a:t> может ли у человека быть жизненный путь посвященный служению Богу?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Учебное содержание</a:t>
            </a:r>
            <a:r>
              <a:rPr lang="ru-RU" sz="2400" dirty="0"/>
              <a:t>: жизнеописание (житие) апостола Андрея Первозванного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Учебная задача: </a:t>
            </a:r>
            <a:r>
              <a:rPr lang="ru-RU" sz="2400" dirty="0"/>
              <a:t>открытие понимания жизненного пути как пути служения Богу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50"/>
                </a:solidFill>
              </a:rPr>
              <a:t>Ценностный ориентир: </a:t>
            </a:r>
            <a:r>
              <a:rPr lang="ru-RU" sz="2400" dirty="0"/>
              <a:t>служение Богу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BAAB46-9E97-41C9-8233-3CEE67AC4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843379"/>
            <a:ext cx="4443984" cy="61255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B0F0"/>
                </a:solidFill>
              </a:rPr>
              <a:t>День памяти 13 декабря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F276CEB-1030-4546-90F2-99386932BA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4" y="1864312"/>
            <a:ext cx="6178858" cy="4500977"/>
          </a:xfrm>
        </p:spPr>
      </p:pic>
    </p:spTree>
    <p:extLst>
      <p:ext uri="{BB962C8B-B14F-4D97-AF65-F5344CB8AC3E}">
        <p14:creationId xmlns:p14="http://schemas.microsoft.com/office/powerpoint/2010/main" val="182250894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1794</Words>
  <Application>Microsoft Office PowerPoint</Application>
  <PresentationFormat>Широкоэкранный</PresentationFormat>
  <Paragraphs>198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Georgia</vt:lpstr>
      <vt:lpstr>Open Sans</vt:lpstr>
      <vt:lpstr>Times New Roman</vt:lpstr>
      <vt:lpstr>Уголки</vt:lpstr>
      <vt:lpstr>Казанцев Дмитрий Анатольевич, старший преподаватель кафедры культуры, искусства и общественных дисциплин  ГАУ ДПО  «Волгоградская государственная академия последипломного образования»</vt:lpstr>
      <vt:lpstr>Бим-Бад Б.М. Педагогический энциклопедический словарь. — М., 2002. С. 100</vt:lpstr>
      <vt:lpstr>Святость – экзистенциональное состояние человека характеризующееся</vt:lpstr>
      <vt:lpstr>Неужели такие люди бывают на свете? Несомненно.  И кто же они? Этих людей мы называем святыми.</vt:lpstr>
      <vt:lpstr>Святость – «Святая Русь» М.Нестеров «Святая Русь» Ф.Достоевский «Братья Карамазовы» </vt:lpstr>
      <vt:lpstr>Почему мы должны ориентироваться на святых?</vt:lpstr>
      <vt:lpstr>В православной религиозной традиции идеал святости выражается в различных поступках (подвигах)  человека.</vt:lpstr>
      <vt:lpstr>Распространение православной веры</vt:lpstr>
      <vt:lpstr>Святой апостол Андрей Первозванный</vt:lpstr>
      <vt:lpstr>Святые равноапостольные Мефодий и Кирилл, первоучители славян</vt:lpstr>
      <vt:lpstr>Мученическая кончина за  христианскую веру  </vt:lpstr>
      <vt:lpstr>Святой великомученик и победоносец Георгий</vt:lpstr>
      <vt:lpstr>Посвящение жизни духовному совершенству </vt:lpstr>
      <vt:lpstr>Преподобный Сергий Радонежский</vt:lpstr>
      <vt:lpstr>Служение Богу и Церкви в священном сане </vt:lpstr>
      <vt:lpstr>Святитель Николай, архиепископ Мир Ликийских</vt:lpstr>
      <vt:lpstr>Безвозмездная забота о больных и страждущих   </vt:lpstr>
      <vt:lpstr>Преподобномученица великая княгиня Елизавета Феодоровна</vt:lpstr>
      <vt:lpstr>Забота о православном Отечестве </vt:lpstr>
      <vt:lpstr>Святой благоверный князь Александр Невский, в схиме Алексий</vt:lpstr>
      <vt:lpstr>Устроение благочестивой жизни в семье  </vt:lpstr>
      <vt:lpstr>Царственные страстотерпцы  ЦАРЬ НИКОЛАЙ II, ЦАРИЦА АЛЕКСАНДРА, ЦАРЕВИЧ АЛЕКСИЙ, ВЕЛИКИЕ КНЯЖНЫ ОЛЬГА, ТАТИАНА, МАРИЯ И АНАСТАСИЯ </vt:lpstr>
      <vt:lpstr>Предостережение!!!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Казанцев Дмитрий Анатольевич, старший преподаватель кафедры культуры, искусства и общественных дисциплин ГАУ ДПО «Волгоградская государственная академия последипломного образования»</dc:title>
  <dc:creator>Христофор</dc:creator>
  <cp:lastModifiedBy>Христофор</cp:lastModifiedBy>
  <cp:revision>58</cp:revision>
  <dcterms:created xsi:type="dcterms:W3CDTF">2020-10-23T16:02:16Z</dcterms:created>
  <dcterms:modified xsi:type="dcterms:W3CDTF">2020-10-24T15:08:55Z</dcterms:modified>
</cp:coreProperties>
</file>