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2" r:id="rId4"/>
    <p:sldId id="271" r:id="rId5"/>
    <p:sldId id="273" r:id="rId6"/>
    <p:sldId id="274" r:id="rId7"/>
    <p:sldId id="261" r:id="rId8"/>
    <p:sldId id="275" r:id="rId9"/>
    <p:sldId id="276" r:id="rId10"/>
    <p:sldId id="278" r:id="rId11"/>
    <p:sldId id="270" r:id="rId12"/>
  </p:sldIdLst>
  <p:sldSz cx="12192000" cy="6858000"/>
  <p:notesSz cx="6858000" cy="9144000"/>
  <p:embeddedFontLst>
    <p:embeddedFont>
      <p:font typeface="TomskObl2104" charset="0"/>
      <p:regular r:id="rId13"/>
    </p:embeddedFont>
    <p:embeddedFont>
      <p:font typeface="Calibri Light" pitchFamily="34" charset="0"/>
      <p:regular r:id="rId14"/>
      <p: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xmlns="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2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16" y="-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Д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уховность и Нравственность: смысловые различия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6" y="4686299"/>
            <a:ext cx="3943350" cy="733425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+mj-lt"/>
              </a:rPr>
              <a:t>Коновалова Ирина Юрьевна, руководитель </a:t>
            </a:r>
            <a:r>
              <a:rPr lang="ru-RU" dirty="0" err="1" smtClean="0">
                <a:solidFill>
                  <a:schemeClr val="bg1"/>
                </a:solidFill>
                <a:latin typeface="+mj-lt"/>
              </a:rPr>
              <a:t>ОРОиК</a:t>
            </a:r>
            <a:r>
              <a:rPr lang="ru-RU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+mj-lt"/>
              </a:rPr>
              <a:t>Колпашевской</a:t>
            </a:r>
            <a:r>
              <a:rPr lang="ru-RU" dirty="0" smtClean="0">
                <a:solidFill>
                  <a:schemeClr val="bg1"/>
                </a:solidFill>
                <a:latin typeface="+mj-lt"/>
              </a:rPr>
              <a:t> епархии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духовность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169" y="2092411"/>
            <a:ext cx="104702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Задача </a:t>
            </a:r>
            <a:r>
              <a:rPr lang="ru-RU" sz="2800" dirty="0" smtClean="0"/>
              <a:t>религии (напомним, </a:t>
            </a:r>
            <a:r>
              <a:rPr lang="ru-RU" sz="2800" b="1" dirty="0" smtClean="0"/>
              <a:t>«</a:t>
            </a:r>
            <a:r>
              <a:rPr lang="ru-RU" sz="2800" b="1" dirty="0" err="1" smtClean="0"/>
              <a:t>religare</a:t>
            </a:r>
            <a:r>
              <a:rPr lang="ru-RU" sz="2800" b="1" dirty="0" smtClean="0"/>
              <a:t>» </a:t>
            </a:r>
            <a:r>
              <a:rPr lang="ru-RU" sz="2800" dirty="0" smtClean="0"/>
              <a:t>означает </a:t>
            </a:r>
            <a:r>
              <a:rPr lang="ru-RU" sz="2800" dirty="0" smtClean="0"/>
              <a:t>"связывать" или "соединять"</a:t>
            </a:r>
            <a:r>
              <a:rPr lang="ru-RU" sz="2800" dirty="0" smtClean="0"/>
              <a:t>) -  не в совершении обрядов, а в соединении человека с Богом, в исправлении </a:t>
            </a:r>
            <a:r>
              <a:rPr lang="ru-RU" sz="2800" dirty="0" smtClean="0"/>
              <a:t>человеческого духа, в приобретении не </a:t>
            </a:r>
            <a:r>
              <a:rPr lang="ru-RU" sz="2800" dirty="0" smtClean="0"/>
              <a:t>только подлинной </a:t>
            </a:r>
            <a:r>
              <a:rPr lang="ru-RU" sz="2800" dirty="0" smtClean="0"/>
              <a:t>нравственности, </a:t>
            </a:r>
            <a:r>
              <a:rPr lang="ru-RU" sz="2800" dirty="0" smtClean="0"/>
              <a:t>но прежде всего в стяжании подлинной духовности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Коновалова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ирина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89528884765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Определяем понятия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sz="2400" b="1" dirty="0" smtClean="0">
                <a:latin typeface="+mj-lt"/>
              </a:rPr>
              <a:t>Нравственность – это…?</a:t>
            </a:r>
            <a:endParaRPr lang="ru-RU" sz="2400" b="1" dirty="0" smtClean="0">
              <a:latin typeface="+mj-lt"/>
            </a:endParaRPr>
          </a:p>
          <a:p>
            <a:pPr marL="0" indent="0"/>
            <a:r>
              <a:rPr lang="ru-RU" sz="2400" b="1" dirty="0" smtClean="0">
                <a:latin typeface="+mj-lt"/>
              </a:rPr>
              <a:t>Духовность – это …?</a:t>
            </a:r>
          </a:p>
          <a:p>
            <a:pPr marL="0" indent="0"/>
            <a:r>
              <a:rPr lang="ru-RU" sz="2400" dirty="0" smtClean="0"/>
              <a:t>Нравственность и духовность – это одно и то же или нет</a:t>
            </a:r>
            <a:r>
              <a:rPr lang="ru-RU" sz="2400" dirty="0" smtClean="0"/>
              <a:t>?</a:t>
            </a:r>
          </a:p>
          <a:p>
            <a:pPr marL="0" indent="0"/>
            <a:r>
              <a:rPr lang="ru-RU" sz="2400" dirty="0" smtClean="0"/>
              <a:t>Всегда ли нравственен духовный человек? Всегда ли духовен нравственный человек?</a:t>
            </a:r>
            <a:endParaRPr lang="ru-RU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нравственность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sz="4000" b="1" dirty="0" smtClean="0"/>
              <a:t>«Нравственность»</a:t>
            </a:r>
            <a:r>
              <a:rPr lang="ru-RU" sz="4000" dirty="0" smtClean="0"/>
              <a:t> - от слова </a:t>
            </a:r>
            <a:r>
              <a:rPr lang="ru-RU" sz="4000" b="1" dirty="0" smtClean="0"/>
              <a:t>«нрав». </a:t>
            </a:r>
            <a:r>
              <a:rPr lang="ru-RU" sz="4000" dirty="0" smtClean="0"/>
              <a:t>В нраве находят свое отображение общие свойства </a:t>
            </a:r>
            <a:r>
              <a:rPr lang="ru-RU" sz="4000" b="1" dirty="0" smtClean="0"/>
              <a:t>характера</a:t>
            </a:r>
            <a:r>
              <a:rPr lang="ru-RU" sz="4000" dirty="0" smtClean="0"/>
              <a:t> человека, </a:t>
            </a:r>
            <a:r>
              <a:rPr lang="ru-RU" sz="4000" dirty="0" smtClean="0"/>
              <a:t>а также преобладающие </a:t>
            </a:r>
            <a:r>
              <a:rPr lang="ru-RU" sz="4000" b="1" dirty="0" smtClean="0"/>
              <a:t>привычки и навыки</a:t>
            </a:r>
            <a:r>
              <a:rPr lang="ru-RU" sz="4000" dirty="0" smtClean="0"/>
              <a:t>.</a:t>
            </a:r>
            <a:endParaRPr lang="ru-RU" sz="4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нравственность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sz="4000" b="1" dirty="0" smtClean="0"/>
              <a:t>Проявление нравственности</a:t>
            </a:r>
            <a:r>
              <a:rPr lang="ru-RU" sz="4000" dirty="0" smtClean="0"/>
              <a:t> — это </a:t>
            </a:r>
            <a:r>
              <a:rPr lang="ru-RU" sz="4000" b="1" dirty="0" smtClean="0"/>
              <a:t>проявление отношения </a:t>
            </a:r>
            <a:r>
              <a:rPr lang="ru-RU" sz="4000" dirty="0" smtClean="0"/>
              <a:t>к </a:t>
            </a:r>
            <a:r>
              <a:rPr lang="ru-RU" sz="4000" dirty="0" smtClean="0"/>
              <a:t>другим людям, окружающему </a:t>
            </a:r>
            <a:r>
              <a:rPr lang="ru-RU" sz="4000" dirty="0" smtClean="0"/>
              <a:t>миру, </a:t>
            </a:r>
            <a:r>
              <a:rPr lang="ru-RU" sz="4000" dirty="0" smtClean="0"/>
              <a:t>природе. </a:t>
            </a:r>
          </a:p>
          <a:p>
            <a:pPr marL="0" indent="0"/>
            <a:endParaRPr lang="ru-RU" sz="4000" dirty="0" smtClean="0"/>
          </a:p>
          <a:p>
            <a:pPr marL="0" indent="0"/>
            <a:r>
              <a:rPr lang="ru-RU" sz="4000" dirty="0" smtClean="0">
                <a:latin typeface="+mj-lt"/>
              </a:rPr>
              <a:t>Нравственность определяется </a:t>
            </a:r>
            <a:r>
              <a:rPr lang="ru-RU" sz="4000" b="1" dirty="0" smtClean="0">
                <a:latin typeface="+mj-lt"/>
              </a:rPr>
              <a:t>по поступкам </a:t>
            </a:r>
            <a:r>
              <a:rPr lang="ru-RU" sz="4000" dirty="0" smtClean="0">
                <a:latin typeface="+mj-lt"/>
              </a:rPr>
              <a:t>человека.</a:t>
            </a:r>
            <a:endParaRPr lang="ru-RU" sz="4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нравственность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sz="4000" dirty="0" smtClean="0"/>
              <a:t>«Этика», «мораль», «нравственность» – это одно и то же слово, только выраженное греческим</a:t>
            </a:r>
            <a:r>
              <a:rPr lang="ru-RU" sz="4000" smtClean="0"/>
              <a:t>, </a:t>
            </a:r>
            <a:r>
              <a:rPr lang="ru-RU" sz="4000" smtClean="0"/>
              <a:t>латинским и </a:t>
            </a:r>
            <a:r>
              <a:rPr lang="ru-RU" sz="4000" dirty="0" smtClean="0"/>
              <a:t>славянским корнем.</a:t>
            </a:r>
            <a:endParaRPr lang="ru-RU" sz="4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нравственность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ru-RU" sz="4000" dirty="0" smtClean="0"/>
              <a:t>«Золотое» правило нравственности: </a:t>
            </a:r>
            <a:r>
              <a:rPr lang="ru-RU" sz="4000" dirty="0" smtClean="0"/>
              <a:t>«Не делай другому того, чего не желаешь себе».</a:t>
            </a:r>
            <a:endParaRPr lang="ru-RU" sz="4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духовность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0832" y="1777999"/>
            <a:ext cx="10371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Но… Человеческая нравственность </a:t>
            </a:r>
            <a:r>
              <a:rPr lang="ru-RU" sz="3600" dirty="0" smtClean="0"/>
              <a:t>– </a:t>
            </a:r>
            <a:r>
              <a:rPr lang="ru-RU" sz="3600" dirty="0" smtClean="0"/>
              <a:t>относительна.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духовность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0832" y="1777999"/>
            <a:ext cx="103714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Нравственность – про поступки.</a:t>
            </a:r>
          </a:p>
          <a:p>
            <a:endParaRPr lang="ru-RU" sz="4000" dirty="0" smtClean="0"/>
          </a:p>
          <a:p>
            <a:r>
              <a:rPr lang="ru-RU" sz="4000" dirty="0" smtClean="0"/>
              <a:t>Духовность – про их мотивы.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духовность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0832" y="1777999"/>
            <a:ext cx="103714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/>
              <a:t>Слово </a:t>
            </a:r>
            <a:r>
              <a:rPr lang="ru-RU" sz="3200" b="1" dirty="0" smtClean="0"/>
              <a:t>духовность</a:t>
            </a:r>
            <a:r>
              <a:rPr lang="ru-RU" sz="3200" dirty="0" smtClean="0"/>
              <a:t> происходит от слова </a:t>
            </a:r>
            <a:r>
              <a:rPr lang="ru-RU" sz="3200" b="1" dirty="0" smtClean="0"/>
              <a:t>«дух</a:t>
            </a:r>
            <a:r>
              <a:rPr lang="ru-RU" sz="3200" b="1" dirty="0" smtClean="0"/>
              <a:t>».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«</a:t>
            </a:r>
            <a:r>
              <a:rPr lang="ru-RU" sz="3200" dirty="0" smtClean="0"/>
              <a:t>Бог есть дух…» (Ин. 4: 24).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Духовность</a:t>
            </a:r>
            <a:r>
              <a:rPr lang="ru-RU" sz="3200" dirty="0" smtClean="0"/>
              <a:t> – это причастность человека Духу Святому, мера приближения человека к Богу.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Духовен </a:t>
            </a:r>
            <a:r>
              <a:rPr lang="ru-RU" sz="3200" dirty="0" smtClean="0"/>
              <a:t>тот, кто наиболее уподобился Богу в </a:t>
            </a:r>
            <a:r>
              <a:rPr lang="ru-RU" sz="3200" b="1" dirty="0" smtClean="0"/>
              <a:t>добродетели</a:t>
            </a:r>
            <a:r>
              <a:rPr lang="ru-RU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Высшее проявление духовности – </a:t>
            </a:r>
            <a:r>
              <a:rPr lang="ru-RU" sz="3200" b="1" dirty="0" smtClean="0"/>
              <a:t>святость</a:t>
            </a:r>
            <a:r>
              <a:rPr lang="ru-RU" sz="3200" dirty="0" smtClean="0"/>
              <a:t>. </a:t>
            </a:r>
            <a:endParaRPr lang="ru-RU" sz="3200" dirty="0" smtClean="0"/>
          </a:p>
          <a:p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218</Words>
  <Application>Microsoft Office PowerPoint</Application>
  <PresentationFormat>Произвольный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TomskObl2104</vt:lpstr>
      <vt:lpstr>Calibri Light</vt:lpstr>
      <vt:lpstr>Calibri</vt:lpstr>
      <vt:lpstr>Gerbera</vt:lpstr>
      <vt:lpstr>Тема Office</vt:lpstr>
      <vt:lpstr>Духовность и Нравственность: смысловые различия</vt:lpstr>
      <vt:lpstr>Определяем понятия</vt:lpstr>
      <vt:lpstr>нравственность</vt:lpstr>
      <vt:lpstr>нравственность</vt:lpstr>
      <vt:lpstr>нравственность</vt:lpstr>
      <vt:lpstr>нравственность</vt:lpstr>
      <vt:lpstr>Слайд 7</vt:lpstr>
      <vt:lpstr>Слайд 8</vt:lpstr>
      <vt:lpstr>Слайд 9</vt:lpstr>
      <vt:lpstr>Слайд 10</vt:lpstr>
      <vt:lpstr>Коновалова ирина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PrintMaster</cp:lastModifiedBy>
  <cp:revision>115</cp:revision>
  <dcterms:created xsi:type="dcterms:W3CDTF">2025-07-14T10:33:41Z</dcterms:created>
  <dcterms:modified xsi:type="dcterms:W3CDTF">2025-08-20T17:14:08Z</dcterms:modified>
</cp:coreProperties>
</file>