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  <p:sldMasterId id="2147483677" r:id="rId2"/>
    <p:sldMasterId id="2147483689" r:id="rId3"/>
    <p:sldMasterId id="2147483701" r:id="rId4"/>
    <p:sldMasterId id="2147483713" r:id="rId5"/>
    <p:sldMasterId id="2147483749" r:id="rId6"/>
  </p:sldMasterIdLst>
  <p:notesMasterIdLst>
    <p:notesMasterId r:id="rId26"/>
  </p:notesMasterIdLst>
  <p:sldIdLst>
    <p:sldId id="340" r:id="rId7"/>
    <p:sldId id="341" r:id="rId8"/>
    <p:sldId id="342" r:id="rId9"/>
    <p:sldId id="343" r:id="rId10"/>
    <p:sldId id="338" r:id="rId11"/>
    <p:sldId id="258" r:id="rId12"/>
    <p:sldId id="328" r:id="rId13"/>
    <p:sldId id="331" r:id="rId14"/>
    <p:sldId id="327" r:id="rId15"/>
    <p:sldId id="333" r:id="rId16"/>
    <p:sldId id="332" r:id="rId17"/>
    <p:sldId id="329" r:id="rId18"/>
    <p:sldId id="306" r:id="rId19"/>
    <p:sldId id="334" r:id="rId20"/>
    <p:sldId id="315" r:id="rId21"/>
    <p:sldId id="330" r:id="rId22"/>
    <p:sldId id="260" r:id="rId23"/>
    <p:sldId id="335" r:id="rId24"/>
    <p:sldId id="346" r:id="rId25"/>
  </p:sldIdLst>
  <p:sldSz cx="9144000" cy="5143500" type="screen16x9"/>
  <p:notesSz cx="6858000" cy="9144000"/>
  <p:embeddedFontLst>
    <p:embeddedFont>
      <p:font typeface="Gerbera Light" panose="020B0604020202020204" charset="0"/>
      <p:regular r:id="rId27"/>
    </p:embeddedFont>
    <p:embeddedFont>
      <p:font typeface="Gadugi" panose="020B0502040204020203" pitchFamily="34" charset="0"/>
      <p:regular r:id="rId28"/>
      <p:bold r:id="rId29"/>
    </p:embeddedFont>
    <p:embeddedFont>
      <p:font typeface="TomskObl2104" panose="020B0604020202020204" charset="0"/>
      <p:regular r:id="rId30"/>
    </p:embeddedFont>
    <p:embeddedFont>
      <p:font typeface="Mulish" panose="020B0604020202020204" charset="-52"/>
      <p:regular r:id="rId31"/>
      <p:bold r:id="rId32"/>
      <p:italic r:id="rId33"/>
      <p:boldItalic r:id="rId34"/>
    </p:embeddedFont>
    <p:embeddedFont>
      <p:font typeface="Bebas Neue" panose="020B0604020202020204" charset="0"/>
      <p:regular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Quicksand" panose="020B0604020202020204" charset="0"/>
      <p:regular r:id="rId38"/>
      <p:bold r:id="rId39"/>
    </p:embeddedFont>
    <p:embeddedFont>
      <p:font typeface="Nunito Light" panose="020B0604020202020204" charset="-52"/>
      <p:regular r:id="rId40"/>
      <p:italic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cer" initials="A" lastIdx="1" clrIdx="0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05B1D0E-A8F4-4C4F-B6A1-FEC7627B0FE9}">
  <a:tblStyle styleId="{405B1D0E-A8F4-4C4F-B6A1-FEC7627B0F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5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3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4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212126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5955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>
          <a:extLst>
            <a:ext uri="{FF2B5EF4-FFF2-40B4-BE49-F238E27FC236}">
              <a16:creationId xmlns:a16="http://schemas.microsoft.com/office/drawing/2014/main" id="{7B1F6D65-4391-DA84-9C27-67EDC423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3f6155f6d_0_3:notes">
            <a:extLst>
              <a:ext uri="{FF2B5EF4-FFF2-40B4-BE49-F238E27FC236}">
                <a16:creationId xmlns:a16="http://schemas.microsoft.com/office/drawing/2014/main" id="{E434B22A-8B89-80CF-9848-78D862DDDB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33f6155f6d_0_3:notes">
            <a:extLst>
              <a:ext uri="{FF2B5EF4-FFF2-40B4-BE49-F238E27FC236}">
                <a16:creationId xmlns:a16="http://schemas.microsoft.com/office/drawing/2014/main" id="{9613EACC-1918-6F78-53E2-44A2158518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952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33f6155f6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133f6155f6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81009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65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2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D870765F-DEB3-6D90-31BA-1827AC0AC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dd46dd1d67_2_681:notes">
            <a:extLst>
              <a:ext uri="{FF2B5EF4-FFF2-40B4-BE49-F238E27FC236}">
                <a16:creationId xmlns:a16="http://schemas.microsoft.com/office/drawing/2014/main" id="{8274C890-2D83-D7E9-7FB1-FD2EC062D0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dd46dd1d67_2_681:notes">
            <a:extLst>
              <a:ext uri="{FF2B5EF4-FFF2-40B4-BE49-F238E27FC236}">
                <a16:creationId xmlns:a16="http://schemas.microsoft.com/office/drawing/2014/main" id="{E9C480D8-98E8-C361-3B60-9ED6EDE474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700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>
          <a:extLst>
            <a:ext uri="{FF2B5EF4-FFF2-40B4-BE49-F238E27FC236}">
              <a16:creationId xmlns:a16="http://schemas.microsoft.com/office/drawing/2014/main" id="{4F4DF5A2-CB13-3155-57D5-6FFC8EC70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4dda1946d_6_344:notes">
            <a:extLst>
              <a:ext uri="{FF2B5EF4-FFF2-40B4-BE49-F238E27FC236}">
                <a16:creationId xmlns:a16="http://schemas.microsoft.com/office/drawing/2014/main" id="{562AB263-255E-B67C-ED76-490C3D9CC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4dda1946d_6_344:notes">
            <a:extLst>
              <a:ext uri="{FF2B5EF4-FFF2-40B4-BE49-F238E27FC236}">
                <a16:creationId xmlns:a16="http://schemas.microsoft.com/office/drawing/2014/main" id="{CB276D89-F4C9-FA85-5695-3AA12B5523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0094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062B0BB1-1D53-97E2-555F-BAD5767A0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dd46dd1d67_2_681:notes">
            <a:extLst>
              <a:ext uri="{FF2B5EF4-FFF2-40B4-BE49-F238E27FC236}">
                <a16:creationId xmlns:a16="http://schemas.microsoft.com/office/drawing/2014/main" id="{A86AAB0C-83D3-4581-83BB-14ECD9B105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dd46dd1d67_2_681:notes">
            <a:extLst>
              <a:ext uri="{FF2B5EF4-FFF2-40B4-BE49-F238E27FC236}">
                <a16:creationId xmlns:a16="http://schemas.microsoft.com/office/drawing/2014/main" id="{E4B837E0-B61B-51BF-9D47-8B8948F1FF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7874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3f6155f6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33f6155f6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505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3f6155f6d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33f6155f6d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5345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>
          <a:extLst>
            <a:ext uri="{FF2B5EF4-FFF2-40B4-BE49-F238E27FC236}">
              <a16:creationId xmlns:a16="http://schemas.microsoft.com/office/drawing/2014/main" id="{8D2A7BD9-A356-7DF4-F3D3-3A95D249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3f6155f6d_0_3:notes">
            <a:extLst>
              <a:ext uri="{FF2B5EF4-FFF2-40B4-BE49-F238E27FC236}">
                <a16:creationId xmlns:a16="http://schemas.microsoft.com/office/drawing/2014/main" id="{9F2EB881-EEEB-DDE2-51AD-AE9BDB302C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33f6155f6d_0_3:notes">
            <a:extLst>
              <a:ext uri="{FF2B5EF4-FFF2-40B4-BE49-F238E27FC236}">
                <a16:creationId xmlns:a16="http://schemas.microsoft.com/office/drawing/2014/main" id="{89B1F5F1-9CD1-15AC-2837-ADE773183D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7701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>
          <a:extLst>
            <a:ext uri="{FF2B5EF4-FFF2-40B4-BE49-F238E27FC236}">
              <a16:creationId xmlns:a16="http://schemas.microsoft.com/office/drawing/2014/main" id="{7B1F6D65-4391-DA84-9C27-67EDC423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33f6155f6d_0_3:notes">
            <a:extLst>
              <a:ext uri="{FF2B5EF4-FFF2-40B4-BE49-F238E27FC236}">
                <a16:creationId xmlns:a16="http://schemas.microsoft.com/office/drawing/2014/main" id="{E434B22A-8B89-80CF-9848-78D862DDDB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33f6155f6d_0_3:notes">
            <a:extLst>
              <a:ext uri="{FF2B5EF4-FFF2-40B4-BE49-F238E27FC236}">
                <a16:creationId xmlns:a16="http://schemas.microsoft.com/office/drawing/2014/main" id="{9613EACC-1918-6F78-53E2-44A2158518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9327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9200" y="1424875"/>
            <a:ext cx="5925600" cy="2079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 b="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609200" y="3573775"/>
            <a:ext cx="59427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071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481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12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983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3134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314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638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98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1514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97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" name="Google Shape;28;p4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9" name="Google Shape;29;p4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0" name="Google Shape;30;p4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" name="Google Shape;31;p4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3" name="Google Shape;33;p4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323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443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892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689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1955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168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08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594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439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75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720000" y="1413525"/>
            <a:ext cx="4294800" cy="20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5334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3119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4258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9044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4710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1291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8484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412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9562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11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1"/>
          </p:nvPr>
        </p:nvSpPr>
        <p:spPr>
          <a:xfrm>
            <a:off x="713225" y="2018125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2"/>
          </p:nvPr>
        </p:nvSpPr>
        <p:spPr>
          <a:xfrm>
            <a:off x="713225" y="3870728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3"/>
          </p:nvPr>
        </p:nvSpPr>
        <p:spPr>
          <a:xfrm>
            <a:off x="3359125" y="3870725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4"/>
          </p:nvPr>
        </p:nvSpPr>
        <p:spPr>
          <a:xfrm>
            <a:off x="3359125" y="2018025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5" hasCustomPrompt="1"/>
          </p:nvPr>
        </p:nvSpPr>
        <p:spPr>
          <a:xfrm>
            <a:off x="713225" y="1141288"/>
            <a:ext cx="656100" cy="43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title" idx="6" hasCustomPrompt="1"/>
          </p:nvPr>
        </p:nvSpPr>
        <p:spPr>
          <a:xfrm>
            <a:off x="3359125" y="2994063"/>
            <a:ext cx="6561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7" hasCustomPrompt="1"/>
          </p:nvPr>
        </p:nvSpPr>
        <p:spPr>
          <a:xfrm>
            <a:off x="713225" y="2994063"/>
            <a:ext cx="6561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8" hasCustomPrompt="1"/>
          </p:nvPr>
        </p:nvSpPr>
        <p:spPr>
          <a:xfrm>
            <a:off x="3359125" y="1142055"/>
            <a:ext cx="656100" cy="43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9"/>
          </p:nvPr>
        </p:nvSpPr>
        <p:spPr>
          <a:xfrm>
            <a:off x="5997638" y="3870725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3"/>
          </p:nvPr>
        </p:nvSpPr>
        <p:spPr>
          <a:xfrm>
            <a:off x="5997638" y="2018025"/>
            <a:ext cx="2426100" cy="53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14" hasCustomPrompt="1"/>
          </p:nvPr>
        </p:nvSpPr>
        <p:spPr>
          <a:xfrm>
            <a:off x="5997638" y="2994063"/>
            <a:ext cx="656100" cy="43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title" idx="15" hasCustomPrompt="1"/>
          </p:nvPr>
        </p:nvSpPr>
        <p:spPr>
          <a:xfrm>
            <a:off x="5997638" y="1142055"/>
            <a:ext cx="656100" cy="43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6"/>
          </p:nvPr>
        </p:nvSpPr>
        <p:spPr>
          <a:xfrm>
            <a:off x="713225" y="1594575"/>
            <a:ext cx="2423100" cy="4389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subTitle" idx="17"/>
          </p:nvPr>
        </p:nvSpPr>
        <p:spPr>
          <a:xfrm>
            <a:off x="713225" y="3447136"/>
            <a:ext cx="2423100" cy="4284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8"/>
          </p:nvPr>
        </p:nvSpPr>
        <p:spPr>
          <a:xfrm>
            <a:off x="3359125" y="3447125"/>
            <a:ext cx="2423100" cy="4284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9"/>
          </p:nvPr>
        </p:nvSpPr>
        <p:spPr>
          <a:xfrm>
            <a:off x="3359125" y="1594575"/>
            <a:ext cx="2423100" cy="4389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subTitle" idx="20"/>
          </p:nvPr>
        </p:nvSpPr>
        <p:spPr>
          <a:xfrm>
            <a:off x="5997638" y="3447125"/>
            <a:ext cx="2423100" cy="4284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21"/>
          </p:nvPr>
        </p:nvSpPr>
        <p:spPr>
          <a:xfrm>
            <a:off x="5997638" y="1594575"/>
            <a:ext cx="2423100" cy="4389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cxnSp>
        <p:nvCxnSpPr>
          <p:cNvPr id="116" name="Google Shape;116;p13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17" name="Google Shape;117;p13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8" name="Google Shape;118;p13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9" name="Google Shape;119;p13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20" name="Google Shape;120;p13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1" name="Google Shape;121;p13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983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2255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02782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662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193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0923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7758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0526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9600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47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9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4" name="Google Shape;134;p15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5" name="Google Shape;135;p15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6" name="Google Shape;136;p15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7" name="Google Shape;137;p15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38" name="Google Shape;138;p15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9" name="Google Shape;139;p15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40" name="Google Shape;140;p15"/>
          <p:cNvSpPr txBox="1">
            <a:spLocks noGrp="1"/>
          </p:cNvSpPr>
          <p:nvPr>
            <p:ph type="title"/>
          </p:nvPr>
        </p:nvSpPr>
        <p:spPr>
          <a:xfrm>
            <a:off x="720000" y="1148563"/>
            <a:ext cx="3944700" cy="160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subTitle" idx="1"/>
          </p:nvPr>
        </p:nvSpPr>
        <p:spPr>
          <a:xfrm>
            <a:off x="720000" y="2878638"/>
            <a:ext cx="3944700" cy="111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5"/>
          <p:cNvSpPr>
            <a:spLocks noGrp="1"/>
          </p:cNvSpPr>
          <p:nvPr>
            <p:ph type="pic" idx="2"/>
          </p:nvPr>
        </p:nvSpPr>
        <p:spPr>
          <a:xfrm>
            <a:off x="5149825" y="691038"/>
            <a:ext cx="3070800" cy="3761400"/>
          </a:xfrm>
          <a:prstGeom prst="ellipse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160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24047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1519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6401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127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88459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0963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13888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1181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412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5" name="Google Shape;155;p17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56" name="Google Shape;156;p17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7" name="Google Shape;157;p17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58" name="Google Shape;158;p17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59" name="Google Shape;159;p17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0" name="Google Shape;160;p17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61" name="Google Shape;161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7"/>
          <p:cNvSpPr txBox="1">
            <a:spLocks noGrp="1"/>
          </p:cNvSpPr>
          <p:nvPr>
            <p:ph type="subTitle" idx="1"/>
          </p:nvPr>
        </p:nvSpPr>
        <p:spPr>
          <a:xfrm>
            <a:off x="937625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7"/>
          <p:cNvSpPr txBox="1">
            <a:spLocks noGrp="1"/>
          </p:cNvSpPr>
          <p:nvPr>
            <p:ph type="subTitle" idx="2"/>
          </p:nvPr>
        </p:nvSpPr>
        <p:spPr>
          <a:xfrm>
            <a:off x="3484346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subTitle" idx="3"/>
          </p:nvPr>
        </p:nvSpPr>
        <p:spPr>
          <a:xfrm>
            <a:off x="6031074" y="3071250"/>
            <a:ext cx="21753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7"/>
          <p:cNvSpPr txBox="1">
            <a:spLocks noGrp="1"/>
          </p:cNvSpPr>
          <p:nvPr>
            <p:ph type="subTitle" idx="4"/>
          </p:nvPr>
        </p:nvSpPr>
        <p:spPr>
          <a:xfrm>
            <a:off x="937625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5"/>
          </p:nvPr>
        </p:nvSpPr>
        <p:spPr>
          <a:xfrm>
            <a:off x="3484347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subTitle" idx="6"/>
          </p:nvPr>
        </p:nvSpPr>
        <p:spPr>
          <a:xfrm>
            <a:off x="6031075" y="2690250"/>
            <a:ext cx="2175300" cy="3657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600"/>
              <a:buFont typeface="Bebas Neue"/>
              <a:buNone/>
              <a:defRPr sz="26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74680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7825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5063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25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0" name="Google Shape;170;p18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71" name="Google Shape;171;p18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2" name="Google Shape;172;p18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73" name="Google Shape;173;p18"/>
          <p:cNvCxnSpPr/>
          <p:nvPr/>
        </p:nvCxnSpPr>
        <p:spPr>
          <a:xfrm>
            <a:off x="3826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74" name="Google Shape;174;p18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solidFill>
                  <a:schemeClr val="dk2"/>
                </a:solidFill>
              </a:defRPr>
            </a:lvl1pPr>
            <a:lvl2pPr lvl="1" algn="ctr" rtl="0">
              <a:buNone/>
              <a:defRPr>
                <a:solidFill>
                  <a:schemeClr val="dk2"/>
                </a:solidFill>
              </a:defRPr>
            </a:lvl2pPr>
            <a:lvl3pPr lvl="2" algn="ctr" rtl="0">
              <a:buNone/>
              <a:defRPr>
                <a:solidFill>
                  <a:schemeClr val="dk2"/>
                </a:solidFill>
              </a:defRPr>
            </a:lvl3pPr>
            <a:lvl4pPr lvl="3" algn="ctr" rtl="0">
              <a:buNone/>
              <a:defRPr>
                <a:solidFill>
                  <a:schemeClr val="dk2"/>
                </a:solidFill>
              </a:defRPr>
            </a:lvl4pPr>
            <a:lvl5pPr lvl="4" algn="ctr" rtl="0">
              <a:buNone/>
              <a:defRPr>
                <a:solidFill>
                  <a:schemeClr val="dk2"/>
                </a:solidFill>
              </a:defRPr>
            </a:lvl5pPr>
            <a:lvl6pPr lvl="5" algn="ctr" rtl="0">
              <a:buNone/>
              <a:defRPr>
                <a:solidFill>
                  <a:schemeClr val="dk2"/>
                </a:solidFill>
              </a:defRPr>
            </a:lvl6pPr>
            <a:lvl7pPr lvl="6" algn="ctr" rtl="0">
              <a:buNone/>
              <a:defRPr>
                <a:solidFill>
                  <a:schemeClr val="dk2"/>
                </a:solidFill>
              </a:defRPr>
            </a:lvl7pPr>
            <a:lvl8pPr lvl="7" algn="ctr" rtl="0">
              <a:buNone/>
              <a:defRPr>
                <a:solidFill>
                  <a:schemeClr val="dk2"/>
                </a:solidFill>
              </a:defRPr>
            </a:lvl8pPr>
            <a:lvl9pPr lvl="8" algn="ctr" rtl="0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5" name="Google Shape;175;p18"/>
          <p:cNvCxnSpPr/>
          <p:nvPr/>
        </p:nvCxnSpPr>
        <p:spPr>
          <a:xfrm>
            <a:off x="4957950" y="4798838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76" name="Google Shape;176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18"/>
          <p:cNvSpPr txBox="1">
            <a:spLocks noGrp="1"/>
          </p:cNvSpPr>
          <p:nvPr>
            <p:ph type="subTitle" idx="1"/>
          </p:nvPr>
        </p:nvSpPr>
        <p:spPr>
          <a:xfrm>
            <a:off x="720025" y="1610942"/>
            <a:ext cx="77040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8"/>
          <p:cNvSpPr txBox="1">
            <a:spLocks noGrp="1"/>
          </p:cNvSpPr>
          <p:nvPr>
            <p:ph type="subTitle" idx="2"/>
          </p:nvPr>
        </p:nvSpPr>
        <p:spPr>
          <a:xfrm>
            <a:off x="720025" y="2731125"/>
            <a:ext cx="770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8"/>
          <p:cNvSpPr txBox="1">
            <a:spLocks noGrp="1"/>
          </p:cNvSpPr>
          <p:nvPr>
            <p:ph type="subTitle" idx="3"/>
          </p:nvPr>
        </p:nvSpPr>
        <p:spPr>
          <a:xfrm>
            <a:off x="720025" y="3851625"/>
            <a:ext cx="770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subTitle" idx="4"/>
          </p:nvPr>
        </p:nvSpPr>
        <p:spPr>
          <a:xfrm>
            <a:off x="720025" y="1241274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subTitle" idx="5"/>
          </p:nvPr>
        </p:nvSpPr>
        <p:spPr>
          <a:xfrm>
            <a:off x="720025" y="2350125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ubTitle" idx="6"/>
          </p:nvPr>
        </p:nvSpPr>
        <p:spPr>
          <a:xfrm>
            <a:off x="720025" y="3470625"/>
            <a:ext cx="7704000" cy="393600"/>
          </a:xfrm>
          <a:prstGeom prst="rect">
            <a:avLst/>
          </a:prstGeom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 b="1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145950" y="149100"/>
            <a:ext cx="8852100" cy="484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1" name="Google Shape;271;p25"/>
          <p:cNvCxnSpPr/>
          <p:nvPr/>
        </p:nvCxnSpPr>
        <p:spPr>
          <a:xfrm>
            <a:off x="3826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72" name="Google Shape;272;p25"/>
          <p:cNvSpPr/>
          <p:nvPr/>
        </p:nvSpPr>
        <p:spPr>
          <a:xfrm>
            <a:off x="4452300" y="21987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3" name="Google Shape;273;p25"/>
          <p:cNvCxnSpPr/>
          <p:nvPr/>
        </p:nvCxnSpPr>
        <p:spPr>
          <a:xfrm>
            <a:off x="4957925" y="339563"/>
            <a:ext cx="3803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4" name="Google Shape;274;p25"/>
          <p:cNvCxnSpPr/>
          <p:nvPr/>
        </p:nvCxnSpPr>
        <p:spPr>
          <a:xfrm rot="10800000" flipH="1">
            <a:off x="347659" y="4749851"/>
            <a:ext cx="8448600" cy="330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10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40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9" r:id="rId4"/>
    <p:sldLayoutId id="2147483661" r:id="rId5"/>
    <p:sldLayoutId id="2147483663" r:id="rId6"/>
    <p:sldLayoutId id="2147483664" r:id="rId7"/>
    <p:sldLayoutId id="2147483671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14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199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263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2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0BD18D17-2ED9-4ABA-BB82-7F9D9F50F9DA}" type="datetimeFigureOut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20.08.2025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buClrTx/>
            </a:pPr>
            <a:fld id="{EF01CD84-52B4-4564-AC88-0971FE62DD2F}" type="slidenum">
              <a:rPr lang="ru-RU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685800">
                <a:buClrTx/>
              </a:pPr>
              <a:t>‹#›</a:t>
            </a:fld>
            <a:endParaRPr lang="ru-RU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45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18.png"/><Relationship Id="rId7" Type="http://schemas.openxmlformats.org/officeDocument/2006/relationships/slide" Target="slide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9.png"/><Relationship Id="rId4" Type="http://schemas.openxmlformats.org/officeDocument/2006/relationships/slide" Target="slide17.xml"/><Relationship Id="rId9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11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15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slide" Target="slide11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8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6.xml"/><Relationship Id="rId6" Type="http://schemas.openxmlformats.org/officeDocument/2006/relationships/image" Target="http://si15.tomsk.ru/wp-content/uploads/2015/02/img_9737-1024x682.jpg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5831" y="2286000"/>
            <a:ext cx="4511381" cy="900113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  <a:latin typeface="TomskObl2104" pitchFamily="50" charset="0"/>
              </a:rPr>
              <a:t>«Край ты мой сибирский, Томский край родной»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988" y="3537232"/>
            <a:ext cx="3977640" cy="115075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Дутова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Татьяна Николаевна учитель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Коврова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Ирина Геннадьевна учитель 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дефектолог, </a:t>
            </a:r>
            <a:endParaRPr lang="ru-RU" dirty="0" smtClean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ОГБОУ </a:t>
            </a:r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«Школа – интернат для обучающихся с нарушениями слуха» </a:t>
            </a:r>
            <a:endParaRPr lang="ru-RU" dirty="0" smtClean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4" y="2231503"/>
            <a:ext cx="588885" cy="10091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110" y="3482735"/>
            <a:ext cx="269084" cy="30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07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BDFAD95-9B00-2219-52E4-26FCC33E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81" y="1368402"/>
            <a:ext cx="2988811" cy="155004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Объекты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</a:rPr>
              <a:t>эколого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 - краеведческого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туризма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DEE"/>
              </a:clrFrom>
              <a:clrTo>
                <a:srgbClr val="FFFD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684" y="440344"/>
            <a:ext cx="5887337" cy="416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3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036" y="641325"/>
            <a:ext cx="5527964" cy="3850786"/>
          </a:xfrm>
          <a:prstGeom prst="rect">
            <a:avLst/>
          </a:prstGeom>
        </p:spPr>
      </p:pic>
      <p:pic>
        <p:nvPicPr>
          <p:cNvPr id="12" name="Picture 2" descr="Picture background">
            <a:hlinkClick r:id="rId4" action="ppaction://hlinksldjump"/>
            <a:extLst>
              <a:ext uri="{FF2B5EF4-FFF2-40B4-BE49-F238E27FC236}">
                <a16:creationId xmlns:a16="http://schemas.microsoft.com/office/drawing/2014/main" id="{D8F8AA0D-5698-F27B-D312-C9F30EBF4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229" y="4280410"/>
            <a:ext cx="388771" cy="42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Капля 1">
            <a:hlinkClick r:id="rId6" action="ppaction://hlinksldjump"/>
          </p:cNvPr>
          <p:cNvSpPr/>
          <p:nvPr/>
        </p:nvSpPr>
        <p:spPr>
          <a:xfrm rot="7967840">
            <a:off x="5337844" y="3591536"/>
            <a:ext cx="234119" cy="242950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апля 6">
            <a:hlinkClick r:id="rId7" action="ppaction://hlinksldjump"/>
          </p:cNvPr>
          <p:cNvSpPr/>
          <p:nvPr/>
        </p:nvSpPr>
        <p:spPr>
          <a:xfrm rot="7967840">
            <a:off x="7144384" y="1195945"/>
            <a:ext cx="234119" cy="242950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апля 7">
            <a:hlinkClick r:id="rId8" action="ppaction://hlinksldjump"/>
          </p:cNvPr>
          <p:cNvSpPr/>
          <p:nvPr/>
        </p:nvSpPr>
        <p:spPr>
          <a:xfrm rot="7967840">
            <a:off x="7313049" y="1426119"/>
            <a:ext cx="234119" cy="242950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Капля 8">
            <a:hlinkClick r:id="rId9" action="ppaction://hlinksldjump"/>
          </p:cNvPr>
          <p:cNvSpPr/>
          <p:nvPr/>
        </p:nvSpPr>
        <p:spPr>
          <a:xfrm rot="7967840">
            <a:off x="7932156" y="1511551"/>
            <a:ext cx="234119" cy="242950"/>
          </a:xfrm>
          <a:prstGeom prst="teardrop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6BDFAD95-9B00-2219-52E4-26FCC33E65FA}"/>
              </a:ext>
            </a:extLst>
          </p:cNvPr>
          <p:cNvSpPr txBox="1">
            <a:spLocks/>
          </p:cNvSpPr>
          <p:nvPr/>
        </p:nvSpPr>
        <p:spPr>
          <a:xfrm>
            <a:off x="105337" y="1317420"/>
            <a:ext cx="2988811" cy="155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Краеведческий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маршрут по Первомайскому 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району Томской области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17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0000" y="260093"/>
            <a:ext cx="7704000" cy="572700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bg1">
                    <a:lumMod val="50000"/>
                  </a:schemeClr>
                </a:solidFill>
              </a:rPr>
              <a:t>Город Томск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306" r="4823"/>
          <a:stretch/>
        </p:blipFill>
        <p:spPr>
          <a:xfrm>
            <a:off x="339435" y="2090857"/>
            <a:ext cx="3998693" cy="25291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90857"/>
            <a:ext cx="3796145" cy="252918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796458"/>
            <a:ext cx="8758323" cy="389107"/>
          </a:xfrm>
        </p:spPr>
        <p:txBody>
          <a:bodyPr/>
          <a:lstStyle/>
          <a:p>
            <a:pPr marL="177800" indent="0" algn="just">
              <a:buNone/>
            </a:pP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	Томск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расположен в азиатской части России, настоящий сибирский город со всеми его достоинствами. Природа здесь невероятно завораживающая. Томск  - это множество сохранившихся памятников деревянного зодчества. Томск — это научный центр Сибири. Красивых и удивительных мест в этом городе много, каждый сможет найти что-то близкое своему сердцу.</a:t>
            </a:r>
          </a:p>
          <a:p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8145" y="4296169"/>
            <a:ext cx="39017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3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>
          <a:extLst>
            <a:ext uri="{FF2B5EF4-FFF2-40B4-BE49-F238E27FC236}">
              <a16:creationId xmlns:a16="http://schemas.microsoft.com/office/drawing/2014/main" id="{A5A3817D-58BC-0E16-B60E-CF2EF3266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>
            <a:extLst>
              <a:ext uri="{FF2B5EF4-FFF2-40B4-BE49-F238E27FC236}">
                <a16:creationId xmlns:a16="http://schemas.microsoft.com/office/drawing/2014/main" id="{5D084E46-F363-B7AE-172B-C4A71605B0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3118A45-B4D3-F749-AFED-4C5FC1F2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09" y="271654"/>
            <a:ext cx="7704000" cy="5727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Село Первомайское 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A66C1B4-BF64-5CF4-9FE0-C3DF018EE0A3}"/>
              </a:ext>
            </a:extLst>
          </p:cNvPr>
          <p:cNvSpPr txBox="1">
            <a:spLocks/>
          </p:cNvSpPr>
          <p:nvPr/>
        </p:nvSpPr>
        <p:spPr>
          <a:xfrm>
            <a:off x="190913" y="697025"/>
            <a:ext cx="8762174" cy="37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45720" indent="0" algn="just">
              <a:buNone/>
            </a:pP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Когда-то </a:t>
            </a:r>
            <a:r>
              <a:rPr lang="ru-RU" sz="16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Пышкино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-Троицкое является одним из древнейших населенных пунктов Томской области. Топоним (т. е. собственное имя географического объекта) "</a:t>
            </a:r>
            <a:r>
              <a:rPr lang="ru-RU" sz="16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Пышкино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 произошел от имени </a:t>
            </a:r>
            <a:r>
              <a:rPr lang="ru-RU" sz="1600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чулымского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князя Пышки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В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2025 году ему исполнилось 425 лет.</a:t>
            </a:r>
          </a:p>
          <a:p>
            <a:pPr marL="45720" indent="0" algn="ctr">
              <a:buNone/>
            </a:pPr>
            <a:r>
              <a:rPr lang="ru-RU" sz="1800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800" dirty="0">
              <a:solidFill>
                <a:srgbClr val="223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29" y="1730442"/>
            <a:ext cx="3995721" cy="29340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68" y="1706625"/>
            <a:ext cx="3975612" cy="2981709"/>
          </a:xfrm>
          <a:prstGeom prst="rect">
            <a:avLst/>
          </a:prstGeom>
        </p:spPr>
      </p:pic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8145" y="4296169"/>
            <a:ext cx="39017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3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>
          <a:extLst>
            <a:ext uri="{FF2B5EF4-FFF2-40B4-BE49-F238E27FC236}">
              <a16:creationId xmlns:a16="http://schemas.microsoft.com/office/drawing/2014/main" id="{87609ED5-0236-32E8-1BB8-176D396E6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>
            <a:extLst>
              <a:ext uri="{FF2B5EF4-FFF2-40B4-BE49-F238E27FC236}">
                <a16:creationId xmlns:a16="http://schemas.microsoft.com/office/drawing/2014/main" id="{F56EB806-8F54-B70A-576F-85C52EEC851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BC1BE06-B409-4294-2751-9ECF5CB5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31" y="249110"/>
            <a:ext cx="8852338" cy="57270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Село </a:t>
            </a:r>
            <a:r>
              <a:rPr lang="ru-RU" sz="2400" dirty="0" err="1" smtClean="0">
                <a:solidFill>
                  <a:schemeClr val="bg1">
                    <a:lumMod val="50000"/>
                  </a:schemeClr>
                </a:solidFill>
              </a:rPr>
              <a:t>Беляй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</a:rPr>
              <a:t> Первомайский район</a:t>
            </a:r>
            <a:endParaRPr lang="ru-RU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A3505DC-666D-2C8B-250B-9B9B4168F271}"/>
              </a:ext>
            </a:extLst>
          </p:cNvPr>
          <p:cNvSpPr txBox="1">
            <a:spLocks/>
          </p:cNvSpPr>
          <p:nvPr/>
        </p:nvSpPr>
        <p:spPr>
          <a:xfrm>
            <a:off x="149350" y="725851"/>
            <a:ext cx="8762174" cy="37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4572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окраине посёлка, у реки Чулым, открыто </a:t>
            </a:r>
            <a:r>
              <a:rPr lang="ru-RU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Беляйское</a:t>
            </a:r>
            <a:r>
              <a:rPr lang="ru-RU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городище (</a:t>
            </a:r>
            <a:r>
              <a:rPr lang="ru-RU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Беляйское</a:t>
            </a:r>
            <a:r>
              <a:rPr lang="ru-RU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селище) и </a:t>
            </a:r>
            <a:r>
              <a:rPr lang="ru-RU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Беляйский</a:t>
            </a:r>
            <a:r>
              <a:rPr lang="ru-RU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курганный могильник. Археологический памятник </a:t>
            </a:r>
            <a:r>
              <a:rPr lang="ru-RU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Беляйское</a:t>
            </a:r>
            <a:r>
              <a:rPr lang="ru-RU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городище датируется ранним железным веком (2 век до н. э. — 4 век н. э.), развитым средневековьем (X—XI века). Самой массовой находкой в жилище являются остатки столовой и кухонной посуды.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59" y="1879739"/>
            <a:ext cx="4084703" cy="27231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-517" t="4340" r="14397" b="5222"/>
          <a:stretch/>
        </p:blipFill>
        <p:spPr>
          <a:xfrm>
            <a:off x="4408190" y="1879738"/>
            <a:ext cx="4509779" cy="2723135"/>
          </a:xfrm>
          <a:prstGeom prst="rect">
            <a:avLst/>
          </a:prstGeom>
          <a:effectLst/>
        </p:spPr>
      </p:pic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8145" y="4296169"/>
            <a:ext cx="39017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>
          <a:extLst>
            <a:ext uri="{FF2B5EF4-FFF2-40B4-BE49-F238E27FC236}">
              <a16:creationId xmlns:a16="http://schemas.microsoft.com/office/drawing/2014/main" id="{87609ED5-0236-32E8-1BB8-176D396E6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>
            <a:extLst>
              <a:ext uri="{FF2B5EF4-FFF2-40B4-BE49-F238E27FC236}">
                <a16:creationId xmlns:a16="http://schemas.microsoft.com/office/drawing/2014/main" id="{F56EB806-8F54-B70A-576F-85C52EEC851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BC1BE06-B409-4294-2751-9ECF5CB57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31" y="413494"/>
            <a:ext cx="8852338" cy="57270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Первомайский районный краеведческий музей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7A3505DC-666D-2C8B-250B-9B9B4168F271}"/>
              </a:ext>
            </a:extLst>
          </p:cNvPr>
          <p:cNvSpPr txBox="1">
            <a:spLocks/>
          </p:cNvSpPr>
          <p:nvPr/>
        </p:nvSpPr>
        <p:spPr>
          <a:xfrm>
            <a:off x="158698" y="970858"/>
            <a:ext cx="8762174" cy="376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45720" indent="0" algn="ctr">
              <a:buNone/>
            </a:pP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декабря 1994 года был открыт «Первомайский районный краеведческий музей».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174" t="216" r="12202" b="-216"/>
          <a:stretch/>
        </p:blipFill>
        <p:spPr>
          <a:xfrm>
            <a:off x="279121" y="1515635"/>
            <a:ext cx="4199032" cy="2977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1435" r="9621"/>
          <a:stretch/>
        </p:blipFill>
        <p:spPr>
          <a:xfrm>
            <a:off x="4530437" y="1515635"/>
            <a:ext cx="4383369" cy="2977214"/>
          </a:xfrm>
          <a:prstGeom prst="rect">
            <a:avLst/>
          </a:prstGeom>
        </p:spPr>
      </p:pic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8145" y="4296169"/>
            <a:ext cx="39017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0000" y="353850"/>
            <a:ext cx="7704000" cy="5727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Деревня Березовка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45649" y="1000711"/>
            <a:ext cx="8379695" cy="377523"/>
          </a:xfrm>
        </p:spPr>
        <p:txBody>
          <a:bodyPr/>
          <a:lstStyle/>
          <a:p>
            <a:pPr marL="177800" indent="0">
              <a:buNone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ea typeface="Gadugi" panose="020B0502040204020203" pitchFamily="34" charset="0"/>
              </a:rPr>
              <a:t>Отдых на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  <a:ea typeface="Gadugi" panose="020B0502040204020203" pitchFamily="34" charset="0"/>
              </a:rPr>
              <a:t>Яновом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  <a:ea typeface="Gadugi" panose="020B0502040204020203" pitchFamily="34" charset="0"/>
              </a:rPr>
              <a:t> хуторе — это уникальное сочетание погружения в деревенский быт и, одновременно, сервис на самом высоком современном уровне.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05" y="1738745"/>
            <a:ext cx="4259136" cy="28280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313" y="1738745"/>
            <a:ext cx="3770755" cy="2828066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8145" y="4296169"/>
            <a:ext cx="390178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9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bg1">
                    <a:lumMod val="50000"/>
                  </a:schemeClr>
                </a:solidFill>
              </a:rPr>
              <a:t>Интерактивная карта</a:t>
            </a:r>
            <a:endParaRPr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8" name="Google Shape;348;p33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0229" t="44765" r="72382" b="31328"/>
          <a:stretch/>
        </p:blipFill>
        <p:spPr>
          <a:xfrm>
            <a:off x="6491288" y="1933062"/>
            <a:ext cx="2174730" cy="21531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0" y="1133740"/>
            <a:ext cx="4812150" cy="33531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692643" y="634449"/>
            <a:ext cx="7758612" cy="21284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ru-RU" sz="2400" b="1" i="1" dirty="0" smtClean="0">
                <a:solidFill>
                  <a:schemeClr val="bg1">
                    <a:lumMod val="50000"/>
                  </a:schemeClr>
                </a:solidFill>
              </a:rPr>
              <a:t>«Край </a:t>
            </a:r>
            <a:r>
              <a:rPr lang="ru-RU" sz="2400" b="1" i="1" dirty="0">
                <a:solidFill>
                  <a:schemeClr val="bg1">
                    <a:lumMod val="50000"/>
                  </a:schemeClr>
                </a:solidFill>
              </a:rPr>
              <a:t>ты мой сибирский, Томский край родной»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287" name="Google Shape;287;p29"/>
          <p:cNvCxnSpPr/>
          <p:nvPr/>
        </p:nvCxnSpPr>
        <p:spPr>
          <a:xfrm rot="10800000" flipH="1">
            <a:off x="1600600" y="2640752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8" name="Google Shape;288;p29"/>
          <p:cNvCxnSpPr>
            <a:cxnSpLocks/>
          </p:cNvCxnSpPr>
          <p:nvPr/>
        </p:nvCxnSpPr>
        <p:spPr>
          <a:xfrm rot="10800000" flipH="1">
            <a:off x="1609200" y="1319166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9" name="Google Shape;289;p29"/>
          <p:cNvSpPr/>
          <p:nvPr/>
        </p:nvSpPr>
        <p:spPr>
          <a:xfrm>
            <a:off x="497058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8407542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83" y="2187066"/>
            <a:ext cx="3451667" cy="2588751"/>
          </a:xfrm>
          <a:prstGeom prst="rect">
            <a:avLst/>
          </a:prstGeom>
        </p:spPr>
      </p:pic>
      <p:sp>
        <p:nvSpPr>
          <p:cNvPr id="11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5534024" y="3420841"/>
            <a:ext cx="3420735" cy="1256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/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ОГБОУ «Школа интернат для обучающихся с нарушениями слуха»</a:t>
            </a: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Дутова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Татьяна Николаевна </a:t>
            </a:r>
            <a:endParaRPr lang="ru-RU" dirty="0" smtClean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Учитель</a:t>
            </a:r>
          </a:p>
          <a:p>
            <a:pPr marL="0" lvl="0" indent="0" algn="r"/>
            <a:r>
              <a:rPr lang="ru-RU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Коврова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Ирина Геннадьевна</a:t>
            </a: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Учитель-дефектолог </a:t>
            </a:r>
            <a:endParaRPr lang="ru-RU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2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553" y="171761"/>
            <a:ext cx="4591257" cy="45912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31" y="562477"/>
            <a:ext cx="1518521" cy="40566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71" y="1344556"/>
            <a:ext cx="2050409" cy="20504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52" y="3738591"/>
            <a:ext cx="269084" cy="30702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634" y="782842"/>
            <a:ext cx="3369098" cy="3369098"/>
          </a:xfrm>
          <a:prstGeom prst="ellipse">
            <a:avLst/>
          </a:prstGeom>
        </p:spPr>
      </p:pic>
      <p:sp>
        <p:nvSpPr>
          <p:cNvPr id="11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 txBox="1">
            <a:spLocks/>
          </p:cNvSpPr>
          <p:nvPr/>
        </p:nvSpPr>
        <p:spPr>
          <a:xfrm>
            <a:off x="429490" y="3650673"/>
            <a:ext cx="4823412" cy="1432638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r" defTabSz="685800">
              <a:spcBef>
                <a:spcPts val="750"/>
              </a:spcBef>
              <a:buClrTx/>
            </a:pPr>
            <a:r>
              <a:rPr lang="ru-RU" sz="2100" dirty="0" err="1">
                <a:solidFill>
                  <a:prstClr val="white"/>
                </a:solidFill>
                <a:latin typeface="Gerbera Light" panose="02000300000000000000" pitchFamily="50" charset="-52"/>
              </a:rPr>
              <a:t>Дутова</a:t>
            </a:r>
            <a:r>
              <a:rPr lang="ru-RU" sz="2100" dirty="0">
                <a:solidFill>
                  <a:prstClr val="white"/>
                </a:solidFill>
                <a:latin typeface="Gerbera Light" panose="02000300000000000000" pitchFamily="50" charset="-52"/>
              </a:rPr>
              <a:t> Татьяна Николаевна учитель</a:t>
            </a:r>
          </a:p>
          <a:p>
            <a:pPr marL="171450" indent="-171450" algn="r" defTabSz="685800">
              <a:spcBef>
                <a:spcPts val="750"/>
              </a:spcBef>
              <a:buClrTx/>
            </a:pPr>
            <a:r>
              <a:rPr lang="ru-RU" sz="2100" dirty="0" err="1">
                <a:solidFill>
                  <a:prstClr val="white"/>
                </a:solidFill>
                <a:latin typeface="Gerbera Light" panose="02000300000000000000" pitchFamily="50" charset="-52"/>
              </a:rPr>
              <a:t>Коврова</a:t>
            </a:r>
            <a:r>
              <a:rPr lang="ru-RU" sz="2100" dirty="0">
                <a:solidFill>
                  <a:prstClr val="white"/>
                </a:solidFill>
                <a:latin typeface="Gerbera Light" panose="02000300000000000000" pitchFamily="50" charset="-52"/>
              </a:rPr>
              <a:t> Ирина Геннадьевна учитель дефектолог, </a:t>
            </a:r>
          </a:p>
          <a:p>
            <a:pPr marL="171450" indent="-171450" algn="r" defTabSz="685800">
              <a:spcBef>
                <a:spcPts val="750"/>
              </a:spcBef>
              <a:buClrTx/>
            </a:pPr>
            <a:r>
              <a:rPr lang="ru-RU" sz="2100" dirty="0">
                <a:solidFill>
                  <a:prstClr val="white"/>
                </a:solidFill>
                <a:latin typeface="Gerbera Light" panose="02000300000000000000" pitchFamily="50" charset="-52"/>
              </a:rPr>
              <a:t>ОГБОУ «Школа – интернат для обучающихся с нарушениями слуха» </a:t>
            </a:r>
          </a:p>
          <a:p>
            <a:pPr marL="171450" indent="-171450" algn="r" defTabSz="685800">
              <a:spcBef>
                <a:spcPts val="750"/>
              </a:spcBef>
              <a:buClrTx/>
            </a:pPr>
            <a:endParaRPr lang="ru-RU" sz="2100" dirty="0">
              <a:solidFill>
                <a:prstClr val="white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4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22" y="302015"/>
            <a:ext cx="310819" cy="3574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53734" y="188194"/>
            <a:ext cx="84902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ru-RU" sz="1800" kern="1200" dirty="0" smtClean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	ОГБОУ </a:t>
            </a:r>
            <a:r>
              <a:rPr lang="ru-RU" sz="1800" kern="12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«Школа–интернат для обучающихся с нарушениями слуха» - единственная в Томской области. В ней обучаются дети - инвалиды со сложной структурой дефекта от 3 до 18 лет. В школу поступают дети с разной степенью тугоухости, глухотой и после </a:t>
            </a:r>
            <a:r>
              <a:rPr lang="ru-RU" sz="1800" kern="1200" dirty="0" err="1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кохлеарной</a:t>
            </a:r>
            <a:r>
              <a:rPr lang="ru-RU" sz="1800" kern="12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 имплантации (КИ). </a:t>
            </a:r>
          </a:p>
        </p:txBody>
      </p:sp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45"/>
          <a:stretch>
            <a:fillRect/>
          </a:stretch>
        </p:blipFill>
        <p:spPr bwMode="auto">
          <a:xfrm>
            <a:off x="4690954" y="1773382"/>
            <a:ext cx="4311544" cy="3132318"/>
          </a:xfrm>
          <a:prstGeom prst="rect">
            <a:avLst/>
          </a:prstGeom>
          <a:noFill/>
          <a:ln w="19050">
            <a:solidFill>
              <a:sysClr val="window" lastClr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http://si15.tomsk.ru/wp-content/uploads/2015/02/img_9737-1024x682.jpg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22" y="1848283"/>
            <a:ext cx="2154751" cy="1421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последние 02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522" y="3485392"/>
            <a:ext cx="2131795" cy="1420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74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 txBox="1">
            <a:spLocks/>
          </p:cNvSpPr>
          <p:nvPr/>
        </p:nvSpPr>
        <p:spPr>
          <a:xfrm>
            <a:off x="558043" y="187903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ulish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F"/>
              </a:buClr>
              <a:buSzPts val="1400"/>
              <a:buFont typeface="Mulish"/>
              <a:buChar char="●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Формирование системы ценностей;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F"/>
              </a:buClr>
              <a:buSzPts val="1400"/>
              <a:buFont typeface="Mulish"/>
              <a:buChar char="●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sym typeface="Mulish"/>
              </a:rPr>
              <a:t>Развитие нравственного сознания;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F"/>
              </a:buClr>
              <a:buSzPts val="1400"/>
              <a:buFont typeface="Mulish"/>
              <a:buChar char="●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Воспитание патриотизма и гражданственности;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F"/>
              </a:buClr>
              <a:buSzPts val="1400"/>
              <a:buFont typeface="Mulish"/>
              <a:buChar char="●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Развитие творческих способностей;</a:t>
            </a:r>
          </a:p>
          <a:p>
            <a:pPr marL="457200" marR="0" lvl="0" indent="-317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C5C5F"/>
              </a:buClr>
              <a:buSzPts val="1400"/>
              <a:buFont typeface="Mulish"/>
              <a:buChar char="●"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Формирование навыков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саморегуляции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5C5C5F"/>
                </a:solidFill>
                <a:effectLst/>
                <a:uLnTx/>
                <a:uFillTx/>
                <a:latin typeface="Gerbera Light" panose="02000300000000000000" pitchFamily="50" charset="-52"/>
                <a:sym typeface="Mulish"/>
              </a:rPr>
              <a:t>.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5C5C5F"/>
              </a:solidFill>
              <a:effectLst/>
              <a:uLnTx/>
              <a:uFillTx/>
              <a:latin typeface="Gerbera Light" panose="02000300000000000000" pitchFamily="50" charset="-52"/>
              <a:sym typeface="Mulish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34" y="475197"/>
            <a:ext cx="310819" cy="3574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68862" y="174815"/>
            <a:ext cx="824113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50" dirty="0">
                <a:solidFill>
                  <a:srgbClr val="00881B"/>
                </a:solidFill>
                <a:latin typeface="TomskObl2104" pitchFamily="50" charset="0"/>
              </a:rPr>
              <a:t>Духовно-нравственное воспитание включает в себя:</a:t>
            </a:r>
            <a:endParaRPr lang="ru-RU" sz="3750" dirty="0">
              <a:solidFill>
                <a:srgbClr val="00881B"/>
              </a:solidFill>
              <a:latin typeface="TomskObl21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 txBox="1">
            <a:spLocks/>
          </p:cNvSpPr>
          <p:nvPr/>
        </p:nvSpPr>
        <p:spPr>
          <a:xfrm>
            <a:off x="544982" y="1571693"/>
            <a:ext cx="7886700" cy="326350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rgbClr val="5C5C5F"/>
                </a:solidFill>
                <a:latin typeface="Arial"/>
              </a:rPr>
              <a:t>Индивидуальные особенности:</a:t>
            </a:r>
          </a:p>
          <a:p>
            <a:r>
              <a:rPr lang="ru-RU" sz="2400" dirty="0">
                <a:solidFill>
                  <a:srgbClr val="5C5C5F"/>
                </a:solidFill>
                <a:latin typeface="Arial"/>
              </a:rPr>
              <a:t>Возрастные особенности:</a:t>
            </a:r>
          </a:p>
          <a:p>
            <a:r>
              <a:rPr lang="ru-RU" sz="2400" dirty="0">
                <a:solidFill>
                  <a:srgbClr val="5C5C5F"/>
                </a:solidFill>
                <a:latin typeface="Arial"/>
              </a:rPr>
              <a:t>Роль семьи и школы:</a:t>
            </a:r>
          </a:p>
          <a:p>
            <a:r>
              <a:rPr lang="ru-RU" sz="2400" dirty="0">
                <a:solidFill>
                  <a:srgbClr val="5C5C5F"/>
                </a:solidFill>
                <a:latin typeface="Arial"/>
              </a:rPr>
              <a:t>Взаимодействие с социумом: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100" dirty="0">
                <a:solidFill>
                  <a:srgbClr val="5C5C5F"/>
                </a:solidFill>
                <a:latin typeface="Arial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61201" y="193895"/>
            <a:ext cx="8482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dirty="0">
                <a:solidFill>
                  <a:srgbClr val="00881B"/>
                </a:solidFill>
                <a:latin typeface="TomskObl2104" pitchFamily="50" charset="0"/>
              </a:rPr>
              <a:t>В процессе духовно-нравственного воспитания важно учитывать: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3" y="337642"/>
            <a:ext cx="310819" cy="35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2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9"/>
          <p:cNvSpPr txBox="1">
            <a:spLocks noGrp="1"/>
          </p:cNvSpPr>
          <p:nvPr>
            <p:ph type="ctrTitle"/>
          </p:nvPr>
        </p:nvSpPr>
        <p:spPr>
          <a:xfrm>
            <a:off x="701244" y="910142"/>
            <a:ext cx="7758612" cy="21284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ru-RU" sz="2400" b="1" i="1" dirty="0" smtClean="0">
                <a:solidFill>
                  <a:schemeClr val="bg1">
                    <a:lumMod val="25000"/>
                  </a:schemeClr>
                </a:solidFill>
              </a:rPr>
              <a:t>«Край </a:t>
            </a:r>
            <a:r>
              <a:rPr lang="ru-RU" sz="2400" b="1" i="1" dirty="0">
                <a:solidFill>
                  <a:schemeClr val="bg1">
                    <a:lumMod val="25000"/>
                  </a:schemeClr>
                </a:solidFill>
              </a:rPr>
              <a:t>ты мой сибирский, Томский край родной» </a:t>
            </a:r>
            <a:r>
              <a:rPr lang="en-US" sz="2800" b="1" dirty="0" smtClean="0">
                <a:solidFill>
                  <a:schemeClr val="bg1">
                    <a:lumMod val="25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bg1">
                    <a:lumMod val="25000"/>
                  </a:schemeClr>
                </a:solidFill>
              </a:rPr>
            </a:b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</a:rPr>
              <a:t>программа по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</a:rPr>
              <a:t>формированию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</a:rPr>
              <a:t>нравственно – патриотического сознания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</a:rPr>
              <a:t>у обучающихся с нарушениями слуха.</a:t>
            </a:r>
            <a:endParaRPr lang="en-US" sz="14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86" name="Google Shape;286;p29"/>
          <p:cNvSpPr txBox="1">
            <a:spLocks noGrp="1"/>
          </p:cNvSpPr>
          <p:nvPr>
            <p:ph type="subTitle" idx="1"/>
          </p:nvPr>
        </p:nvSpPr>
        <p:spPr>
          <a:xfrm>
            <a:off x="4793673" y="3419910"/>
            <a:ext cx="3987942" cy="1256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/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ОГБОУ «Школа интернат для обучающихся с нарушениями слуха»</a:t>
            </a: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Дутова 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Татьяна Николаевна </a:t>
            </a:r>
            <a:endParaRPr lang="ru-RU" dirty="0" smtClean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Учитель</a:t>
            </a:r>
          </a:p>
          <a:p>
            <a:pPr marL="0" lvl="0" indent="0" algn="r"/>
            <a:r>
              <a:rPr lang="ru-RU" dirty="0" err="1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Коврова</a:t>
            </a:r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Ирина Геннадьевна</a:t>
            </a:r>
          </a:p>
          <a:p>
            <a:pPr marL="0" lvl="0" indent="0" algn="r"/>
            <a:r>
              <a:rPr lang="ru-RU" dirty="0" smtClean="0">
                <a:solidFill>
                  <a:schemeClr val="bg1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Учитель-дефектолог </a:t>
            </a:r>
            <a:endParaRPr lang="ru-RU" dirty="0">
              <a:solidFill>
                <a:schemeClr val="bg1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7" name="Google Shape;287;p29"/>
          <p:cNvCxnSpPr/>
          <p:nvPr/>
        </p:nvCxnSpPr>
        <p:spPr>
          <a:xfrm rot="10800000" flipH="1">
            <a:off x="1600600" y="2640752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8" name="Google Shape;288;p29"/>
          <p:cNvCxnSpPr>
            <a:cxnSpLocks/>
          </p:cNvCxnSpPr>
          <p:nvPr/>
        </p:nvCxnSpPr>
        <p:spPr>
          <a:xfrm rot="10800000" flipH="1">
            <a:off x="1609200" y="1319166"/>
            <a:ext cx="5942700" cy="660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89" name="Google Shape;289;p29"/>
          <p:cNvSpPr/>
          <p:nvPr/>
        </p:nvSpPr>
        <p:spPr>
          <a:xfrm>
            <a:off x="497058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8407542" y="1865525"/>
            <a:ext cx="239400" cy="239400"/>
          </a:xfrm>
          <a:prstGeom prst="star4">
            <a:avLst>
              <a:gd name="adj" fmla="val 15727"/>
            </a:avLst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r="54574" b="18962"/>
          <a:stretch/>
        </p:blipFill>
        <p:spPr>
          <a:xfrm>
            <a:off x="616758" y="2575419"/>
            <a:ext cx="1869294" cy="236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9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1"/>
          <p:cNvSpPr txBox="1">
            <a:spLocks noGrp="1"/>
          </p:cNvSpPr>
          <p:nvPr>
            <p:ph type="title"/>
          </p:nvPr>
        </p:nvSpPr>
        <p:spPr>
          <a:xfrm>
            <a:off x="720000" y="3456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>
                    <a:lumMod val="25000"/>
                  </a:schemeClr>
                </a:solidFill>
              </a:rPr>
              <a:t>Цель:</a:t>
            </a:r>
            <a:endParaRPr lang="ru-RU" sz="28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1" name="Google Shape;311;p31"/>
          <p:cNvSpPr txBox="1">
            <a:spLocks noGrp="1"/>
          </p:cNvSpPr>
          <p:nvPr>
            <p:ph type="title" idx="6"/>
          </p:nvPr>
        </p:nvSpPr>
        <p:spPr>
          <a:xfrm>
            <a:off x="3360450" y="2768359"/>
            <a:ext cx="6561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0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</a:rPr>
              <a:t>2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2" name="Google Shape;312;p31"/>
          <p:cNvSpPr txBox="1">
            <a:spLocks noGrp="1"/>
          </p:cNvSpPr>
          <p:nvPr>
            <p:ph type="title" idx="7"/>
          </p:nvPr>
        </p:nvSpPr>
        <p:spPr>
          <a:xfrm>
            <a:off x="714550" y="2768359"/>
            <a:ext cx="6561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0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</a:rPr>
              <a:t>1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6" name="Google Shape;316;p31"/>
          <p:cNvSpPr txBox="1">
            <a:spLocks noGrp="1"/>
          </p:cNvSpPr>
          <p:nvPr>
            <p:ph type="title" idx="14"/>
          </p:nvPr>
        </p:nvSpPr>
        <p:spPr>
          <a:xfrm>
            <a:off x="5998963" y="2768359"/>
            <a:ext cx="6561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25000"/>
                  </a:schemeClr>
                </a:solidFill>
              </a:rPr>
              <a:t>0</a:t>
            </a:r>
            <a:r>
              <a:rPr lang="ru-RU" dirty="0">
                <a:solidFill>
                  <a:schemeClr val="bg1">
                    <a:lumMod val="25000"/>
                  </a:schemeClr>
                </a:solidFill>
              </a:rPr>
              <a:t>3</a:t>
            </a:r>
            <a:endParaRPr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19" name="Google Shape;319;p31"/>
          <p:cNvSpPr txBox="1">
            <a:spLocks noGrp="1"/>
          </p:cNvSpPr>
          <p:nvPr>
            <p:ph type="subTitle" idx="17"/>
          </p:nvPr>
        </p:nvSpPr>
        <p:spPr>
          <a:xfrm>
            <a:off x="714550" y="3221431"/>
            <a:ext cx="2423100" cy="13507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00000"/>
              </a:lnSpc>
            </a:pPr>
            <a:r>
              <a:rPr lang="ru-RU" sz="1500" b="0" dirty="0" smtClean="0">
                <a:solidFill>
                  <a:schemeClr val="bg1">
                    <a:lumMod val="25000"/>
                  </a:schemeClr>
                </a:solidFill>
              </a:rPr>
              <a:t>формирование нравственной </a:t>
            </a:r>
            <a:r>
              <a:rPr lang="ru-RU" sz="1500" b="0" dirty="0">
                <a:solidFill>
                  <a:schemeClr val="bg1">
                    <a:lumMod val="25000"/>
                  </a:schemeClr>
                </a:solidFill>
              </a:rPr>
              <a:t>культуры </a:t>
            </a:r>
            <a:r>
              <a:rPr lang="ru-RU" sz="1500" b="0" dirty="0" smtClean="0">
                <a:solidFill>
                  <a:schemeClr val="bg1">
                    <a:lumMod val="25000"/>
                  </a:schemeClr>
                </a:solidFill>
              </a:rPr>
              <a:t>обучающихся через краеведческую-патриотическую работу</a:t>
            </a:r>
            <a:endParaRPr lang="ru-RU" sz="1500" b="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20" name="Google Shape;320;p31"/>
          <p:cNvSpPr txBox="1">
            <a:spLocks noGrp="1"/>
          </p:cNvSpPr>
          <p:nvPr>
            <p:ph type="subTitle" idx="18"/>
          </p:nvPr>
        </p:nvSpPr>
        <p:spPr>
          <a:xfrm>
            <a:off x="3360449" y="3221420"/>
            <a:ext cx="2534659" cy="13507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lnSpc>
                <a:spcPct val="100000"/>
              </a:lnSpc>
            </a:pP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</a:rPr>
              <a:t>развитие духовных качеств ребенка по отношению к  окружающему миру, к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</a:rPr>
              <a:t>родному краю, окружающим людям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</a:rPr>
              <a:t>и к </a:t>
            </a:r>
            <a:r>
              <a:rPr lang="ru-RU" sz="1400" b="0" dirty="0">
                <a:solidFill>
                  <a:schemeClr val="bg1">
                    <a:lumMod val="25000"/>
                  </a:schemeClr>
                </a:solidFill>
              </a:rPr>
              <a:t>самому </a:t>
            </a:r>
            <a:r>
              <a:rPr lang="ru-RU" sz="1400" b="0" dirty="0" smtClean="0">
                <a:solidFill>
                  <a:schemeClr val="bg1">
                    <a:lumMod val="25000"/>
                  </a:schemeClr>
                </a:solidFill>
              </a:rPr>
              <a:t>себе</a:t>
            </a:r>
            <a:endParaRPr lang="ru-RU" sz="1400" b="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20"/>
          </p:nvPr>
        </p:nvSpPr>
        <p:spPr>
          <a:xfrm>
            <a:off x="6117907" y="3206062"/>
            <a:ext cx="2423100" cy="138145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dirty="0">
                <a:solidFill>
                  <a:schemeClr val="tx1"/>
                </a:solidFill>
              </a:rPr>
              <a:t>р</a:t>
            </a:r>
            <a:r>
              <a:rPr lang="ru-RU" sz="1600" b="0" dirty="0" smtClean="0">
                <a:solidFill>
                  <a:schemeClr val="tx1"/>
                </a:solidFill>
              </a:rPr>
              <a:t>азработка интерактивной карты </a:t>
            </a:r>
            <a:r>
              <a:rPr lang="ru-RU" sz="1600" b="0" dirty="0">
                <a:solidFill>
                  <a:schemeClr val="tx1"/>
                </a:solidFill>
              </a:rPr>
              <a:t>«Навигация по </a:t>
            </a:r>
            <a:r>
              <a:rPr lang="ru-RU" sz="1600" b="0" dirty="0" err="1" smtClean="0">
                <a:solidFill>
                  <a:schemeClr val="tx1"/>
                </a:solidFill>
              </a:rPr>
              <a:t>эколого</a:t>
            </a:r>
            <a:r>
              <a:rPr lang="ru-RU" sz="1600" b="0" dirty="0" smtClean="0">
                <a:solidFill>
                  <a:schemeClr val="tx1"/>
                </a:solidFill>
              </a:rPr>
              <a:t> – краеведческим местам родного края»</a:t>
            </a:r>
            <a:endParaRPr sz="1600" b="0" dirty="0">
              <a:solidFill>
                <a:schemeClr val="tx1"/>
              </a:solidFill>
            </a:endParaRPr>
          </a:p>
        </p:txBody>
      </p:sp>
      <p:sp>
        <p:nvSpPr>
          <p:cNvPr id="324" name="Google Shape;324;p31"/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20" name="Google Shape;319;p31">
            <a:extLst>
              <a:ext uri="{FF2B5EF4-FFF2-40B4-BE49-F238E27FC236}">
                <a16:creationId xmlns:a16="http://schemas.microsoft.com/office/drawing/2014/main" id="{B07BA12D-1280-D280-F48F-122D53209448}"/>
              </a:ext>
            </a:extLst>
          </p:cNvPr>
          <p:cNvSpPr txBox="1">
            <a:spLocks/>
          </p:cNvSpPr>
          <p:nvPr/>
        </p:nvSpPr>
        <p:spPr>
          <a:xfrm>
            <a:off x="708260" y="1051968"/>
            <a:ext cx="8188089" cy="102270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 algn="just"/>
            <a:r>
              <a:rPr lang="ru-RU" sz="1600" b="0" dirty="0">
                <a:solidFill>
                  <a:schemeClr val="bg1">
                    <a:lumMod val="25000"/>
                  </a:schemeClr>
                </a:solidFill>
              </a:rPr>
              <a:t>формирование </a:t>
            </a:r>
            <a:r>
              <a:rPr lang="ru-RU" sz="1600" b="0" dirty="0" smtClean="0">
                <a:solidFill>
                  <a:schemeClr val="bg1">
                    <a:lumMod val="25000"/>
                  </a:schemeClr>
                </a:solidFill>
              </a:rPr>
              <a:t>духовно-нравственных и патриотических качеств у обучающихся с нарушениями слуха через </a:t>
            </a:r>
            <a:r>
              <a:rPr lang="ru-RU" sz="1600" b="0" dirty="0">
                <a:solidFill>
                  <a:schemeClr val="bg1">
                    <a:lumMod val="25000"/>
                  </a:schemeClr>
                </a:solidFill>
              </a:rPr>
              <a:t>использование исторических источников краеведческой направленности на уроках окружающего мира и во внеурочной деятельности</a:t>
            </a:r>
            <a:r>
              <a:rPr lang="ru-RU" b="0" dirty="0">
                <a:solidFill>
                  <a:schemeClr val="bg1">
                    <a:lumMod val="25000"/>
                  </a:schemeClr>
                </a:solidFill>
              </a:rPr>
              <a:t>.</a:t>
            </a:r>
            <a:endParaRPr lang="en-US" b="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21" name="Google Shape;305;p31">
            <a:extLst>
              <a:ext uri="{FF2B5EF4-FFF2-40B4-BE49-F238E27FC236}">
                <a16:creationId xmlns:a16="http://schemas.microsoft.com/office/drawing/2014/main" id="{7B3C69D7-EA8D-6265-ED0F-28CDAC1A1B70}"/>
              </a:ext>
            </a:extLst>
          </p:cNvPr>
          <p:cNvSpPr txBox="1">
            <a:spLocks/>
          </p:cNvSpPr>
          <p:nvPr/>
        </p:nvSpPr>
        <p:spPr>
          <a:xfrm>
            <a:off x="720000" y="2164954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r>
              <a:rPr lang="ru-RU" sz="2800" dirty="0">
                <a:solidFill>
                  <a:schemeClr val="bg1">
                    <a:lumMod val="25000"/>
                  </a:schemeClr>
                </a:solidFill>
              </a:rPr>
              <a:t>Задачи: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>
          <a:extLst>
            <a:ext uri="{FF2B5EF4-FFF2-40B4-BE49-F238E27FC236}">
              <a16:creationId xmlns:a16="http://schemas.microsoft.com/office/drawing/2014/main" id="{FB485F02-5EE7-341C-E996-9D3396D5E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7">
            <a:extLst>
              <a:ext uri="{FF2B5EF4-FFF2-40B4-BE49-F238E27FC236}">
                <a16:creationId xmlns:a16="http://schemas.microsoft.com/office/drawing/2014/main" id="{669E9FB3-F41C-618F-E566-5D5F72AB76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0294" y="157985"/>
            <a:ext cx="8495071" cy="77869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rgbClr val="223B23"/>
                </a:solidFill>
              </a:rPr>
              <a:t>Томская </a:t>
            </a:r>
            <a:r>
              <a:rPr lang="ru-RU" sz="1800" b="0" dirty="0">
                <a:solidFill>
                  <a:srgbClr val="223B23"/>
                </a:solidFill>
              </a:rPr>
              <a:t>область </a:t>
            </a:r>
            <a:r>
              <a:rPr lang="ru-RU" sz="1800" b="0" dirty="0" smtClean="0">
                <a:solidFill>
                  <a:srgbClr val="223B23"/>
                </a:solidFill>
              </a:rPr>
              <a:t>богата интересными, загадочными, красочными местами. </a:t>
            </a:r>
            <a:endParaRPr lang="en-US" sz="1800" b="0" dirty="0">
              <a:solidFill>
                <a:srgbClr val="223B23"/>
              </a:solidFill>
            </a:endParaRPr>
          </a:p>
        </p:txBody>
      </p:sp>
      <p:sp>
        <p:nvSpPr>
          <p:cNvPr id="383" name="Google Shape;383;p37">
            <a:extLst>
              <a:ext uri="{FF2B5EF4-FFF2-40B4-BE49-F238E27FC236}">
                <a16:creationId xmlns:a16="http://schemas.microsoft.com/office/drawing/2014/main" id="{E50A5959-8CAC-D298-6FD1-5BE67BDBC91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87584CA3-F18C-7993-40E0-EE5AEB96E017}"/>
              </a:ext>
            </a:extLst>
          </p:cNvPr>
          <p:cNvSpPr txBox="1">
            <a:spLocks/>
          </p:cNvSpPr>
          <p:nvPr/>
        </p:nvSpPr>
        <p:spPr>
          <a:xfrm>
            <a:off x="74428" y="1040769"/>
            <a:ext cx="8762174" cy="463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C800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●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Nunito Light"/>
              <a:buChar char="○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Nunito Light"/>
              <a:buChar char="■"/>
              <a:defRPr sz="1400" b="0" i="0" u="none" strike="noStrike" cap="none">
                <a:solidFill>
                  <a:schemeClr val="dk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45720" indent="0" algn="ctr">
              <a:buNone/>
            </a:pPr>
            <a:r>
              <a:rPr lang="ru-RU" sz="1800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i="1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Толовые чаши</a:t>
            </a:r>
            <a:r>
              <a:rPr lang="ru-RU" sz="1800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</a:t>
            </a:r>
            <a:r>
              <a:rPr lang="ru-RU" sz="1800" i="1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Родник «</a:t>
            </a:r>
            <a:r>
              <a:rPr lang="ru-RU" sz="1800" i="1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Дызвездный</a:t>
            </a:r>
            <a:r>
              <a:rPr lang="ru-RU" sz="1800" i="1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ключ</a:t>
            </a:r>
            <a:r>
              <a:rPr lang="ru-RU" sz="1800" i="1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         </a:t>
            </a:r>
            <a:r>
              <a:rPr lang="ru-RU" sz="1800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i="1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Нагорный </a:t>
            </a:r>
            <a:r>
              <a:rPr lang="ru-RU" sz="1800" i="1" dirty="0" err="1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Иштан</a:t>
            </a:r>
            <a:r>
              <a:rPr lang="ru-RU" sz="1800" i="1" dirty="0" smtClean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1800" i="1" dirty="0">
              <a:solidFill>
                <a:srgbClr val="223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1" y="1608413"/>
            <a:ext cx="2983910" cy="1983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4696" b="11696"/>
          <a:stretch/>
        </p:blipFill>
        <p:spPr>
          <a:xfrm>
            <a:off x="3303480" y="1626775"/>
            <a:ext cx="2537039" cy="2945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6788" y="1605074"/>
            <a:ext cx="2983910" cy="198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0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>
          <a:extLst>
            <a:ext uri="{FF2B5EF4-FFF2-40B4-BE49-F238E27FC236}">
              <a16:creationId xmlns:a16="http://schemas.microsoft.com/office/drawing/2014/main" id="{D375918C-37DE-84C4-C496-DDBFF1E4C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2">
            <a:extLst>
              <a:ext uri="{FF2B5EF4-FFF2-40B4-BE49-F238E27FC236}">
                <a16:creationId xmlns:a16="http://schemas.microsoft.com/office/drawing/2014/main" id="{18EA9241-EC0F-3709-949D-1F1D757998B7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989244" y="2022602"/>
            <a:ext cx="2175300" cy="6542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dirty="0" smtClean="0">
                <a:solidFill>
                  <a:srgbClr val="223B23"/>
                </a:solidFill>
              </a:rPr>
              <a:t>информационный </a:t>
            </a:r>
            <a:r>
              <a:rPr lang="ru-RU" sz="1800" b="0" dirty="0">
                <a:solidFill>
                  <a:srgbClr val="223B23"/>
                </a:solidFill>
              </a:rPr>
              <a:t>анализ</a:t>
            </a:r>
            <a:endParaRPr lang="en-US" sz="1800" b="0" dirty="0">
              <a:solidFill>
                <a:srgbClr val="223B23"/>
              </a:solidFill>
            </a:endParaRPr>
          </a:p>
        </p:txBody>
      </p:sp>
      <p:sp>
        <p:nvSpPr>
          <p:cNvPr id="467" name="Google Shape;467;p42">
            <a:extLst>
              <a:ext uri="{FF2B5EF4-FFF2-40B4-BE49-F238E27FC236}">
                <a16:creationId xmlns:a16="http://schemas.microsoft.com/office/drawing/2014/main" id="{B26D9845-2043-335B-B06D-9E55075FDD8E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989244" y="3796801"/>
            <a:ext cx="2175300" cy="6542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dirty="0">
                <a:solidFill>
                  <a:srgbClr val="223B23"/>
                </a:solidFill>
              </a:rPr>
              <a:t>ГИС</a:t>
            </a:r>
            <a:endParaRPr lang="en-US" b="0" dirty="0">
              <a:solidFill>
                <a:srgbClr val="223B23"/>
              </a:solidFill>
            </a:endParaRPr>
          </a:p>
        </p:txBody>
      </p:sp>
      <p:sp>
        <p:nvSpPr>
          <p:cNvPr id="469" name="Google Shape;469;p42">
            <a:extLst>
              <a:ext uri="{FF2B5EF4-FFF2-40B4-BE49-F238E27FC236}">
                <a16:creationId xmlns:a16="http://schemas.microsoft.com/office/drawing/2014/main" id="{18188C0E-3776-DF82-0B7C-47284C1820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grpSp>
        <p:nvGrpSpPr>
          <p:cNvPr id="475" name="Google Shape;475;p42">
            <a:extLst>
              <a:ext uri="{FF2B5EF4-FFF2-40B4-BE49-F238E27FC236}">
                <a16:creationId xmlns:a16="http://schemas.microsoft.com/office/drawing/2014/main" id="{4F3A3490-E3C1-799C-7771-9EB1EEE08D23}"/>
              </a:ext>
            </a:extLst>
          </p:cNvPr>
          <p:cNvGrpSpPr/>
          <p:nvPr/>
        </p:nvGrpSpPr>
        <p:grpSpPr>
          <a:xfrm>
            <a:off x="1835723" y="3020035"/>
            <a:ext cx="482341" cy="481379"/>
            <a:chOff x="975800" y="1925575"/>
            <a:chExt cx="363400" cy="362675"/>
          </a:xfrm>
        </p:grpSpPr>
        <p:sp>
          <p:nvSpPr>
            <p:cNvPr id="476" name="Google Shape;476;p42">
              <a:extLst>
                <a:ext uri="{FF2B5EF4-FFF2-40B4-BE49-F238E27FC236}">
                  <a16:creationId xmlns:a16="http://schemas.microsoft.com/office/drawing/2014/main" id="{A9A3CE82-A7FC-06E3-5742-4F6BC062B30F}"/>
                </a:ext>
              </a:extLst>
            </p:cNvPr>
            <p:cNvSpPr/>
            <p:nvPr/>
          </p:nvSpPr>
          <p:spPr>
            <a:xfrm>
              <a:off x="975800" y="1925575"/>
              <a:ext cx="363400" cy="362675"/>
            </a:xfrm>
            <a:custGeom>
              <a:avLst/>
              <a:gdLst/>
              <a:ahLst/>
              <a:cxnLst/>
              <a:rect l="l" t="t" r="r" b="b"/>
              <a:pathLst>
                <a:path w="14536" h="14507" extrusionOk="0">
                  <a:moveTo>
                    <a:pt x="11106" y="480"/>
                  </a:moveTo>
                  <a:cubicBezTo>
                    <a:pt x="11627" y="480"/>
                    <a:pt x="12144" y="835"/>
                    <a:pt x="12098" y="1545"/>
                  </a:cubicBezTo>
                  <a:lnTo>
                    <a:pt x="12098" y="4230"/>
                  </a:lnTo>
                  <a:lnTo>
                    <a:pt x="10092" y="4230"/>
                  </a:lnTo>
                  <a:lnTo>
                    <a:pt x="10092" y="1545"/>
                  </a:lnTo>
                  <a:cubicBezTo>
                    <a:pt x="10061" y="835"/>
                    <a:pt x="10586" y="480"/>
                    <a:pt x="11106" y="480"/>
                  </a:cubicBezTo>
                  <a:close/>
                  <a:moveTo>
                    <a:pt x="9907" y="527"/>
                  </a:moveTo>
                  <a:cubicBezTo>
                    <a:pt x="9660" y="804"/>
                    <a:pt x="9536" y="1175"/>
                    <a:pt x="9536" y="1545"/>
                  </a:cubicBezTo>
                  <a:lnTo>
                    <a:pt x="9536" y="7501"/>
                  </a:lnTo>
                  <a:cubicBezTo>
                    <a:pt x="9490" y="8119"/>
                    <a:pt x="9012" y="8427"/>
                    <a:pt x="8537" y="8427"/>
                  </a:cubicBezTo>
                  <a:cubicBezTo>
                    <a:pt x="8063" y="8427"/>
                    <a:pt x="7592" y="8119"/>
                    <a:pt x="7561" y="7501"/>
                  </a:cubicBezTo>
                  <a:lnTo>
                    <a:pt x="7561" y="7069"/>
                  </a:lnTo>
                  <a:cubicBezTo>
                    <a:pt x="7561" y="6915"/>
                    <a:pt x="7407" y="6791"/>
                    <a:pt x="7253" y="6791"/>
                  </a:cubicBezTo>
                  <a:lnTo>
                    <a:pt x="4135" y="6791"/>
                  </a:lnTo>
                  <a:lnTo>
                    <a:pt x="4135" y="1545"/>
                  </a:lnTo>
                  <a:cubicBezTo>
                    <a:pt x="4135" y="989"/>
                    <a:pt x="4598" y="527"/>
                    <a:pt x="5123" y="527"/>
                  </a:cubicBezTo>
                  <a:close/>
                  <a:moveTo>
                    <a:pt x="6975" y="7347"/>
                  </a:moveTo>
                  <a:lnTo>
                    <a:pt x="6975" y="7501"/>
                  </a:lnTo>
                  <a:cubicBezTo>
                    <a:pt x="6975" y="7841"/>
                    <a:pt x="7098" y="8211"/>
                    <a:pt x="7345" y="8489"/>
                  </a:cubicBezTo>
                  <a:lnTo>
                    <a:pt x="3426" y="8489"/>
                  </a:lnTo>
                  <a:cubicBezTo>
                    <a:pt x="2901" y="8489"/>
                    <a:pt x="2438" y="8026"/>
                    <a:pt x="2438" y="7501"/>
                  </a:cubicBezTo>
                  <a:lnTo>
                    <a:pt x="2438" y="7347"/>
                  </a:lnTo>
                  <a:close/>
                  <a:moveTo>
                    <a:pt x="13672" y="3088"/>
                  </a:moveTo>
                  <a:cubicBezTo>
                    <a:pt x="13826" y="3088"/>
                    <a:pt x="13950" y="3211"/>
                    <a:pt x="13950" y="3366"/>
                  </a:cubicBezTo>
                  <a:lnTo>
                    <a:pt x="13950" y="10186"/>
                  </a:lnTo>
                  <a:lnTo>
                    <a:pt x="8549" y="10186"/>
                  </a:lnTo>
                  <a:cubicBezTo>
                    <a:pt x="8148" y="10186"/>
                    <a:pt x="8148" y="10773"/>
                    <a:pt x="8549" y="10773"/>
                  </a:cubicBezTo>
                  <a:lnTo>
                    <a:pt x="13980" y="10773"/>
                  </a:lnTo>
                  <a:lnTo>
                    <a:pt x="13980" y="11791"/>
                  </a:lnTo>
                  <a:cubicBezTo>
                    <a:pt x="13950" y="11945"/>
                    <a:pt x="13826" y="12069"/>
                    <a:pt x="13672" y="12069"/>
                  </a:cubicBezTo>
                  <a:lnTo>
                    <a:pt x="864" y="12069"/>
                  </a:lnTo>
                  <a:cubicBezTo>
                    <a:pt x="710" y="12069"/>
                    <a:pt x="556" y="11945"/>
                    <a:pt x="556" y="11791"/>
                  </a:cubicBezTo>
                  <a:lnTo>
                    <a:pt x="556" y="10773"/>
                  </a:lnTo>
                  <a:lnTo>
                    <a:pt x="5987" y="10773"/>
                  </a:lnTo>
                  <a:cubicBezTo>
                    <a:pt x="6358" y="10773"/>
                    <a:pt x="6358" y="10217"/>
                    <a:pt x="5987" y="10217"/>
                  </a:cubicBezTo>
                  <a:lnTo>
                    <a:pt x="586" y="10217"/>
                  </a:lnTo>
                  <a:lnTo>
                    <a:pt x="586" y="3366"/>
                  </a:lnTo>
                  <a:cubicBezTo>
                    <a:pt x="586" y="3211"/>
                    <a:pt x="710" y="3088"/>
                    <a:pt x="864" y="3088"/>
                  </a:cubicBezTo>
                  <a:lnTo>
                    <a:pt x="3580" y="3088"/>
                  </a:lnTo>
                  <a:lnTo>
                    <a:pt x="3580" y="6791"/>
                  </a:lnTo>
                  <a:lnTo>
                    <a:pt x="2160" y="6791"/>
                  </a:lnTo>
                  <a:cubicBezTo>
                    <a:pt x="2006" y="6791"/>
                    <a:pt x="1883" y="6915"/>
                    <a:pt x="1883" y="7069"/>
                  </a:cubicBezTo>
                  <a:lnTo>
                    <a:pt x="1883" y="7501"/>
                  </a:lnTo>
                  <a:cubicBezTo>
                    <a:pt x="1883" y="8335"/>
                    <a:pt x="2562" y="9044"/>
                    <a:pt x="3426" y="9044"/>
                  </a:cubicBezTo>
                  <a:lnTo>
                    <a:pt x="8549" y="9044"/>
                  </a:lnTo>
                  <a:cubicBezTo>
                    <a:pt x="9413" y="9044"/>
                    <a:pt x="10092" y="8365"/>
                    <a:pt x="10092" y="7501"/>
                  </a:cubicBezTo>
                  <a:lnTo>
                    <a:pt x="10092" y="4785"/>
                  </a:lnTo>
                  <a:lnTo>
                    <a:pt x="12376" y="4785"/>
                  </a:lnTo>
                  <a:cubicBezTo>
                    <a:pt x="12530" y="4785"/>
                    <a:pt x="12653" y="4662"/>
                    <a:pt x="12653" y="4508"/>
                  </a:cubicBezTo>
                  <a:lnTo>
                    <a:pt x="12653" y="3088"/>
                  </a:lnTo>
                  <a:close/>
                  <a:moveTo>
                    <a:pt x="8672" y="12624"/>
                  </a:moveTo>
                  <a:lnTo>
                    <a:pt x="8672" y="13951"/>
                  </a:lnTo>
                  <a:lnTo>
                    <a:pt x="5833" y="13951"/>
                  </a:lnTo>
                  <a:lnTo>
                    <a:pt x="5833" y="12624"/>
                  </a:lnTo>
                  <a:close/>
                  <a:moveTo>
                    <a:pt x="11163" y="1"/>
                  </a:moveTo>
                  <a:cubicBezTo>
                    <a:pt x="11145" y="1"/>
                    <a:pt x="11128" y="1"/>
                    <a:pt x="11110" y="2"/>
                  </a:cubicBezTo>
                  <a:lnTo>
                    <a:pt x="5154" y="2"/>
                  </a:lnTo>
                  <a:cubicBezTo>
                    <a:pt x="4290" y="2"/>
                    <a:pt x="3580" y="681"/>
                    <a:pt x="3580" y="1545"/>
                  </a:cubicBezTo>
                  <a:lnTo>
                    <a:pt x="3580" y="2533"/>
                  </a:lnTo>
                  <a:lnTo>
                    <a:pt x="864" y="2533"/>
                  </a:lnTo>
                  <a:cubicBezTo>
                    <a:pt x="370" y="2533"/>
                    <a:pt x="0" y="2903"/>
                    <a:pt x="0" y="3366"/>
                  </a:cubicBezTo>
                  <a:lnTo>
                    <a:pt x="0" y="11791"/>
                  </a:lnTo>
                  <a:cubicBezTo>
                    <a:pt x="0" y="12254"/>
                    <a:pt x="370" y="12624"/>
                    <a:pt x="864" y="12624"/>
                  </a:cubicBezTo>
                  <a:lnTo>
                    <a:pt x="5277" y="12624"/>
                  </a:lnTo>
                  <a:lnTo>
                    <a:pt x="5277" y="13951"/>
                  </a:lnTo>
                  <a:lnTo>
                    <a:pt x="3858" y="13951"/>
                  </a:lnTo>
                  <a:cubicBezTo>
                    <a:pt x="3844" y="13949"/>
                    <a:pt x="3831" y="13947"/>
                    <a:pt x="3818" y="13947"/>
                  </a:cubicBezTo>
                  <a:cubicBezTo>
                    <a:pt x="3683" y="13947"/>
                    <a:pt x="3580" y="14088"/>
                    <a:pt x="3580" y="14229"/>
                  </a:cubicBezTo>
                  <a:cubicBezTo>
                    <a:pt x="3580" y="14383"/>
                    <a:pt x="3703" y="14507"/>
                    <a:pt x="3858" y="14507"/>
                  </a:cubicBezTo>
                  <a:lnTo>
                    <a:pt x="10678" y="14507"/>
                  </a:lnTo>
                  <a:cubicBezTo>
                    <a:pt x="10833" y="14507"/>
                    <a:pt x="10956" y="14383"/>
                    <a:pt x="10956" y="14229"/>
                  </a:cubicBezTo>
                  <a:cubicBezTo>
                    <a:pt x="10956" y="14088"/>
                    <a:pt x="10853" y="13947"/>
                    <a:pt x="10718" y="13947"/>
                  </a:cubicBezTo>
                  <a:cubicBezTo>
                    <a:pt x="10705" y="13947"/>
                    <a:pt x="10692" y="13949"/>
                    <a:pt x="10678" y="13951"/>
                  </a:cubicBezTo>
                  <a:lnTo>
                    <a:pt x="9259" y="13951"/>
                  </a:lnTo>
                  <a:lnTo>
                    <a:pt x="9259" y="12624"/>
                  </a:lnTo>
                  <a:lnTo>
                    <a:pt x="13672" y="12624"/>
                  </a:lnTo>
                  <a:cubicBezTo>
                    <a:pt x="14166" y="12624"/>
                    <a:pt x="14536" y="12254"/>
                    <a:pt x="14536" y="11791"/>
                  </a:cubicBezTo>
                  <a:lnTo>
                    <a:pt x="14536" y="3366"/>
                  </a:lnTo>
                  <a:cubicBezTo>
                    <a:pt x="14536" y="2903"/>
                    <a:pt x="14166" y="2533"/>
                    <a:pt x="13672" y="2533"/>
                  </a:cubicBezTo>
                  <a:lnTo>
                    <a:pt x="12653" y="2533"/>
                  </a:lnTo>
                  <a:lnTo>
                    <a:pt x="12653" y="1545"/>
                  </a:lnTo>
                  <a:cubicBezTo>
                    <a:pt x="12653" y="699"/>
                    <a:pt x="11973" y="1"/>
                    <a:pt x="1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2">
              <a:extLst>
                <a:ext uri="{FF2B5EF4-FFF2-40B4-BE49-F238E27FC236}">
                  <a16:creationId xmlns:a16="http://schemas.microsoft.com/office/drawing/2014/main" id="{860E4E5B-FDA8-1B32-8DCA-7660C37E267D}"/>
                </a:ext>
              </a:extLst>
            </p:cNvPr>
            <p:cNvSpPr/>
            <p:nvPr/>
          </p:nvSpPr>
          <p:spPr>
            <a:xfrm>
              <a:off x="1105400" y="1967275"/>
              <a:ext cx="82600" cy="14675"/>
            </a:xfrm>
            <a:custGeom>
              <a:avLst/>
              <a:gdLst/>
              <a:ahLst/>
              <a:cxnLst/>
              <a:rect l="l" t="t" r="r" b="b"/>
              <a:pathLst>
                <a:path w="3304" h="587" extrusionOk="0">
                  <a:moveTo>
                    <a:pt x="371" y="0"/>
                  </a:moveTo>
                  <a:cubicBezTo>
                    <a:pt x="1" y="0"/>
                    <a:pt x="1" y="587"/>
                    <a:pt x="371" y="587"/>
                  </a:cubicBezTo>
                  <a:lnTo>
                    <a:pt x="2933" y="587"/>
                  </a:lnTo>
                  <a:cubicBezTo>
                    <a:pt x="3303" y="587"/>
                    <a:pt x="3303" y="0"/>
                    <a:pt x="29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2">
              <a:extLst>
                <a:ext uri="{FF2B5EF4-FFF2-40B4-BE49-F238E27FC236}">
                  <a16:creationId xmlns:a16="http://schemas.microsoft.com/office/drawing/2014/main" id="{0B3A0223-0226-03FA-06F0-429B1FF886BF}"/>
                </a:ext>
              </a:extLst>
            </p:cNvPr>
            <p:cNvSpPr/>
            <p:nvPr/>
          </p:nvSpPr>
          <p:spPr>
            <a:xfrm>
              <a:off x="1104100" y="2009675"/>
              <a:ext cx="84425" cy="14750"/>
            </a:xfrm>
            <a:custGeom>
              <a:avLst/>
              <a:gdLst/>
              <a:ahLst/>
              <a:cxnLst/>
              <a:rect l="l" t="t" r="r" b="b"/>
              <a:pathLst>
                <a:path w="3377" h="590" extrusionOk="0">
                  <a:moveTo>
                    <a:pt x="394" y="1"/>
                  </a:moveTo>
                  <a:cubicBezTo>
                    <a:pt x="1" y="1"/>
                    <a:pt x="1" y="589"/>
                    <a:pt x="394" y="589"/>
                  </a:cubicBezTo>
                  <a:cubicBezTo>
                    <a:pt x="403" y="589"/>
                    <a:pt x="413" y="589"/>
                    <a:pt x="423" y="588"/>
                  </a:cubicBezTo>
                  <a:lnTo>
                    <a:pt x="2985" y="588"/>
                  </a:lnTo>
                  <a:cubicBezTo>
                    <a:pt x="2994" y="589"/>
                    <a:pt x="3003" y="589"/>
                    <a:pt x="3012" y="589"/>
                  </a:cubicBezTo>
                  <a:cubicBezTo>
                    <a:pt x="3377" y="589"/>
                    <a:pt x="3377" y="1"/>
                    <a:pt x="3012" y="1"/>
                  </a:cubicBezTo>
                  <a:cubicBezTo>
                    <a:pt x="3003" y="1"/>
                    <a:pt x="2994" y="1"/>
                    <a:pt x="2985" y="2"/>
                  </a:cubicBezTo>
                  <a:lnTo>
                    <a:pt x="423" y="2"/>
                  </a:lnTo>
                  <a:cubicBezTo>
                    <a:pt x="413" y="1"/>
                    <a:pt x="403" y="1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2">
              <a:extLst>
                <a:ext uri="{FF2B5EF4-FFF2-40B4-BE49-F238E27FC236}">
                  <a16:creationId xmlns:a16="http://schemas.microsoft.com/office/drawing/2014/main" id="{DD2ABC82-88CC-896A-101B-3284769900B8}"/>
                </a:ext>
              </a:extLst>
            </p:cNvPr>
            <p:cNvSpPr/>
            <p:nvPr/>
          </p:nvSpPr>
          <p:spPr>
            <a:xfrm>
              <a:off x="1104125" y="2052800"/>
              <a:ext cx="84400" cy="14050"/>
            </a:xfrm>
            <a:custGeom>
              <a:avLst/>
              <a:gdLst/>
              <a:ahLst/>
              <a:cxnLst/>
              <a:rect l="l" t="t" r="r" b="b"/>
              <a:pathLst>
                <a:path w="3376" h="562" extrusionOk="0">
                  <a:moveTo>
                    <a:pt x="366" y="1"/>
                  </a:moveTo>
                  <a:cubicBezTo>
                    <a:pt x="0" y="1"/>
                    <a:pt x="9" y="562"/>
                    <a:pt x="393" y="562"/>
                  </a:cubicBezTo>
                  <a:cubicBezTo>
                    <a:pt x="402" y="562"/>
                    <a:pt x="412" y="561"/>
                    <a:pt x="422" y="561"/>
                  </a:cubicBezTo>
                  <a:lnTo>
                    <a:pt x="2984" y="561"/>
                  </a:lnTo>
                  <a:cubicBezTo>
                    <a:pt x="2993" y="561"/>
                    <a:pt x="3002" y="562"/>
                    <a:pt x="3011" y="562"/>
                  </a:cubicBezTo>
                  <a:cubicBezTo>
                    <a:pt x="3367" y="562"/>
                    <a:pt x="3376" y="1"/>
                    <a:pt x="3036" y="1"/>
                  </a:cubicBezTo>
                  <a:cubicBezTo>
                    <a:pt x="3019" y="1"/>
                    <a:pt x="3002" y="2"/>
                    <a:pt x="2984" y="5"/>
                  </a:cubicBezTo>
                  <a:lnTo>
                    <a:pt x="422" y="5"/>
                  </a:lnTo>
                  <a:cubicBezTo>
                    <a:pt x="402" y="2"/>
                    <a:pt x="384" y="1"/>
                    <a:pt x="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2">
              <a:extLst>
                <a:ext uri="{FF2B5EF4-FFF2-40B4-BE49-F238E27FC236}">
                  <a16:creationId xmlns:a16="http://schemas.microsoft.com/office/drawing/2014/main" id="{FC1073E0-630D-E9C2-7256-31EDCD452212}"/>
                </a:ext>
              </a:extLst>
            </p:cNvPr>
            <p:cNvSpPr/>
            <p:nvPr/>
          </p:nvSpPr>
          <p:spPr>
            <a:xfrm>
              <a:off x="1147850" y="2180225"/>
              <a:ext cx="17000" cy="14400"/>
            </a:xfrm>
            <a:custGeom>
              <a:avLst/>
              <a:gdLst/>
              <a:ahLst/>
              <a:cxnLst/>
              <a:rect l="l" t="t" r="r" b="b"/>
              <a:pathLst>
                <a:path w="680" h="576" extrusionOk="0">
                  <a:moveTo>
                    <a:pt x="371" y="0"/>
                  </a:moveTo>
                  <a:cubicBezTo>
                    <a:pt x="124" y="0"/>
                    <a:pt x="0" y="309"/>
                    <a:pt x="185" y="494"/>
                  </a:cubicBezTo>
                  <a:cubicBezTo>
                    <a:pt x="242" y="551"/>
                    <a:pt x="311" y="576"/>
                    <a:pt x="378" y="576"/>
                  </a:cubicBezTo>
                  <a:cubicBezTo>
                    <a:pt x="531" y="576"/>
                    <a:pt x="679" y="449"/>
                    <a:pt x="679" y="278"/>
                  </a:cubicBezTo>
                  <a:cubicBezTo>
                    <a:pt x="679" y="124"/>
                    <a:pt x="525" y="0"/>
                    <a:pt x="3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solidFill>
                <a:schemeClr val="bg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305;p31">
            <a:extLst>
              <a:ext uri="{FF2B5EF4-FFF2-40B4-BE49-F238E27FC236}">
                <a16:creationId xmlns:a16="http://schemas.microsoft.com/office/drawing/2014/main" id="{5AB59CED-AF69-C8CF-2C97-2B1B0C4D1F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3456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1">
                    <a:lumMod val="50000"/>
                  </a:schemeClr>
                </a:solidFill>
              </a:rPr>
              <a:t>Маршрут к достижению цели:</a:t>
            </a:r>
            <a:endParaRPr lang="ru-RU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Google Shape;9430;p70">
            <a:extLst>
              <a:ext uri="{FF2B5EF4-FFF2-40B4-BE49-F238E27FC236}">
                <a16:creationId xmlns:a16="http://schemas.microsoft.com/office/drawing/2014/main" id="{25EEC0A8-BCEB-D9AB-BFDA-1F92334E9202}"/>
              </a:ext>
            </a:extLst>
          </p:cNvPr>
          <p:cNvSpPr>
            <a:spLocks noChangeAspect="1"/>
          </p:cNvSpPr>
          <p:nvPr/>
        </p:nvSpPr>
        <p:spPr>
          <a:xfrm>
            <a:off x="1830217" y="1245835"/>
            <a:ext cx="493354" cy="481379"/>
          </a:xfrm>
          <a:custGeom>
            <a:avLst/>
            <a:gdLst/>
            <a:ahLst/>
            <a:cxnLst/>
            <a:rect l="l" t="t" r="r" b="b"/>
            <a:pathLst>
              <a:path w="10752" h="10491" extrusionOk="0">
                <a:moveTo>
                  <a:pt x="9632" y="1406"/>
                </a:moveTo>
                <a:lnTo>
                  <a:pt x="9632" y="2418"/>
                </a:lnTo>
                <a:lnTo>
                  <a:pt x="3584" y="2418"/>
                </a:lnTo>
                <a:lnTo>
                  <a:pt x="3584" y="1918"/>
                </a:lnTo>
                <a:cubicBezTo>
                  <a:pt x="3584" y="1787"/>
                  <a:pt x="3477" y="1680"/>
                  <a:pt x="3346" y="1680"/>
                </a:cubicBezTo>
                <a:lnTo>
                  <a:pt x="1905" y="1680"/>
                </a:lnTo>
                <a:cubicBezTo>
                  <a:pt x="1774" y="1680"/>
                  <a:pt x="1667" y="1787"/>
                  <a:pt x="1667" y="1918"/>
                </a:cubicBezTo>
                <a:lnTo>
                  <a:pt x="1667" y="2358"/>
                </a:lnTo>
                <a:cubicBezTo>
                  <a:pt x="1500" y="2275"/>
                  <a:pt x="1381" y="2108"/>
                  <a:pt x="1381" y="1918"/>
                </a:cubicBezTo>
                <a:cubicBezTo>
                  <a:pt x="1381" y="1632"/>
                  <a:pt x="1607" y="1406"/>
                  <a:pt x="1893" y="1406"/>
                </a:cubicBezTo>
                <a:close/>
                <a:moveTo>
                  <a:pt x="3131" y="2156"/>
                </a:moveTo>
                <a:lnTo>
                  <a:pt x="3131" y="3168"/>
                </a:lnTo>
                <a:lnTo>
                  <a:pt x="2739" y="3001"/>
                </a:lnTo>
                <a:cubicBezTo>
                  <a:pt x="2709" y="2989"/>
                  <a:pt x="2679" y="2983"/>
                  <a:pt x="2649" y="2983"/>
                </a:cubicBezTo>
                <a:cubicBezTo>
                  <a:pt x="2620" y="2983"/>
                  <a:pt x="2590" y="2989"/>
                  <a:pt x="2560" y="3001"/>
                </a:cubicBezTo>
                <a:lnTo>
                  <a:pt x="2143" y="3180"/>
                </a:lnTo>
                <a:lnTo>
                  <a:pt x="2143" y="2156"/>
                </a:lnTo>
                <a:close/>
                <a:moveTo>
                  <a:pt x="10275" y="2882"/>
                </a:moveTo>
                <a:lnTo>
                  <a:pt x="10275" y="3346"/>
                </a:lnTo>
                <a:lnTo>
                  <a:pt x="3584" y="3346"/>
                </a:lnTo>
                <a:lnTo>
                  <a:pt x="3584" y="2882"/>
                </a:lnTo>
                <a:close/>
                <a:moveTo>
                  <a:pt x="8823" y="4728"/>
                </a:moveTo>
                <a:cubicBezTo>
                  <a:pt x="9108" y="4728"/>
                  <a:pt x="9335" y="4954"/>
                  <a:pt x="9335" y="5239"/>
                </a:cubicBezTo>
                <a:cubicBezTo>
                  <a:pt x="9335" y="5430"/>
                  <a:pt x="9216" y="5609"/>
                  <a:pt x="9049" y="5680"/>
                </a:cubicBezTo>
                <a:lnTo>
                  <a:pt x="9049" y="5239"/>
                </a:lnTo>
                <a:cubicBezTo>
                  <a:pt x="9049" y="5097"/>
                  <a:pt x="8942" y="4989"/>
                  <a:pt x="8811" y="4989"/>
                </a:cubicBezTo>
                <a:lnTo>
                  <a:pt x="7358" y="4989"/>
                </a:lnTo>
                <a:cubicBezTo>
                  <a:pt x="7215" y="4989"/>
                  <a:pt x="7120" y="5097"/>
                  <a:pt x="7120" y="5239"/>
                </a:cubicBezTo>
                <a:lnTo>
                  <a:pt x="7120" y="5740"/>
                </a:lnTo>
                <a:lnTo>
                  <a:pt x="1060" y="5740"/>
                </a:lnTo>
                <a:lnTo>
                  <a:pt x="1060" y="4728"/>
                </a:lnTo>
                <a:close/>
                <a:moveTo>
                  <a:pt x="8608" y="5454"/>
                </a:moveTo>
                <a:lnTo>
                  <a:pt x="8608" y="6502"/>
                </a:lnTo>
                <a:lnTo>
                  <a:pt x="8192" y="6323"/>
                </a:lnTo>
                <a:cubicBezTo>
                  <a:pt x="8156" y="6311"/>
                  <a:pt x="8132" y="6311"/>
                  <a:pt x="8096" y="6311"/>
                </a:cubicBezTo>
                <a:cubicBezTo>
                  <a:pt x="8073" y="6311"/>
                  <a:pt x="8037" y="6311"/>
                  <a:pt x="8013" y="6323"/>
                </a:cubicBezTo>
                <a:lnTo>
                  <a:pt x="7620" y="6490"/>
                </a:lnTo>
                <a:lnTo>
                  <a:pt x="7620" y="5454"/>
                </a:lnTo>
                <a:close/>
                <a:moveTo>
                  <a:pt x="8846" y="3811"/>
                </a:moveTo>
                <a:cubicBezTo>
                  <a:pt x="9632" y="3811"/>
                  <a:pt x="10275" y="4442"/>
                  <a:pt x="10275" y="5251"/>
                </a:cubicBezTo>
                <a:cubicBezTo>
                  <a:pt x="10275" y="5632"/>
                  <a:pt x="10120" y="5990"/>
                  <a:pt x="9859" y="6263"/>
                </a:cubicBezTo>
                <a:cubicBezTo>
                  <a:pt x="9632" y="6490"/>
                  <a:pt x="9358" y="6621"/>
                  <a:pt x="9061" y="6668"/>
                </a:cubicBezTo>
                <a:lnTo>
                  <a:pt x="9061" y="6192"/>
                </a:lnTo>
                <a:cubicBezTo>
                  <a:pt x="9501" y="6085"/>
                  <a:pt x="9811" y="5692"/>
                  <a:pt x="9811" y="5239"/>
                </a:cubicBezTo>
                <a:cubicBezTo>
                  <a:pt x="9811" y="4704"/>
                  <a:pt x="9382" y="4263"/>
                  <a:pt x="8846" y="4263"/>
                </a:cubicBezTo>
                <a:lnTo>
                  <a:pt x="476" y="4263"/>
                </a:lnTo>
                <a:lnTo>
                  <a:pt x="476" y="3811"/>
                </a:lnTo>
                <a:close/>
                <a:moveTo>
                  <a:pt x="7144" y="6216"/>
                </a:moveTo>
                <a:lnTo>
                  <a:pt x="7144" y="6680"/>
                </a:lnTo>
                <a:lnTo>
                  <a:pt x="464" y="6680"/>
                </a:lnTo>
                <a:lnTo>
                  <a:pt x="464" y="6216"/>
                </a:lnTo>
                <a:close/>
                <a:moveTo>
                  <a:pt x="9632" y="8073"/>
                </a:moveTo>
                <a:lnTo>
                  <a:pt x="9632" y="9085"/>
                </a:lnTo>
                <a:lnTo>
                  <a:pt x="3584" y="9085"/>
                </a:lnTo>
                <a:lnTo>
                  <a:pt x="3584" y="8585"/>
                </a:lnTo>
                <a:cubicBezTo>
                  <a:pt x="3584" y="8454"/>
                  <a:pt x="3477" y="8347"/>
                  <a:pt x="3346" y="8347"/>
                </a:cubicBezTo>
                <a:lnTo>
                  <a:pt x="1905" y="8347"/>
                </a:lnTo>
                <a:cubicBezTo>
                  <a:pt x="1774" y="8347"/>
                  <a:pt x="1667" y="8454"/>
                  <a:pt x="1667" y="8585"/>
                </a:cubicBezTo>
                <a:lnTo>
                  <a:pt x="1667" y="9026"/>
                </a:lnTo>
                <a:cubicBezTo>
                  <a:pt x="1500" y="8942"/>
                  <a:pt x="1381" y="8776"/>
                  <a:pt x="1381" y="8585"/>
                </a:cubicBezTo>
                <a:cubicBezTo>
                  <a:pt x="1381" y="8299"/>
                  <a:pt x="1607" y="8073"/>
                  <a:pt x="1893" y="8073"/>
                </a:cubicBezTo>
                <a:close/>
                <a:moveTo>
                  <a:pt x="3131" y="8823"/>
                </a:moveTo>
                <a:lnTo>
                  <a:pt x="3131" y="9835"/>
                </a:lnTo>
                <a:lnTo>
                  <a:pt x="2739" y="9669"/>
                </a:lnTo>
                <a:cubicBezTo>
                  <a:pt x="2709" y="9657"/>
                  <a:pt x="2679" y="9651"/>
                  <a:pt x="2649" y="9651"/>
                </a:cubicBezTo>
                <a:cubicBezTo>
                  <a:pt x="2620" y="9651"/>
                  <a:pt x="2590" y="9657"/>
                  <a:pt x="2560" y="9669"/>
                </a:cubicBezTo>
                <a:lnTo>
                  <a:pt x="2143" y="9847"/>
                </a:lnTo>
                <a:lnTo>
                  <a:pt x="2143" y="8823"/>
                </a:lnTo>
                <a:close/>
                <a:moveTo>
                  <a:pt x="10275" y="7144"/>
                </a:moveTo>
                <a:lnTo>
                  <a:pt x="10275" y="7597"/>
                </a:lnTo>
                <a:lnTo>
                  <a:pt x="1905" y="7597"/>
                </a:lnTo>
                <a:cubicBezTo>
                  <a:pt x="1369" y="7597"/>
                  <a:pt x="941" y="8037"/>
                  <a:pt x="941" y="8573"/>
                </a:cubicBezTo>
                <a:cubicBezTo>
                  <a:pt x="941" y="9026"/>
                  <a:pt x="1250" y="9419"/>
                  <a:pt x="1679" y="9526"/>
                </a:cubicBezTo>
                <a:lnTo>
                  <a:pt x="1679" y="10002"/>
                </a:lnTo>
                <a:cubicBezTo>
                  <a:pt x="1381" y="9954"/>
                  <a:pt x="1119" y="9800"/>
                  <a:pt x="893" y="9597"/>
                </a:cubicBezTo>
                <a:cubicBezTo>
                  <a:pt x="631" y="9323"/>
                  <a:pt x="476" y="8954"/>
                  <a:pt x="476" y="8585"/>
                </a:cubicBezTo>
                <a:cubicBezTo>
                  <a:pt x="476" y="7787"/>
                  <a:pt x="1119" y="7144"/>
                  <a:pt x="1917" y="7144"/>
                </a:cubicBezTo>
                <a:close/>
                <a:moveTo>
                  <a:pt x="1917" y="1"/>
                </a:moveTo>
                <a:cubicBezTo>
                  <a:pt x="881" y="1"/>
                  <a:pt x="12" y="846"/>
                  <a:pt x="12" y="1906"/>
                </a:cubicBezTo>
                <a:cubicBezTo>
                  <a:pt x="12" y="2406"/>
                  <a:pt x="214" y="2882"/>
                  <a:pt x="572" y="3239"/>
                </a:cubicBezTo>
                <a:cubicBezTo>
                  <a:pt x="595" y="3275"/>
                  <a:pt x="631" y="3299"/>
                  <a:pt x="667" y="3334"/>
                </a:cubicBezTo>
                <a:lnTo>
                  <a:pt x="238" y="3334"/>
                </a:lnTo>
                <a:cubicBezTo>
                  <a:pt x="107" y="3334"/>
                  <a:pt x="0" y="3430"/>
                  <a:pt x="0" y="3573"/>
                </a:cubicBezTo>
                <a:lnTo>
                  <a:pt x="0" y="4489"/>
                </a:lnTo>
                <a:cubicBezTo>
                  <a:pt x="0" y="4620"/>
                  <a:pt x="107" y="4728"/>
                  <a:pt x="238" y="4728"/>
                </a:cubicBezTo>
                <a:lnTo>
                  <a:pt x="631" y="4728"/>
                </a:lnTo>
                <a:lnTo>
                  <a:pt x="631" y="5751"/>
                </a:lnTo>
                <a:lnTo>
                  <a:pt x="238" y="5751"/>
                </a:lnTo>
                <a:cubicBezTo>
                  <a:pt x="107" y="5751"/>
                  <a:pt x="0" y="5859"/>
                  <a:pt x="0" y="5990"/>
                </a:cubicBezTo>
                <a:lnTo>
                  <a:pt x="0" y="6918"/>
                </a:lnTo>
                <a:cubicBezTo>
                  <a:pt x="0" y="7049"/>
                  <a:pt x="107" y="7156"/>
                  <a:pt x="238" y="7156"/>
                </a:cubicBezTo>
                <a:lnTo>
                  <a:pt x="667" y="7156"/>
                </a:lnTo>
                <a:cubicBezTo>
                  <a:pt x="274" y="7502"/>
                  <a:pt x="12" y="8014"/>
                  <a:pt x="12" y="8597"/>
                </a:cubicBezTo>
                <a:cubicBezTo>
                  <a:pt x="12" y="9109"/>
                  <a:pt x="214" y="9585"/>
                  <a:pt x="572" y="9942"/>
                </a:cubicBezTo>
                <a:cubicBezTo>
                  <a:pt x="929" y="10300"/>
                  <a:pt x="1405" y="10490"/>
                  <a:pt x="1905" y="10490"/>
                </a:cubicBezTo>
                <a:lnTo>
                  <a:pt x="5394" y="10490"/>
                </a:lnTo>
                <a:cubicBezTo>
                  <a:pt x="5525" y="10490"/>
                  <a:pt x="5632" y="10383"/>
                  <a:pt x="5632" y="10252"/>
                </a:cubicBezTo>
                <a:cubicBezTo>
                  <a:pt x="5632" y="10121"/>
                  <a:pt x="5525" y="10014"/>
                  <a:pt x="5394" y="10014"/>
                </a:cubicBezTo>
                <a:lnTo>
                  <a:pt x="3584" y="10014"/>
                </a:lnTo>
                <a:lnTo>
                  <a:pt x="3584" y="9550"/>
                </a:lnTo>
                <a:lnTo>
                  <a:pt x="10275" y="9550"/>
                </a:lnTo>
                <a:lnTo>
                  <a:pt x="10275" y="10014"/>
                </a:lnTo>
                <a:lnTo>
                  <a:pt x="6477" y="10014"/>
                </a:lnTo>
                <a:cubicBezTo>
                  <a:pt x="6346" y="10014"/>
                  <a:pt x="6239" y="10121"/>
                  <a:pt x="6239" y="10252"/>
                </a:cubicBezTo>
                <a:cubicBezTo>
                  <a:pt x="6239" y="10383"/>
                  <a:pt x="6346" y="10490"/>
                  <a:pt x="6477" y="10490"/>
                </a:cubicBezTo>
                <a:lnTo>
                  <a:pt x="10513" y="10490"/>
                </a:lnTo>
                <a:cubicBezTo>
                  <a:pt x="10644" y="10490"/>
                  <a:pt x="10751" y="10383"/>
                  <a:pt x="10751" y="10252"/>
                </a:cubicBezTo>
                <a:lnTo>
                  <a:pt x="10751" y="9323"/>
                </a:lnTo>
                <a:cubicBezTo>
                  <a:pt x="10751" y="9192"/>
                  <a:pt x="10644" y="9085"/>
                  <a:pt x="10513" y="9085"/>
                </a:cubicBezTo>
                <a:lnTo>
                  <a:pt x="10120" y="9085"/>
                </a:lnTo>
                <a:lnTo>
                  <a:pt x="10120" y="8061"/>
                </a:lnTo>
                <a:lnTo>
                  <a:pt x="10513" y="8061"/>
                </a:lnTo>
                <a:cubicBezTo>
                  <a:pt x="10644" y="8061"/>
                  <a:pt x="10751" y="7954"/>
                  <a:pt x="10751" y="7823"/>
                </a:cubicBezTo>
                <a:lnTo>
                  <a:pt x="10751" y="6906"/>
                </a:lnTo>
                <a:cubicBezTo>
                  <a:pt x="10751" y="6763"/>
                  <a:pt x="10644" y="6668"/>
                  <a:pt x="10513" y="6668"/>
                </a:cubicBezTo>
                <a:lnTo>
                  <a:pt x="10073" y="6668"/>
                </a:lnTo>
                <a:cubicBezTo>
                  <a:pt x="10109" y="6633"/>
                  <a:pt x="10156" y="6609"/>
                  <a:pt x="10180" y="6573"/>
                </a:cubicBezTo>
                <a:cubicBezTo>
                  <a:pt x="10537" y="6216"/>
                  <a:pt x="10728" y="5740"/>
                  <a:pt x="10728" y="5239"/>
                </a:cubicBezTo>
                <a:cubicBezTo>
                  <a:pt x="10728" y="4656"/>
                  <a:pt x="10478" y="4144"/>
                  <a:pt x="10073" y="3787"/>
                </a:cubicBezTo>
                <a:lnTo>
                  <a:pt x="10513" y="3787"/>
                </a:lnTo>
                <a:cubicBezTo>
                  <a:pt x="10644" y="3787"/>
                  <a:pt x="10751" y="3692"/>
                  <a:pt x="10751" y="3549"/>
                </a:cubicBezTo>
                <a:lnTo>
                  <a:pt x="10751" y="2632"/>
                </a:lnTo>
                <a:cubicBezTo>
                  <a:pt x="10751" y="2501"/>
                  <a:pt x="10644" y="2394"/>
                  <a:pt x="10513" y="2394"/>
                </a:cubicBezTo>
                <a:lnTo>
                  <a:pt x="10120" y="2394"/>
                </a:lnTo>
                <a:lnTo>
                  <a:pt x="10120" y="1370"/>
                </a:lnTo>
                <a:lnTo>
                  <a:pt x="10513" y="1394"/>
                </a:lnTo>
                <a:cubicBezTo>
                  <a:pt x="10644" y="1394"/>
                  <a:pt x="10751" y="1287"/>
                  <a:pt x="10751" y="1156"/>
                </a:cubicBezTo>
                <a:lnTo>
                  <a:pt x="10751" y="239"/>
                </a:lnTo>
                <a:cubicBezTo>
                  <a:pt x="10751" y="96"/>
                  <a:pt x="10644" y="1"/>
                  <a:pt x="10513" y="1"/>
                </a:cubicBezTo>
                <a:lnTo>
                  <a:pt x="8942" y="1"/>
                </a:lnTo>
                <a:cubicBezTo>
                  <a:pt x="8811" y="1"/>
                  <a:pt x="8704" y="96"/>
                  <a:pt x="8704" y="239"/>
                </a:cubicBezTo>
                <a:cubicBezTo>
                  <a:pt x="8704" y="370"/>
                  <a:pt x="8811" y="477"/>
                  <a:pt x="8942" y="477"/>
                </a:cubicBezTo>
                <a:lnTo>
                  <a:pt x="10287" y="477"/>
                </a:lnTo>
                <a:lnTo>
                  <a:pt x="10287" y="929"/>
                </a:lnTo>
                <a:lnTo>
                  <a:pt x="1905" y="929"/>
                </a:lnTo>
                <a:cubicBezTo>
                  <a:pt x="1369" y="929"/>
                  <a:pt x="941" y="1370"/>
                  <a:pt x="941" y="1906"/>
                </a:cubicBezTo>
                <a:cubicBezTo>
                  <a:pt x="941" y="2358"/>
                  <a:pt x="1250" y="2751"/>
                  <a:pt x="1679" y="2858"/>
                </a:cubicBezTo>
                <a:lnTo>
                  <a:pt x="1679" y="3334"/>
                </a:lnTo>
                <a:cubicBezTo>
                  <a:pt x="1381" y="3287"/>
                  <a:pt x="1119" y="3156"/>
                  <a:pt x="893" y="2930"/>
                </a:cubicBezTo>
                <a:cubicBezTo>
                  <a:pt x="631" y="2656"/>
                  <a:pt x="476" y="2287"/>
                  <a:pt x="476" y="1918"/>
                </a:cubicBezTo>
                <a:cubicBezTo>
                  <a:pt x="476" y="1132"/>
                  <a:pt x="1119" y="477"/>
                  <a:pt x="1917" y="477"/>
                </a:cubicBezTo>
                <a:lnTo>
                  <a:pt x="7870" y="477"/>
                </a:lnTo>
                <a:cubicBezTo>
                  <a:pt x="8013" y="477"/>
                  <a:pt x="8108" y="370"/>
                  <a:pt x="8108" y="239"/>
                </a:cubicBezTo>
                <a:cubicBezTo>
                  <a:pt x="8108" y="96"/>
                  <a:pt x="8013" y="1"/>
                  <a:pt x="7870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/>
              </a:solidFill>
            </a:endParaRPr>
          </a:p>
        </p:txBody>
      </p:sp>
      <p:sp>
        <p:nvSpPr>
          <p:cNvPr id="31" name="Google Shape;466;p42">
            <a:extLst>
              <a:ext uri="{FF2B5EF4-FFF2-40B4-BE49-F238E27FC236}">
                <a16:creationId xmlns:a16="http://schemas.microsoft.com/office/drawing/2014/main" id="{2756853E-2F46-FCE1-4375-958EEC31DD2F}"/>
              </a:ext>
            </a:extLst>
          </p:cNvPr>
          <p:cNvSpPr txBox="1">
            <a:spLocks/>
          </p:cNvSpPr>
          <p:nvPr/>
        </p:nvSpPr>
        <p:spPr>
          <a:xfrm>
            <a:off x="4438585" y="4046228"/>
            <a:ext cx="4225354" cy="654230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000" b="1" i="0" u="none" strike="noStrike" cap="none">
                <a:solidFill>
                  <a:schemeClr val="dk2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600"/>
              <a:buFont typeface="Bebas Neue"/>
              <a:buNone/>
              <a:defRPr sz="26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>
              <a:lnSpc>
                <a:spcPct val="100000"/>
              </a:lnSpc>
            </a:pPr>
            <a:r>
              <a:rPr lang="ru-RU" sz="1600" b="0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с картографическим сервисом</a:t>
            </a:r>
            <a:br>
              <a:rPr lang="ru-RU" sz="1600" b="0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0" dirty="0">
                <a:solidFill>
                  <a:srgbClr val="223B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Google My Maps</a:t>
            </a:r>
            <a:endParaRPr lang="en-US" sz="1600" b="0" dirty="0">
              <a:solidFill>
                <a:srgbClr val="223B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297650" y="1051450"/>
            <a:ext cx="4225354" cy="3072466"/>
            <a:chOff x="4297650" y="1051450"/>
            <a:chExt cx="4225354" cy="3072466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78273C97-DCAD-6C9F-AFA1-D0E2F4E8628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97650" y="1051450"/>
              <a:ext cx="4225354" cy="3072466"/>
              <a:chOff x="4133786" y="989002"/>
              <a:chExt cx="4642316" cy="3375660"/>
            </a:xfrm>
          </p:grpSpPr>
          <p:grpSp>
            <p:nvGrpSpPr>
              <p:cNvPr id="10" name="Google Shape;782;p55">
                <a:extLst>
                  <a:ext uri="{FF2B5EF4-FFF2-40B4-BE49-F238E27FC236}">
                    <a16:creationId xmlns:a16="http://schemas.microsoft.com/office/drawing/2014/main" id="{EDB8BC19-9DD1-A649-7C49-189A356425D4}"/>
                  </a:ext>
                </a:extLst>
              </p:cNvPr>
              <p:cNvGrpSpPr/>
              <p:nvPr/>
            </p:nvGrpSpPr>
            <p:grpSpPr>
              <a:xfrm>
                <a:off x="4133786" y="989002"/>
                <a:ext cx="4642316" cy="3375660"/>
                <a:chOff x="331763" y="414153"/>
                <a:chExt cx="6903246" cy="5019697"/>
              </a:xfrm>
            </p:grpSpPr>
            <p:sp>
              <p:nvSpPr>
                <p:cNvPr id="17" name="Google Shape;783;p55">
                  <a:extLst>
                    <a:ext uri="{FF2B5EF4-FFF2-40B4-BE49-F238E27FC236}">
                      <a16:creationId xmlns:a16="http://schemas.microsoft.com/office/drawing/2014/main" id="{3164C2EB-042E-99C1-ABD1-AD3ABE54E92D}"/>
                    </a:ext>
                  </a:extLst>
                </p:cNvPr>
                <p:cNvSpPr/>
                <p:nvPr/>
              </p:nvSpPr>
              <p:spPr>
                <a:xfrm>
                  <a:off x="2953125" y="4725150"/>
                  <a:ext cx="1660725" cy="708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29" h="28348" extrusionOk="0">
                      <a:moveTo>
                        <a:pt x="6889" y="1"/>
                      </a:moveTo>
                      <a:lnTo>
                        <a:pt x="1" y="28347"/>
                      </a:lnTo>
                      <a:lnTo>
                        <a:pt x="66429" y="28347"/>
                      </a:lnTo>
                      <a:lnTo>
                        <a:pt x="59475" y="1"/>
                      </a:lnTo>
                      <a:lnTo>
                        <a:pt x="33182" y="464"/>
                      </a:lnTo>
                      <a:lnTo>
                        <a:pt x="6889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784;p55">
                  <a:extLst>
                    <a:ext uri="{FF2B5EF4-FFF2-40B4-BE49-F238E27FC236}">
                      <a16:creationId xmlns:a16="http://schemas.microsoft.com/office/drawing/2014/main" id="{F1E650EF-1B52-EDF6-E582-F307655AC0D7}"/>
                    </a:ext>
                  </a:extLst>
                </p:cNvPr>
                <p:cNvSpPr/>
                <p:nvPr/>
              </p:nvSpPr>
              <p:spPr>
                <a:xfrm>
                  <a:off x="331763" y="414153"/>
                  <a:ext cx="6903246" cy="4353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162" h="181204" extrusionOk="0">
                      <a:moveTo>
                        <a:pt x="4636" y="0"/>
                      </a:moveTo>
                      <a:cubicBezTo>
                        <a:pt x="2053" y="0"/>
                        <a:pt x="0" y="2053"/>
                        <a:pt x="0" y="4636"/>
                      </a:cubicBezTo>
                      <a:lnTo>
                        <a:pt x="0" y="176634"/>
                      </a:lnTo>
                      <a:cubicBezTo>
                        <a:pt x="0" y="179151"/>
                        <a:pt x="2053" y="181204"/>
                        <a:pt x="4636" y="181204"/>
                      </a:cubicBezTo>
                      <a:lnTo>
                        <a:pt x="243526" y="181204"/>
                      </a:lnTo>
                      <a:cubicBezTo>
                        <a:pt x="246109" y="181204"/>
                        <a:pt x="248162" y="179151"/>
                        <a:pt x="248162" y="176634"/>
                      </a:cubicBezTo>
                      <a:lnTo>
                        <a:pt x="248162" y="4636"/>
                      </a:lnTo>
                      <a:cubicBezTo>
                        <a:pt x="248162" y="2053"/>
                        <a:pt x="246109" y="0"/>
                        <a:pt x="24352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785;p55">
                  <a:extLst>
                    <a:ext uri="{FF2B5EF4-FFF2-40B4-BE49-F238E27FC236}">
                      <a16:creationId xmlns:a16="http://schemas.microsoft.com/office/drawing/2014/main" id="{861CA405-52E3-1C2A-AFEB-1BD23D9A38A4}"/>
                    </a:ext>
                  </a:extLst>
                </p:cNvPr>
                <p:cNvSpPr/>
                <p:nvPr/>
              </p:nvSpPr>
              <p:spPr>
                <a:xfrm>
                  <a:off x="2772650" y="5206975"/>
                  <a:ext cx="2020025" cy="22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01" h="9075" extrusionOk="0">
                      <a:moveTo>
                        <a:pt x="4571" y="1"/>
                      </a:moveTo>
                      <a:cubicBezTo>
                        <a:pt x="2054" y="1"/>
                        <a:pt x="1" y="2054"/>
                        <a:pt x="1" y="4570"/>
                      </a:cubicBezTo>
                      <a:cubicBezTo>
                        <a:pt x="1" y="7021"/>
                        <a:pt x="2054" y="9074"/>
                        <a:pt x="4571" y="9074"/>
                      </a:cubicBezTo>
                      <a:lnTo>
                        <a:pt x="76297" y="9074"/>
                      </a:lnTo>
                      <a:cubicBezTo>
                        <a:pt x="78814" y="9074"/>
                        <a:pt x="80801" y="7021"/>
                        <a:pt x="80801" y="4570"/>
                      </a:cubicBezTo>
                      <a:cubicBezTo>
                        <a:pt x="80801" y="2054"/>
                        <a:pt x="78814" y="1"/>
                        <a:pt x="7629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AD7ED46-7850-F0EF-4810-8F86CB75D1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12582"/>
              <a:stretch/>
            </p:blipFill>
            <p:spPr>
              <a:xfrm>
                <a:off x="4258053" y="1229589"/>
                <a:ext cx="4354237" cy="2448061"/>
              </a:xfrm>
              <a:prstGeom prst="rect">
                <a:avLst/>
              </a:prstGeom>
            </p:spPr>
          </p:pic>
        </p:grpSp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4"/>
            <a:srcRect t="12000" r="15075" b="6588"/>
            <a:stretch/>
          </p:blipFill>
          <p:spPr>
            <a:xfrm>
              <a:off x="4410756" y="1285578"/>
              <a:ext cx="3963150" cy="22130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142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>
          <a:extLst>
            <a:ext uri="{FF2B5EF4-FFF2-40B4-BE49-F238E27FC236}">
              <a16:creationId xmlns:a16="http://schemas.microsoft.com/office/drawing/2014/main" id="{C806F64C-BB42-EE94-522E-3317B94A1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37">
            <a:extLst>
              <a:ext uri="{FF2B5EF4-FFF2-40B4-BE49-F238E27FC236}">
                <a16:creationId xmlns:a16="http://schemas.microsoft.com/office/drawing/2014/main" id="{D54A528B-B5E6-EF17-FB51-44E50D3A63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4464" y="387148"/>
            <a:ext cx="8495071" cy="9859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>
                <a:solidFill>
                  <a:schemeClr val="bg1">
                    <a:lumMod val="50000"/>
                  </a:schemeClr>
                </a:solidFill>
              </a:rPr>
              <a:t>Эколого-краеведческий 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туризм </a:t>
            </a:r>
            <a:r>
              <a:rPr lang="ru-RU" sz="2000" b="0" dirty="0">
                <a:solidFill>
                  <a:schemeClr val="bg1">
                    <a:lumMod val="50000"/>
                  </a:schemeClr>
                </a:solidFill>
              </a:rPr>
              <a:t>– это знакомство с </a:t>
            </a:r>
            <a:r>
              <a:rPr lang="ru-RU" sz="2000" b="0" dirty="0" smtClean="0">
                <a:solidFill>
                  <a:schemeClr val="bg1">
                    <a:lumMod val="50000"/>
                  </a:schemeClr>
                </a:solidFill>
              </a:rPr>
              <a:t>родным краем, народами и  их обычаями.</a:t>
            </a:r>
            <a:endParaRPr lang="en-US" sz="20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3" name="Google Shape;383;p37">
            <a:extLst>
              <a:ext uri="{FF2B5EF4-FFF2-40B4-BE49-F238E27FC236}">
                <a16:creationId xmlns:a16="http://schemas.microsoft.com/office/drawing/2014/main" id="{42709BB6-D62A-9464-577A-B7D144B6DF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4297650" y="4602875"/>
            <a:ext cx="548700" cy="3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1279018-EC47-50AA-367E-D9FB68C25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4701310" y="1434635"/>
            <a:ext cx="4220966" cy="281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381;p37">
            <a:extLst>
              <a:ext uri="{FF2B5EF4-FFF2-40B4-BE49-F238E27FC236}">
                <a16:creationId xmlns:a16="http://schemas.microsoft.com/office/drawing/2014/main" id="{80A2457F-4B23-1D07-8EBE-7477D372F698}"/>
              </a:ext>
            </a:extLst>
          </p:cNvPr>
          <p:cNvSpPr txBox="1">
            <a:spLocks/>
          </p:cNvSpPr>
          <p:nvPr/>
        </p:nvSpPr>
        <p:spPr>
          <a:xfrm>
            <a:off x="4886396" y="4311023"/>
            <a:ext cx="3645311" cy="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/>
            <a:r>
              <a:rPr lang="ru-RU" sz="1800" b="0" dirty="0" smtClean="0">
                <a:solidFill>
                  <a:schemeClr val="bg1">
                    <a:lumMod val="25000"/>
                  </a:schemeClr>
                </a:solidFill>
              </a:rPr>
              <a:t>Праздник Новый год у шорцев</a:t>
            </a:r>
            <a:endParaRPr lang="en-US" sz="1800" b="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7" name="Google Shape;381;p37">
            <a:extLst>
              <a:ext uri="{FF2B5EF4-FFF2-40B4-BE49-F238E27FC236}">
                <a16:creationId xmlns:a16="http://schemas.microsoft.com/office/drawing/2014/main" id="{214131B7-8FDE-118E-8BB6-75ED42433F3C}"/>
              </a:ext>
            </a:extLst>
          </p:cNvPr>
          <p:cNvSpPr txBox="1">
            <a:spLocks/>
          </p:cNvSpPr>
          <p:nvPr/>
        </p:nvSpPr>
        <p:spPr>
          <a:xfrm>
            <a:off x="324464" y="4073930"/>
            <a:ext cx="4227922" cy="570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Quicksand"/>
              <a:buNone/>
              <a:defRPr sz="3000" b="1" i="0" u="none" strike="noStrike" cap="none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pPr algn="ctr"/>
            <a:r>
              <a:rPr lang="ru-RU" sz="1800" b="0" dirty="0">
                <a:solidFill>
                  <a:schemeClr val="bg1">
                    <a:lumMod val="25000"/>
                  </a:schemeClr>
                </a:solidFill>
              </a:rPr>
              <a:t>Природный парк «Околица</a:t>
            </a:r>
            <a:r>
              <a:rPr lang="ru-RU" sz="1800" b="0" dirty="0" smtClean="0">
                <a:solidFill>
                  <a:schemeClr val="bg1">
                    <a:lumMod val="25000"/>
                  </a:schemeClr>
                </a:solidFill>
              </a:rPr>
              <a:t>»</a:t>
            </a:r>
            <a:endParaRPr lang="en-US" sz="1800" b="0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5734" t="-388" r="19636" b="388"/>
          <a:stretch/>
        </p:blipFill>
        <p:spPr>
          <a:xfrm>
            <a:off x="175540" y="1404448"/>
            <a:ext cx="4376846" cy="28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7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legant Bachelor Thesis by Slidesgo">
  <a:themeElements>
    <a:clrScheme name="Другая 1">
      <a:dk1>
        <a:srgbClr val="5C5C5F"/>
      </a:dk1>
      <a:lt1>
        <a:srgbClr val="A9CDAA"/>
      </a:lt1>
      <a:dk2>
        <a:srgbClr val="6E8F81"/>
      </a:dk2>
      <a:lt2>
        <a:srgbClr val="FAFAF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424</Words>
  <Application>Microsoft Office PowerPoint</Application>
  <PresentationFormat>Экран (16:9)</PresentationFormat>
  <Paragraphs>76</Paragraphs>
  <Slides>19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35" baseType="lpstr">
      <vt:lpstr>Gerbera Light</vt:lpstr>
      <vt:lpstr>Arial</vt:lpstr>
      <vt:lpstr>Gadugi</vt:lpstr>
      <vt:lpstr>TomskObl2104</vt:lpstr>
      <vt:lpstr>Mulish</vt:lpstr>
      <vt:lpstr>Bebas Neue</vt:lpstr>
      <vt:lpstr>Calibri Light</vt:lpstr>
      <vt:lpstr>Quicksand</vt:lpstr>
      <vt:lpstr>Nunito Light</vt:lpstr>
      <vt:lpstr>Calibri</vt:lpstr>
      <vt:lpstr>Elegant Bachelor Thesis by Slidesgo</vt:lpstr>
      <vt:lpstr>Тема Office</vt:lpstr>
      <vt:lpstr>1_Тема Office</vt:lpstr>
      <vt:lpstr>2_Тема Office</vt:lpstr>
      <vt:lpstr>3_Тема Office</vt:lpstr>
      <vt:lpstr>6_Тема Office</vt:lpstr>
      <vt:lpstr>«Край ты мой сибирский, Томский край родной» </vt:lpstr>
      <vt:lpstr>Презентация PowerPoint</vt:lpstr>
      <vt:lpstr>Презентация PowerPoint</vt:lpstr>
      <vt:lpstr>Презентация PowerPoint</vt:lpstr>
      <vt:lpstr>«Край ты мой сибирский, Томский край родной»  программа по формированию нравственно – патриотического сознания у обучающихся с нарушениями слуха.</vt:lpstr>
      <vt:lpstr>Цель:</vt:lpstr>
      <vt:lpstr>Томская область богата интересными, загадочными, красочными местами. </vt:lpstr>
      <vt:lpstr>Маршрут к достижению цели:</vt:lpstr>
      <vt:lpstr>Эколого-краеведческий туризм – это знакомство с родным краем, народами и  их обычаями.</vt:lpstr>
      <vt:lpstr>Объекты эколого - краеведческого туризма</vt:lpstr>
      <vt:lpstr>Презентация PowerPoint</vt:lpstr>
      <vt:lpstr>Город Томск</vt:lpstr>
      <vt:lpstr>Село Первомайское </vt:lpstr>
      <vt:lpstr>Село Беляй Первомайский район</vt:lpstr>
      <vt:lpstr>Первомайский районный краеведческий музей</vt:lpstr>
      <vt:lpstr>Деревня Березовка</vt:lpstr>
      <vt:lpstr>Интерактивная карта</vt:lpstr>
      <vt:lpstr>«Край ты мой сибирский, Томский край родной»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«Край ты мой сибирский, Томский край родной»  Программа по формированию эколого – краеведческих навыков у обучающихся с нарушениями слуха.</dc:title>
  <cp:lastModifiedBy>user</cp:lastModifiedBy>
  <cp:revision>43</cp:revision>
  <dcterms:modified xsi:type="dcterms:W3CDTF">2025-08-20T02:44:17Z</dcterms:modified>
</cp:coreProperties>
</file>