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8"/>
  </p:notesMasterIdLst>
  <p:sldIdLst>
    <p:sldId id="256" r:id="rId2"/>
    <p:sldId id="257" r:id="rId3"/>
    <p:sldId id="265" r:id="rId4"/>
    <p:sldId id="266" r:id="rId5"/>
    <p:sldId id="258" r:id="rId6"/>
    <p:sldId id="267" r:id="rId7"/>
    <p:sldId id="277" r:id="rId8"/>
    <p:sldId id="268" r:id="rId9"/>
    <p:sldId id="269" r:id="rId10"/>
    <p:sldId id="270" r:id="rId11"/>
    <p:sldId id="271" r:id="rId12"/>
    <p:sldId id="272" r:id="rId13"/>
    <p:sldId id="273" r:id="rId14"/>
    <p:sldId id="274" r:id="rId15"/>
    <p:sldId id="263" r:id="rId16"/>
    <p:sldId id="264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83" autoAdjust="0"/>
    <p:restoredTop sz="93140" autoAdjust="0"/>
  </p:normalViewPr>
  <p:slideViewPr>
    <p:cSldViewPr snapToGrid="0">
      <p:cViewPr varScale="1">
        <p:scale>
          <a:sx n="107" d="100"/>
          <a:sy n="107" d="100"/>
        </p:scale>
        <p:origin x="70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13T20:03:03.07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72,'0'0'1728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364FE9-54F1-4D9A-9FAE-F4DB0FF61A1D}" type="datetimeFigureOut">
              <a:rPr lang="ru-RU" smtClean="0"/>
              <a:t>06.04.2024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3B983-BFAB-4345-8E03-4094FA3E34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27027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53B983-BFAB-4345-8E03-4094FA3E34EC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45086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F3529-F96A-447A-8139-13F7A3907C3A}" type="datetimeFigureOut">
              <a:rPr lang="ru-RU" smtClean="0"/>
              <a:t>06.04.2024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333248F2-2218-40B4-93F3-61053239EB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19681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F3529-F96A-447A-8139-13F7A3907C3A}" type="datetimeFigureOut">
              <a:rPr lang="ru-RU" smtClean="0"/>
              <a:t>06.04.2024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33248F2-2218-40B4-93F3-61053239EB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85526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F3529-F96A-447A-8139-13F7A3907C3A}" type="datetimeFigureOut">
              <a:rPr lang="ru-RU" smtClean="0"/>
              <a:t>06.04.2024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33248F2-2218-40B4-93F3-61053239EB4F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62660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F3529-F96A-447A-8139-13F7A3907C3A}" type="datetimeFigureOut">
              <a:rPr lang="ru-RU" smtClean="0"/>
              <a:t>06.04.2024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33248F2-2218-40B4-93F3-61053239EB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00881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F3529-F96A-447A-8139-13F7A3907C3A}" type="datetimeFigureOut">
              <a:rPr lang="ru-RU" smtClean="0"/>
              <a:t>06.04.2024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33248F2-2218-40B4-93F3-61053239EB4F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030088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F3529-F96A-447A-8139-13F7A3907C3A}" type="datetimeFigureOut">
              <a:rPr lang="ru-RU" smtClean="0"/>
              <a:t>06.04.2024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33248F2-2218-40B4-93F3-61053239EB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62043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F3529-F96A-447A-8139-13F7A3907C3A}" type="datetimeFigureOut">
              <a:rPr lang="ru-RU" smtClean="0"/>
              <a:t>06.04.2024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248F2-2218-40B4-93F3-61053239EB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96068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F3529-F96A-447A-8139-13F7A3907C3A}" type="datetimeFigureOut">
              <a:rPr lang="ru-RU" smtClean="0"/>
              <a:t>06.04.2024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248F2-2218-40B4-93F3-61053239EB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54903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F3529-F96A-447A-8139-13F7A3907C3A}" type="datetimeFigureOut">
              <a:rPr lang="ru-RU" smtClean="0"/>
              <a:t>06.04.2024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248F2-2218-40B4-93F3-61053239EB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5211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F3529-F96A-447A-8139-13F7A3907C3A}" type="datetimeFigureOut">
              <a:rPr lang="ru-RU" smtClean="0"/>
              <a:t>06.04.2024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33248F2-2218-40B4-93F3-61053239EB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93835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F3529-F96A-447A-8139-13F7A3907C3A}" type="datetimeFigureOut">
              <a:rPr lang="ru-RU" smtClean="0"/>
              <a:t>06.04.2024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33248F2-2218-40B4-93F3-61053239EB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03603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F3529-F96A-447A-8139-13F7A3907C3A}" type="datetimeFigureOut">
              <a:rPr lang="ru-RU" smtClean="0"/>
              <a:t>06.04.2024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33248F2-2218-40B4-93F3-61053239EB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26096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F3529-F96A-447A-8139-13F7A3907C3A}" type="datetimeFigureOut">
              <a:rPr lang="ru-RU" smtClean="0"/>
              <a:t>06.04.2024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248F2-2218-40B4-93F3-61053239EB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59481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F3529-F96A-447A-8139-13F7A3907C3A}" type="datetimeFigureOut">
              <a:rPr lang="ru-RU" smtClean="0"/>
              <a:t>06.04.2024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248F2-2218-40B4-93F3-61053239EB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1603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F3529-F96A-447A-8139-13F7A3907C3A}" type="datetimeFigureOut">
              <a:rPr lang="ru-RU" smtClean="0"/>
              <a:t>06.04.2024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248F2-2218-40B4-93F3-61053239EB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74651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F3529-F96A-447A-8139-13F7A3907C3A}" type="datetimeFigureOut">
              <a:rPr lang="ru-RU" smtClean="0"/>
              <a:t>06.04.2024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33248F2-2218-40B4-93F3-61053239EB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8791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8F3529-F96A-447A-8139-13F7A3907C3A}" type="datetimeFigureOut">
              <a:rPr lang="ru-RU" smtClean="0"/>
              <a:t>06.04.2024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333248F2-2218-40B4-93F3-61053239EB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72764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4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77240" y="1069848"/>
            <a:ext cx="11237976" cy="1901952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chemeClr val="accent2">
                    <a:lumMod val="75000"/>
                  </a:schemeClr>
                </a:solidFill>
              </a:rPr>
              <a:t>Обучение школьников математическому моделированию </a:t>
            </a: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</a:rPr>
              <a:t>практико-ориентированных </a:t>
            </a: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</a:rPr>
              <a:t>задач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Забелина Галина Михайловна, учитель математики МБОУ Первомайской СОШ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82672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527048" y="276638"/>
            <a:ext cx="10369295" cy="813253"/>
          </a:xfrm>
        </p:spPr>
        <p:txBody>
          <a:bodyPr>
            <a:noAutofit/>
          </a:bodyPr>
          <a:lstStyle/>
          <a:p>
            <a:r>
              <a:rPr lang="ru-RU" sz="2000" b="1" dirty="0" smtClean="0"/>
              <a:t>№12. </a:t>
            </a:r>
            <a:r>
              <a:rPr lang="ru-RU" sz="2000" dirty="0"/>
              <a:t>№10. Какой наименьший угол (в градусах) образуют минутная и часовая стрелки часов в 17:00</a:t>
            </a:r>
            <a:r>
              <a:rPr lang="ru-RU" sz="2000" dirty="0" smtClean="0"/>
              <a:t>?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  <p:pic>
        <p:nvPicPr>
          <p:cNvPr id="5" name="Рисунок 4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21" t="4831" r="3082"/>
          <a:stretch/>
        </p:blipFill>
        <p:spPr bwMode="auto">
          <a:xfrm>
            <a:off x="1743017" y="1089891"/>
            <a:ext cx="2145492" cy="207122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/>
          <p:cNvPicPr/>
          <p:nvPr/>
        </p:nvPicPr>
        <p:blipFill>
          <a:blip r:embed="rId3"/>
          <a:stretch>
            <a:fillRect/>
          </a:stretch>
        </p:blipFill>
        <p:spPr>
          <a:xfrm>
            <a:off x="5158509" y="1089891"/>
            <a:ext cx="2286000" cy="2071226"/>
          </a:xfrm>
          <a:prstGeom prst="rect">
            <a:avLst/>
          </a:prstGeom>
        </p:spPr>
      </p:pic>
      <p:pic>
        <p:nvPicPr>
          <p:cNvPr id="7" name="Рисунок 6"/>
          <p:cNvPicPr/>
          <p:nvPr/>
        </p:nvPicPr>
        <p:blipFill rotWithShape="1">
          <a:blip r:embed="rId4"/>
          <a:srcRect t="3514" r="2728"/>
          <a:stretch/>
        </p:blipFill>
        <p:spPr bwMode="auto">
          <a:xfrm>
            <a:off x="8760153" y="1089891"/>
            <a:ext cx="2249592" cy="207122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1527048" y="3567743"/>
            <a:ext cx="10369295" cy="81325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2000" b="1" dirty="0" smtClean="0"/>
              <a:t>№13. </a:t>
            </a:r>
            <a:r>
              <a:rPr lang="ru-RU" sz="2000" dirty="0"/>
              <a:t>Колесо имеет 5 спиц. Найдите величину угла (в градусах), который образуют две соседние спицы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pic>
        <p:nvPicPr>
          <p:cNvPr id="9" name="Рисунок 8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8509" y="4485328"/>
            <a:ext cx="2139974" cy="18231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08276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85455" y="482539"/>
            <a:ext cx="10806545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	</a:t>
            </a:r>
            <a:r>
              <a:rPr lang="ru-RU" sz="2000" dirty="0" smtClean="0">
                <a:latin typeface="Calibri" panose="020F0502020204030204" pitchFamily="34" charset="0"/>
              </a:rPr>
              <a:t>На </a:t>
            </a:r>
            <a:r>
              <a:rPr lang="ru-RU" sz="2000" dirty="0">
                <a:latin typeface="Calibri" panose="020F0502020204030204" pitchFamily="34" charset="0"/>
              </a:rPr>
              <a:t>плане изображён дачный участок по адресу: п. Сосновка, ул. Зелёная, д. 19 (сторона каждой клетки на плане равна 2 м). Участок имеет прямоугольную форму. Выезд и въезд осуществляются через единственные ворота.</a:t>
            </a:r>
          </a:p>
          <a:p>
            <a:r>
              <a:rPr lang="ru-RU" sz="2000" dirty="0" smtClean="0">
                <a:latin typeface="Calibri" panose="020F0502020204030204" pitchFamily="34" charset="0"/>
              </a:rPr>
              <a:t>При </a:t>
            </a:r>
            <a:r>
              <a:rPr lang="ru-RU" sz="2000" dirty="0">
                <a:latin typeface="Calibri" panose="020F0502020204030204" pitchFamily="34" charset="0"/>
              </a:rPr>
              <a:t>входе на участок слева от ворот находится гараж. Справа от ворот находится сарай площадью 24 кв. м, а чуть подальше — жилой дом. Напротив жилого дома расположены яблоневые посадки. Также на участке есть баня, к которой ведёт дорожка, выложенная плиткой, и огород с теплицей внутри (огород отмечен на плане цифрой 6).</a:t>
            </a:r>
          </a:p>
          <a:p>
            <a:r>
              <a:rPr lang="ru-RU" sz="2000" dirty="0">
                <a:latin typeface="Calibri" panose="020F0502020204030204" pitchFamily="34" charset="0"/>
              </a:rPr>
              <a:t>Все дорожки внутри участка имеют ширину 1 м и вымощены тротуарной плиткой размером 1 м×1 м. Между гаражом и сараем находится площадка, вымощенная такой же плиткой. К участку подведено электричество. Имеется магистральное газоснабжение</a:t>
            </a:r>
            <a:r>
              <a:rPr lang="ru-RU" sz="2000" dirty="0" smtClean="0">
                <a:latin typeface="Calibri" panose="020F0502020204030204" pitchFamily="34" charset="0"/>
              </a:rPr>
              <a:t>.</a:t>
            </a:r>
            <a:endParaRPr lang="ru-RU" sz="2000" dirty="0">
              <a:latin typeface="Calibri" panose="020F050202020403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03087" y="82429"/>
            <a:ext cx="150233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/>
              <a:t>«</a:t>
            </a:r>
            <a:r>
              <a:rPr lang="ru-RU" sz="2000" b="1" dirty="0"/>
              <a:t>Участок»</a:t>
            </a:r>
          </a:p>
        </p:txBody>
      </p:sp>
      <p:pic>
        <p:nvPicPr>
          <p:cNvPr id="7" name="Рисунок 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7927" y="3960414"/>
            <a:ext cx="5652655" cy="28204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7280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683" y="108775"/>
            <a:ext cx="5747481" cy="286135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049819" y="62801"/>
            <a:ext cx="601287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Calibri" panose="020F0502020204030204" pitchFamily="34" charset="0"/>
              </a:rPr>
              <a:t>Задание 1.</a:t>
            </a:r>
          </a:p>
          <a:p>
            <a:r>
              <a:rPr lang="ru-RU" sz="2000" dirty="0">
                <a:latin typeface="Calibri" panose="020F0502020204030204" pitchFamily="34" charset="0"/>
              </a:rPr>
              <a:t>Для объектов, указанных в таблице, определите, какими цифрами они обозначены на плане. Заполните таблицу, в бланк ответов перенесите последовательность четырёх цифр без пробелов, запятых и других символов.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9253982"/>
              </p:ext>
            </p:extLst>
          </p:nvPr>
        </p:nvGraphicFramePr>
        <p:xfrm>
          <a:off x="6373091" y="1985382"/>
          <a:ext cx="4765963" cy="656216"/>
        </p:xfrm>
        <a:graphic>
          <a:graphicData uri="http://schemas.openxmlformats.org/drawingml/2006/table">
            <a:tbl>
              <a:tblPr firstRow="1" firstCol="1" bandRow="1"/>
              <a:tblGrid>
                <a:gridCol w="980840">
                  <a:extLst>
                    <a:ext uri="{9D8B030D-6E8A-4147-A177-3AD203B41FA5}">
                      <a16:colId xmlns:a16="http://schemas.microsoft.com/office/drawing/2014/main" val="3270629754"/>
                    </a:ext>
                  </a:extLst>
                </a:gridCol>
                <a:gridCol w="1142880">
                  <a:extLst>
                    <a:ext uri="{9D8B030D-6E8A-4147-A177-3AD203B41FA5}">
                      <a16:colId xmlns:a16="http://schemas.microsoft.com/office/drawing/2014/main" val="4225409205"/>
                    </a:ext>
                  </a:extLst>
                </a:gridCol>
                <a:gridCol w="820151">
                  <a:extLst>
                    <a:ext uri="{9D8B030D-6E8A-4147-A177-3AD203B41FA5}">
                      <a16:colId xmlns:a16="http://schemas.microsoft.com/office/drawing/2014/main" val="2787050058"/>
                    </a:ext>
                  </a:extLst>
                </a:gridCol>
                <a:gridCol w="837469">
                  <a:extLst>
                    <a:ext uri="{9D8B030D-6E8A-4147-A177-3AD203B41FA5}">
                      <a16:colId xmlns:a16="http://schemas.microsoft.com/office/drawing/2014/main" val="1792315439"/>
                    </a:ext>
                  </a:extLst>
                </a:gridCol>
                <a:gridCol w="984623">
                  <a:extLst>
                    <a:ext uri="{9D8B030D-6E8A-4147-A177-3AD203B41FA5}">
                      <a16:colId xmlns:a16="http://schemas.microsoft.com/office/drawing/2014/main" val="2355418920"/>
                    </a:ext>
                  </a:extLst>
                </a:gridCol>
              </a:tblGrid>
              <a:tr h="32810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Объекты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жилой дом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баня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гараж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теплица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11176546"/>
                  </a:ext>
                </a:extLst>
              </a:tr>
              <a:tr h="32810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Цифры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58730990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517237" y="3011474"/>
            <a:ext cx="1139767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Calibri" panose="020F0502020204030204" pitchFamily="34" charset="0"/>
              </a:rPr>
              <a:t>Задание 2. </a:t>
            </a:r>
            <a:r>
              <a:rPr lang="ru-RU" sz="2000" dirty="0">
                <a:latin typeface="Calibri" panose="020F0502020204030204" pitchFamily="34" charset="0"/>
              </a:rPr>
              <a:t>Найдите площадь, которую занимает жилой дом. Ответ дайте в квадратных метрах.</a:t>
            </a:r>
          </a:p>
          <a:p>
            <a:r>
              <a:rPr lang="ru-RU" sz="2000" b="1" dirty="0">
                <a:latin typeface="Calibri" panose="020F0502020204030204" pitchFamily="34" charset="0"/>
              </a:rPr>
              <a:t>Задание 3. </a:t>
            </a:r>
            <a:r>
              <a:rPr lang="ru-RU" sz="2000" dirty="0">
                <a:latin typeface="Calibri" panose="020F0502020204030204" pitchFamily="34" charset="0"/>
              </a:rPr>
              <a:t>Тротуарная плитка продаётся в упаковках по 8 штук. Сколько упаковок плитки понадобилось, чтобы выложить только дорожки?</a:t>
            </a:r>
          </a:p>
          <a:p>
            <a:r>
              <a:rPr lang="ru-RU" sz="2000" b="1" dirty="0">
                <a:latin typeface="Calibri" panose="020F0502020204030204" pitchFamily="34" charset="0"/>
              </a:rPr>
              <a:t>Задание 4. </a:t>
            </a:r>
            <a:r>
              <a:rPr lang="ru-RU" sz="2000" dirty="0">
                <a:latin typeface="Calibri" panose="020F0502020204030204" pitchFamily="34" charset="0"/>
              </a:rPr>
              <a:t>На сколько процентов площадь, которую занимает баня, меньше площади, которую занимает гараж?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17237" y="4482283"/>
            <a:ext cx="11397672" cy="23857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latin typeface="Calibri" panose="020F0502020204030204" pitchFamily="34" charset="0"/>
              </a:rPr>
              <a:t>Задание 5</a:t>
            </a:r>
            <a:r>
              <a:rPr lang="ru-RU" dirty="0" smtClean="0">
                <a:latin typeface="Calibri" panose="020F0502020204030204" pitchFamily="34" charset="0"/>
              </a:rPr>
              <a:t>. Хозяин </a:t>
            </a:r>
            <a:r>
              <a:rPr lang="ru-RU" dirty="0">
                <a:latin typeface="Calibri" panose="020F0502020204030204" pitchFamily="34" charset="0"/>
              </a:rPr>
              <a:t>участка решил покрасить весь забор вокруг участка (только с внешней стороны) в зелёный цвет. Площадь забора равна 232 кв. м, а купить краску можно в одном из двух ближайших магазинов. </a:t>
            </a:r>
            <a:endParaRPr lang="ru-RU" dirty="0" smtClean="0">
              <a:latin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dirty="0" smtClean="0">
                <a:latin typeface="Calibri" panose="020F0502020204030204" pitchFamily="34" charset="0"/>
              </a:rPr>
              <a:t>Цена </a:t>
            </a:r>
            <a:r>
              <a:rPr lang="ru-RU" dirty="0">
                <a:latin typeface="Calibri" panose="020F0502020204030204" pitchFamily="34" charset="0"/>
              </a:rPr>
              <a:t>и характеристика краски и стоимость доставки заказа даны в таблице</a:t>
            </a:r>
            <a:r>
              <a:rPr lang="ru-RU" dirty="0" smtClean="0">
                <a:latin typeface="Calibri" panose="020F0502020204030204" pitchFamily="34" charset="0"/>
              </a:rPr>
              <a:t>.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 </a:t>
            </a: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 </a:t>
            </a:r>
            <a:r>
              <a:rPr lang="ru-RU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сколько рублей обойдётся наиболее дешёвый вариант покупки с доставкой?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Calibri" panose="020F0502020204030204" pitchFamily="34" charset="0"/>
            </a:endParaRPr>
          </a:p>
          <a:p>
            <a:endParaRPr lang="ru-RU" dirty="0" smtClean="0">
              <a:latin typeface="Calibri" panose="020F0502020204030204" pitchFamily="34" charset="0"/>
            </a:endParaRPr>
          </a:p>
          <a:p>
            <a:endParaRPr lang="ru-RU" dirty="0">
              <a:latin typeface="Calibri" panose="020F0502020204030204" pitchFamily="34" charset="0"/>
            </a:endParaRPr>
          </a:p>
          <a:p>
            <a:endParaRPr lang="ru-RU" dirty="0">
              <a:latin typeface="Calibri" panose="020F0502020204030204" pitchFamily="34" charset="0"/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5604109"/>
              </p:ext>
            </p:extLst>
          </p:nvPr>
        </p:nvGraphicFramePr>
        <p:xfrm>
          <a:off x="1246908" y="5802493"/>
          <a:ext cx="10326255" cy="1043687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699492">
                  <a:extLst>
                    <a:ext uri="{9D8B030D-6E8A-4147-A177-3AD203B41FA5}">
                      <a16:colId xmlns:a16="http://schemas.microsoft.com/office/drawing/2014/main" val="2467339721"/>
                    </a:ext>
                  </a:extLst>
                </a:gridCol>
                <a:gridCol w="1774821">
                  <a:extLst>
                    <a:ext uri="{9D8B030D-6E8A-4147-A177-3AD203B41FA5}">
                      <a16:colId xmlns:a16="http://schemas.microsoft.com/office/drawing/2014/main" val="2787332581"/>
                    </a:ext>
                  </a:extLst>
                </a:gridCol>
                <a:gridCol w="1983323">
                  <a:extLst>
                    <a:ext uri="{9D8B030D-6E8A-4147-A177-3AD203B41FA5}">
                      <a16:colId xmlns:a16="http://schemas.microsoft.com/office/drawing/2014/main" val="1476548579"/>
                    </a:ext>
                  </a:extLst>
                </a:gridCol>
                <a:gridCol w="2523999">
                  <a:extLst>
                    <a:ext uri="{9D8B030D-6E8A-4147-A177-3AD203B41FA5}">
                      <a16:colId xmlns:a16="http://schemas.microsoft.com/office/drawing/2014/main" val="2842284801"/>
                    </a:ext>
                  </a:extLst>
                </a:gridCol>
                <a:gridCol w="2344620">
                  <a:extLst>
                    <a:ext uri="{9D8B030D-6E8A-4147-A177-3AD203B41FA5}">
                      <a16:colId xmlns:a16="http://schemas.microsoft.com/office/drawing/2014/main" val="223318488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alibri" panose="020F0502020204030204" pitchFamily="34" charset="0"/>
                        </a:rPr>
                        <a:t> Номер </a:t>
                      </a:r>
                      <a:r>
                        <a:rPr lang="ru-RU" sz="1600" dirty="0" smtClean="0">
                          <a:effectLst/>
                          <a:latin typeface="Calibri" panose="020F0502020204030204" pitchFamily="34" charset="0"/>
                        </a:rPr>
                        <a:t>магазина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alibri" panose="020F0502020204030204" pitchFamily="34" charset="0"/>
                        </a:rPr>
                        <a:t>Расход краски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alibri" panose="020F0502020204030204" pitchFamily="34" charset="0"/>
                        </a:rPr>
                        <a:t>Масса краски в одной банке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alibri" panose="020F0502020204030204" pitchFamily="34" charset="0"/>
                        </a:rPr>
                        <a:t>Стоимость одной банки краски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alibri" panose="020F0502020204030204" pitchFamily="34" charset="0"/>
                        </a:rPr>
                        <a:t>Стоимость доставки заказа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7387567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alibri" panose="020F0502020204030204" pitchFamily="34" charset="0"/>
                        </a:rPr>
                        <a:t>0,25 кг/кв. м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alibri" panose="020F0502020204030204" pitchFamily="34" charset="0"/>
                        </a:rPr>
                        <a:t>4 кг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alibri" panose="020F0502020204030204" pitchFamily="34" charset="0"/>
                        </a:rPr>
                        <a:t>2800 руб.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alibri" panose="020F0502020204030204" pitchFamily="34" charset="0"/>
                        </a:rPr>
                        <a:t>700 руб.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1360068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alibri" panose="020F0502020204030204" pitchFamily="34" charset="0"/>
                        </a:rPr>
                        <a:t>0,3 кг/кв. м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alibri" panose="020F0502020204030204" pitchFamily="34" charset="0"/>
                        </a:rPr>
                        <a:t>3 кг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alibri" panose="020F0502020204030204" pitchFamily="34" charset="0"/>
                        </a:rPr>
                        <a:t>2000 руб.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alibri" panose="020F0502020204030204" pitchFamily="34" charset="0"/>
                        </a:rPr>
                        <a:t>300 руб.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859755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52163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018584" y="122443"/>
            <a:ext cx="168988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/>
              <a:t>«</a:t>
            </a:r>
            <a:r>
              <a:rPr lang="ru-RU" sz="2000" b="1" dirty="0"/>
              <a:t>Квартира»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554579" y="522553"/>
            <a:ext cx="1030778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Calibri" panose="020F0502020204030204" pitchFamily="34" charset="0"/>
              </a:rPr>
              <a:t>	На </a:t>
            </a:r>
            <a:r>
              <a:rPr lang="ru-RU" sz="2000" dirty="0">
                <a:latin typeface="Calibri" panose="020F0502020204030204" pitchFamily="34" charset="0"/>
              </a:rPr>
              <a:t>рисунке изображён план двухкомнатной квартиры в многоэтажном жилом доме. Сторона одной клетки на плане соответствует 0,4 м, а условные обозначения двери и окна приведены в правой части рисунка. Вход в квартиру находится в коридоре. 	Слева от входа в квартиру находится санузел, а в противоположном конце коридора — дверь в кладовую. Рядом с кладовой находится спальня, из которой можно пройти на одну из застеклённых лоджий. Самое большое по площади помещение — гостиная, откуда можно попасть в коридор и на кухню. Из кухни также можно попасть на застеклённую лоджию.</a:t>
            </a:r>
          </a:p>
        </p:txBody>
      </p:sp>
      <p:pic>
        <p:nvPicPr>
          <p:cNvPr id="7" name="Рисунок 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5089" y="2938523"/>
            <a:ext cx="5957311" cy="35454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68244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328" y="34585"/>
            <a:ext cx="6145105" cy="3472873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320433" y="34585"/>
            <a:ext cx="577644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Calibri" panose="020F0502020204030204" pitchFamily="34" charset="0"/>
              </a:rPr>
              <a:t>Задание 1. </a:t>
            </a:r>
            <a:r>
              <a:rPr lang="ru-RU" sz="2000" dirty="0">
                <a:latin typeface="Calibri" panose="020F0502020204030204" pitchFamily="34" charset="0"/>
              </a:rPr>
              <a:t>Для объектов, указанных в таблице, определите, какими цифрами они обозначены на плане. Заполните таблицу, в бланк перенесите последовательность четырёх цифр без пробелов, запятых и других дополнительных символов.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4382721"/>
              </p:ext>
            </p:extLst>
          </p:nvPr>
        </p:nvGraphicFramePr>
        <p:xfrm>
          <a:off x="6539345" y="1727199"/>
          <a:ext cx="5486400" cy="52184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104900">
                  <a:extLst>
                    <a:ext uri="{9D8B030D-6E8A-4147-A177-3AD203B41FA5}">
                      <a16:colId xmlns:a16="http://schemas.microsoft.com/office/drawing/2014/main" val="1610850844"/>
                    </a:ext>
                  </a:extLst>
                </a:gridCol>
                <a:gridCol w="1085850">
                  <a:extLst>
                    <a:ext uri="{9D8B030D-6E8A-4147-A177-3AD203B41FA5}">
                      <a16:colId xmlns:a16="http://schemas.microsoft.com/office/drawing/2014/main" val="3587777059"/>
                    </a:ext>
                  </a:extLst>
                </a:gridCol>
                <a:gridCol w="1123950">
                  <a:extLst>
                    <a:ext uri="{9D8B030D-6E8A-4147-A177-3AD203B41FA5}">
                      <a16:colId xmlns:a16="http://schemas.microsoft.com/office/drawing/2014/main" val="3317800035"/>
                    </a:ext>
                  </a:extLst>
                </a:gridCol>
                <a:gridCol w="1076325">
                  <a:extLst>
                    <a:ext uri="{9D8B030D-6E8A-4147-A177-3AD203B41FA5}">
                      <a16:colId xmlns:a16="http://schemas.microsoft.com/office/drawing/2014/main" val="1832417871"/>
                    </a:ext>
                  </a:extLst>
                </a:gridCol>
                <a:gridCol w="1095375">
                  <a:extLst>
                    <a:ext uri="{9D8B030D-6E8A-4147-A177-3AD203B41FA5}">
                      <a16:colId xmlns:a16="http://schemas.microsoft.com/office/drawing/2014/main" val="273290444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alibri" panose="020F0502020204030204" pitchFamily="34" charset="0"/>
                        </a:rPr>
                        <a:t> Объекты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alibri" panose="020F0502020204030204" pitchFamily="34" charset="0"/>
                        </a:rPr>
                        <a:t>коридор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alibri" panose="020F0502020204030204" pitchFamily="34" charset="0"/>
                        </a:rPr>
                        <a:t>кладовая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alibri" panose="020F0502020204030204" pitchFamily="34" charset="0"/>
                        </a:rPr>
                        <a:t>спальня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alibri" panose="020F0502020204030204" pitchFamily="34" charset="0"/>
                        </a:rPr>
                        <a:t>кухня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11881167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alibri" panose="020F0502020204030204" pitchFamily="34" charset="0"/>
                        </a:rPr>
                        <a:t>Цифры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580097483"/>
                  </a:ext>
                </a:extLst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6320433" y="2310441"/>
            <a:ext cx="577644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Задание 2.</a:t>
            </a: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Найдите площадь коридора. Ответ дайте в квадратных метрах.</a:t>
            </a:r>
          </a:p>
          <a:p>
            <a:pPr>
              <a:spcAft>
                <a:spcPts val="0"/>
              </a:spcAft>
            </a:pPr>
            <a:r>
              <a:rPr lang="ru-RU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Задание 3.</a:t>
            </a: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На сколько процентов площадь коридора больше площади кладовой?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54181" y="3633880"/>
            <a:ext cx="1147156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Calibri" panose="020F0502020204030204" pitchFamily="34" charset="0"/>
              </a:rPr>
              <a:t>Задание 5. </a:t>
            </a:r>
            <a:r>
              <a:rPr lang="ru-RU" sz="2000" dirty="0">
                <a:latin typeface="Calibri" panose="020F0502020204030204" pitchFamily="34" charset="0"/>
              </a:rPr>
              <a:t>В квартире планируется установить стиральную машину. Характеристики стиральных машин, условия подключения и доставки приведены в таблице. Планируется купить стиральную машину с вертикальной загрузкой, не превосходящую 85 см по высоте.</a:t>
            </a: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0105300"/>
              </p:ext>
            </p:extLst>
          </p:nvPr>
        </p:nvGraphicFramePr>
        <p:xfrm>
          <a:off x="1117118" y="4649543"/>
          <a:ext cx="10406630" cy="1826262"/>
        </p:xfrm>
        <a:graphic>
          <a:graphicData uri="http://schemas.openxmlformats.org/drawingml/2006/table">
            <a:tbl>
              <a:tblPr firstRow="1" firstCol="1" bandRow="1"/>
              <a:tblGrid>
                <a:gridCol w="776922">
                  <a:extLst>
                    <a:ext uri="{9D8B030D-6E8A-4147-A177-3AD203B41FA5}">
                      <a16:colId xmlns:a16="http://schemas.microsoft.com/office/drawing/2014/main" val="144823639"/>
                    </a:ext>
                  </a:extLst>
                </a:gridCol>
                <a:gridCol w="1145935">
                  <a:extLst>
                    <a:ext uri="{9D8B030D-6E8A-4147-A177-3AD203B41FA5}">
                      <a16:colId xmlns:a16="http://schemas.microsoft.com/office/drawing/2014/main" val="2405542468"/>
                    </a:ext>
                  </a:extLst>
                </a:gridCol>
                <a:gridCol w="1164124">
                  <a:extLst>
                    <a:ext uri="{9D8B030D-6E8A-4147-A177-3AD203B41FA5}">
                      <a16:colId xmlns:a16="http://schemas.microsoft.com/office/drawing/2014/main" val="2692802437"/>
                    </a:ext>
                  </a:extLst>
                </a:gridCol>
                <a:gridCol w="1349229">
                  <a:extLst>
                    <a:ext uri="{9D8B030D-6E8A-4147-A177-3AD203B41FA5}">
                      <a16:colId xmlns:a16="http://schemas.microsoft.com/office/drawing/2014/main" val="2035860056"/>
                    </a:ext>
                  </a:extLst>
                </a:gridCol>
                <a:gridCol w="1349229">
                  <a:extLst>
                    <a:ext uri="{9D8B030D-6E8A-4147-A177-3AD203B41FA5}">
                      <a16:colId xmlns:a16="http://schemas.microsoft.com/office/drawing/2014/main" val="2444095483"/>
                    </a:ext>
                  </a:extLst>
                </a:gridCol>
                <a:gridCol w="1424128">
                  <a:extLst>
                    <a:ext uri="{9D8B030D-6E8A-4147-A177-3AD203B41FA5}">
                      <a16:colId xmlns:a16="http://schemas.microsoft.com/office/drawing/2014/main" val="4020313167"/>
                    </a:ext>
                  </a:extLst>
                </a:gridCol>
                <a:gridCol w="3197063">
                  <a:extLst>
                    <a:ext uri="{9D8B030D-6E8A-4147-A177-3AD203B41FA5}">
                      <a16:colId xmlns:a16="http://schemas.microsoft.com/office/drawing/2014/main" val="407816352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Модель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Вместимость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барабана (кг)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Тип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загрузки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Стоимость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(руб.)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Стоимость </a:t>
                      </a:r>
                      <a:endParaRPr lang="ru-RU" sz="1400" dirty="0" smtClean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подключения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(руб.)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Стоимость доставки (% от стоимости машины)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Габариты </a:t>
                      </a:r>
                      <a:endParaRPr lang="ru-RU" sz="1400" dirty="0" smtClean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1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высота  × ширина  × глубина, см)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130269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верт.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28 000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1700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бесплатно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85×60×45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152392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фронт.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25 000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5000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85×60×40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8310496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верт.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27 600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2300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бесплатно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89×60×40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3317188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верт.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27 000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1800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бесплатно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85×60×40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9824295"/>
                  </a:ext>
                </a:extLst>
              </a:tr>
            </a:tbl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443345" y="6452085"/>
            <a:ext cx="11653530" cy="391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9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Сколько рублей будет стоить наиболее дешёвый подходящий вариант вместе с подключением и доставкой?</a:t>
            </a:r>
            <a:endParaRPr lang="ru-RU" sz="1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8800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06332" y="944880"/>
            <a:ext cx="9229856" cy="37776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/>
              <a:t>В</a:t>
            </a:r>
            <a:r>
              <a:rPr lang="ru-RU" sz="2000" dirty="0" smtClean="0"/>
              <a:t>ременные рамки для этапов обучения математическому моделированию </a:t>
            </a:r>
            <a:r>
              <a:rPr lang="ru-RU" sz="2000" dirty="0"/>
              <a:t>практико-ориентированных задач:</a:t>
            </a:r>
            <a:endParaRPr lang="ru-RU" sz="2000" dirty="0" smtClean="0"/>
          </a:p>
          <a:p>
            <a:endParaRPr lang="ru-RU" sz="2000" dirty="0"/>
          </a:p>
          <a:p>
            <a:r>
              <a:rPr lang="ru-RU" sz="2000" dirty="0" smtClean="0"/>
              <a:t>1</a:t>
            </a:r>
            <a:r>
              <a:rPr lang="ru-RU" sz="2000" dirty="0"/>
              <a:t>. Пропедевтический (основная ступень, 5-6 </a:t>
            </a:r>
            <a:r>
              <a:rPr lang="ru-RU" sz="2000" dirty="0" smtClean="0"/>
              <a:t>классы </a:t>
            </a:r>
            <a:r>
              <a:rPr lang="ru-RU" sz="2000" u="sng" dirty="0" smtClean="0"/>
              <a:t>(3-4 классы)</a:t>
            </a:r>
            <a:r>
              <a:rPr lang="ru-RU" sz="2000" dirty="0" smtClean="0"/>
              <a:t>).</a:t>
            </a:r>
            <a:endParaRPr lang="ru-RU" sz="2000" dirty="0"/>
          </a:p>
          <a:p>
            <a:r>
              <a:rPr lang="ru-RU" sz="2000" dirty="0"/>
              <a:t>2. Начальный (основная ступень, 7 </a:t>
            </a:r>
            <a:r>
              <a:rPr lang="ru-RU" sz="2000" dirty="0" smtClean="0"/>
              <a:t>класс </a:t>
            </a:r>
            <a:r>
              <a:rPr lang="ru-RU" sz="2000" u="sng" dirty="0" smtClean="0"/>
              <a:t>(5-6 классы)</a:t>
            </a:r>
            <a:r>
              <a:rPr lang="ru-RU" sz="2000" dirty="0" smtClean="0"/>
              <a:t>).</a:t>
            </a:r>
            <a:endParaRPr lang="ru-RU" sz="2000" dirty="0"/>
          </a:p>
          <a:p>
            <a:r>
              <a:rPr lang="ru-RU" sz="2000" dirty="0"/>
              <a:t>3. Основной (основная ступень, 8-9 </a:t>
            </a:r>
            <a:r>
              <a:rPr lang="ru-RU" sz="2000" dirty="0" smtClean="0"/>
              <a:t>классы </a:t>
            </a:r>
            <a:r>
              <a:rPr lang="ru-RU" sz="2000" u="sng" dirty="0" smtClean="0"/>
              <a:t>(7-9 </a:t>
            </a:r>
            <a:r>
              <a:rPr lang="ru-RU" sz="2000" u="sng" smtClean="0"/>
              <a:t>классы)</a:t>
            </a:r>
            <a:r>
              <a:rPr lang="ru-RU" sz="2000" smtClean="0"/>
              <a:t>).</a:t>
            </a:r>
            <a:endParaRPr lang="ru-RU" sz="2000" dirty="0"/>
          </a:p>
          <a:p>
            <a:r>
              <a:rPr lang="ru-RU" sz="2000" dirty="0"/>
              <a:t>4. Заключительный (старшая ступень, 10-11 классы).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914815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18605" y="2105438"/>
            <a:ext cx="8911687" cy="1280890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 smtClean="0">
                <a:solidFill>
                  <a:schemeClr val="accent2">
                    <a:lumMod val="75000"/>
                  </a:schemeClr>
                </a:solidFill>
              </a:rPr>
              <a:t>Спасибо за внимание</a:t>
            </a:r>
            <a:endParaRPr lang="ru-RU" sz="48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1809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58860" y="496824"/>
            <a:ext cx="9453436" cy="490728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dirty="0"/>
              <a:t>Математическое моделирование — процесс построения и изучения математических моделей реальных процессов и явлений. </a:t>
            </a:r>
            <a:endParaRPr lang="ru-RU" sz="2000" dirty="0" smtClean="0"/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r>
              <a:rPr lang="ru-RU" sz="2000" dirty="0" smtClean="0"/>
              <a:t>Обучение </a:t>
            </a:r>
            <a:r>
              <a:rPr lang="ru-RU" sz="2000" dirty="0"/>
              <a:t>школьников математическому моделированию способствует:</a:t>
            </a:r>
          </a:p>
          <a:p>
            <a:r>
              <a:rPr lang="ru-RU" sz="2000" dirty="0" smtClean="0"/>
              <a:t>формированию </a:t>
            </a:r>
            <a:r>
              <a:rPr lang="ru-RU" sz="2000" dirty="0"/>
              <a:t>системы математических знаний во взаимосвязи с их практическими приложениями к изучению окружающего мира. </a:t>
            </a:r>
          </a:p>
          <a:p>
            <a:r>
              <a:rPr lang="ru-RU" sz="2000" dirty="0" smtClean="0"/>
              <a:t>формированию </a:t>
            </a:r>
            <a:r>
              <a:rPr lang="ru-RU" sz="2000" dirty="0"/>
              <a:t>прикладной математической грамотности, как способности использовать математику для описания действительности и решения задач реального мира методом математического моделирования.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823487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527048" y="276638"/>
            <a:ext cx="10369295" cy="1280890"/>
          </a:xfrm>
        </p:spPr>
        <p:txBody>
          <a:bodyPr>
            <a:noAutofit/>
          </a:bodyPr>
          <a:lstStyle/>
          <a:p>
            <a:r>
              <a:rPr lang="ru-RU" sz="2000" b="1" dirty="0"/>
              <a:t>№1</a:t>
            </a:r>
            <a:r>
              <a:rPr lang="ru-RU" sz="2000" b="1" dirty="0" smtClean="0"/>
              <a:t>. </a:t>
            </a:r>
            <a:r>
              <a:rPr lang="ru-RU" sz="2000" dirty="0" smtClean="0"/>
              <a:t>Дачный </a:t>
            </a:r>
            <a:r>
              <a:rPr lang="ru-RU" sz="2000" dirty="0"/>
              <a:t>участок имеет форму прямоугольника со сторонами 25 метров и 40 метров. Хозяин планирует обнести его забором и разделить таким же забором на две части, одна из которых имеет форму квадрата. Найдите общую длину забора в метрах.</a:t>
            </a:r>
          </a:p>
        </p:txBody>
      </p:sp>
      <p:pic>
        <p:nvPicPr>
          <p:cNvPr id="5" name="Рисунок 4"/>
          <p:cNvPicPr/>
          <p:nvPr/>
        </p:nvPicPr>
        <p:blipFill>
          <a:blip r:embed="rId2"/>
          <a:stretch>
            <a:fillRect/>
          </a:stretch>
        </p:blipFill>
        <p:spPr>
          <a:xfrm>
            <a:off x="4989576" y="1557528"/>
            <a:ext cx="2435352" cy="1697736"/>
          </a:xfrm>
          <a:prstGeom prst="rect">
            <a:avLst/>
          </a:prstGeom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1527047" y="3364262"/>
            <a:ext cx="10369295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2000" b="1" dirty="0" smtClean="0"/>
              <a:t>№2. </a:t>
            </a:r>
            <a:r>
              <a:rPr lang="ru-RU" sz="2000" dirty="0"/>
              <a:t>Дачный участок имеет форму прямоугольника со сторонами 30 метров и 20 метров. Хозяин планирует обнести его изгородью и отгородить такой же изгородью квадратный участок со стороной 12 м. Найдите суммарную длину изгороди в метрах.</a:t>
            </a:r>
          </a:p>
        </p:txBody>
      </p:sp>
      <p:pic>
        <p:nvPicPr>
          <p:cNvPr id="7" name="Рисунок 6"/>
          <p:cNvPicPr/>
          <p:nvPr/>
        </p:nvPicPr>
        <p:blipFill>
          <a:blip r:embed="rId3"/>
          <a:stretch>
            <a:fillRect/>
          </a:stretch>
        </p:blipFill>
        <p:spPr>
          <a:xfrm>
            <a:off x="5468112" y="4553712"/>
            <a:ext cx="2679192" cy="1655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427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527048" y="276638"/>
            <a:ext cx="10369295" cy="1280890"/>
          </a:xfrm>
        </p:spPr>
        <p:txBody>
          <a:bodyPr>
            <a:noAutofit/>
          </a:bodyPr>
          <a:lstStyle/>
          <a:p>
            <a:r>
              <a:rPr lang="ru-RU" sz="2000" b="1" dirty="0" smtClean="0"/>
              <a:t>№3. </a:t>
            </a:r>
            <a:r>
              <a:rPr lang="ru-RU" sz="2000" dirty="0"/>
              <a:t>Участок земли имеет прямоугольную форму. Стороны прямоугольника 35 м и 65 м. Найдите длину забора (в метрах), которым нужно огородить участок, если в заборе нужно предусмотреть ворота шириной 3 м.</a:t>
            </a:r>
          </a:p>
        </p:txBody>
      </p:sp>
      <p:pic>
        <p:nvPicPr>
          <p:cNvPr id="5" name="Рисунок 4"/>
          <p:cNvPicPr/>
          <p:nvPr/>
        </p:nvPicPr>
        <p:blipFill>
          <a:blip r:embed="rId2"/>
          <a:stretch>
            <a:fillRect/>
          </a:stretch>
        </p:blipFill>
        <p:spPr>
          <a:xfrm>
            <a:off x="4604956" y="1298448"/>
            <a:ext cx="3332036" cy="1773936"/>
          </a:xfrm>
          <a:prstGeom prst="rect">
            <a:avLst/>
          </a:prstGeom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1527048" y="3314303"/>
            <a:ext cx="10369295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2000" b="1" dirty="0" smtClean="0"/>
              <a:t>№4. </a:t>
            </a:r>
            <a:r>
              <a:rPr lang="ru-RU" sz="2000" dirty="0"/>
              <a:t>Участок земли под строительство санатория имеет форму прямоугольника, стороны которого равны 1000 м и 500 м. Одна из больших сторон участка идёт вдоль моря, а три остальные стороны нужно городить забором. Найдите длину этого забора. Ответ дайте в метрах.</a:t>
            </a:r>
          </a:p>
        </p:txBody>
      </p:sp>
      <p:pic>
        <p:nvPicPr>
          <p:cNvPr id="7" name="Рисунок 6"/>
          <p:cNvPicPr/>
          <p:nvPr/>
        </p:nvPicPr>
        <p:blipFill rotWithShape="1">
          <a:blip r:embed="rId3"/>
          <a:srcRect l="64469" t="5111"/>
          <a:stretch/>
        </p:blipFill>
        <p:spPr bwMode="auto">
          <a:xfrm>
            <a:off x="5105336" y="4689713"/>
            <a:ext cx="2694496" cy="166225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149120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7048" y="276638"/>
            <a:ext cx="10369295" cy="1280890"/>
          </a:xfrm>
        </p:spPr>
        <p:txBody>
          <a:bodyPr>
            <a:noAutofit/>
          </a:bodyPr>
          <a:lstStyle/>
          <a:p>
            <a:r>
              <a:rPr lang="ru-RU" sz="2000" b="1" dirty="0" smtClean="0"/>
              <a:t>№5.</a:t>
            </a:r>
            <a:r>
              <a:rPr lang="ru-RU" sz="2000" dirty="0" smtClean="0"/>
              <a:t> Дачный </a:t>
            </a:r>
            <a:r>
              <a:rPr lang="ru-RU" sz="2000" dirty="0"/>
              <a:t>участок имеет форму </a:t>
            </a:r>
            <a:r>
              <a:rPr lang="ru-RU" sz="2000" dirty="0" err="1" smtClean="0"/>
              <a:t>прямоугольникка</a:t>
            </a:r>
            <a:r>
              <a:rPr lang="ru-RU" sz="2000" dirty="0" smtClean="0"/>
              <a:t>, </a:t>
            </a:r>
            <a:r>
              <a:rPr lang="ru-RU" sz="2000" dirty="0"/>
              <a:t>стороны которого равны 40 м и 20 м. Размеры дома, расположенного на участке и имеющего форму прямоугольника, стороны которого равны 8 м и 9 м. Найдите площадь оставшейся части участка. Ответ дайте в квадратных метрах</a:t>
            </a:r>
            <a:r>
              <a:rPr lang="ru-RU" sz="2000" dirty="0" smtClean="0"/>
              <a:t>.</a:t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9133" y="1557528"/>
            <a:ext cx="3249259" cy="1643630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527048" y="3446558"/>
            <a:ext cx="10369295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2000" b="1" dirty="0" smtClean="0"/>
              <a:t>№6.</a:t>
            </a:r>
            <a:r>
              <a:rPr lang="ru-RU" sz="2000" dirty="0" smtClean="0"/>
              <a:t> </a:t>
            </a:r>
            <a:r>
              <a:rPr lang="ru-RU" sz="2000" dirty="0"/>
              <a:t>На плане указано, что прямоугольная комната имеет площадь 15,2 </a:t>
            </a:r>
            <a:r>
              <a:rPr lang="ru-RU" sz="2000" dirty="0" smtClean="0"/>
              <a:t>кв. м</a:t>
            </a:r>
            <a:r>
              <a:rPr lang="ru-RU" sz="2000" dirty="0"/>
              <a:t>. Точные измерения показали, что ширина комнаты равна 3 м, а длина 5,1 м. На сколько квадратных метров площадь комнаты отличается от значения, указанного в плане?</a:t>
            </a:r>
          </a:p>
          <a:p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8971" y="4597969"/>
            <a:ext cx="2499421" cy="1882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215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527048" y="276638"/>
            <a:ext cx="10369295" cy="1680178"/>
          </a:xfrm>
        </p:spPr>
        <p:txBody>
          <a:bodyPr>
            <a:noAutofit/>
          </a:bodyPr>
          <a:lstStyle/>
          <a:p>
            <a:r>
              <a:rPr lang="ru-RU" sz="2000" b="1" dirty="0" smtClean="0"/>
              <a:t>№7. </a:t>
            </a:r>
            <a:r>
              <a:rPr lang="ru-RU" sz="2000" dirty="0"/>
              <a:t>Два садовода, имеющие прямоугольные участки размерами 35 м на 40 м с общей границей, договорились и сделали общий прямоугольный пруд размером 20 м на 14 м (см. чертёж), причём граница участков проходит точно через центр. Какова площадь (в квадратных метрах) оставшейся части участка каждого садовода?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8574" y="1793050"/>
            <a:ext cx="2176809" cy="1298448"/>
          </a:xfrm>
          <a:prstGeom prst="rect">
            <a:avLst/>
          </a:prstGeom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1472330" y="3160650"/>
            <a:ext cx="10369295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2000" b="1" dirty="0" smtClean="0"/>
              <a:t>№8.</a:t>
            </a:r>
            <a:r>
              <a:rPr lang="ru-RU" sz="2000" dirty="0" smtClean="0"/>
              <a:t> Дачный участок имеет форму прямоугольника, стороны которого равны 40 м и 30 м. На участке расположен жилой дом, имеющий форму прямоугольника, стороны которого равны 6 м и 9 м, баня квадратной формы с размерами сторон 6 м и 6 м и бассейн прямоугольной формы с размерами сторон 8 м и 5 м. Найдите площадь оставшейся части участка. </a:t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8014" y="4751102"/>
            <a:ext cx="2962275" cy="200025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66945" y="5045898"/>
            <a:ext cx="2240280" cy="157435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06254" y="5171428"/>
            <a:ext cx="891242" cy="57174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56977" y="5888213"/>
            <a:ext cx="740519" cy="58699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20677" y="5645374"/>
            <a:ext cx="896111" cy="89611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07064" y="4755914"/>
            <a:ext cx="2943225" cy="200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371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01145" y="787212"/>
            <a:ext cx="7892675" cy="197150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u="sng" dirty="0" smtClean="0">
                <a:latin typeface="Calibri" panose="020F0502020204030204" pitchFamily="34" charset="0"/>
              </a:rPr>
              <a:t>1 способ:</a:t>
            </a:r>
            <a:endParaRPr lang="ru-RU" sz="2000" b="1" u="sng" dirty="0"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ru-RU" sz="2000" dirty="0">
                <a:latin typeface="Calibri" panose="020F0502020204030204" pitchFamily="34" charset="0"/>
              </a:rPr>
              <a:t>Следует разделить фигуру на три прямоугольника, далее найти площадь каждого по формуле </a:t>
            </a:r>
            <a:r>
              <a:rPr lang="ru-RU" sz="2000" b="1" dirty="0">
                <a:latin typeface="Calibri" panose="020F0502020204030204" pitchFamily="34" charset="0"/>
              </a:rPr>
              <a:t>S=а · b</a:t>
            </a:r>
            <a:r>
              <a:rPr lang="ru-RU" sz="2000" dirty="0">
                <a:latin typeface="Calibri" panose="020F0502020204030204" pitchFamily="34" charset="0"/>
              </a:rPr>
              <a:t>, а затем сложить площади трёх фигур.</a:t>
            </a:r>
          </a:p>
          <a:p>
            <a:pPr marL="0" indent="0">
              <a:buNone/>
            </a:pPr>
            <a:r>
              <a:rPr lang="ru-RU" sz="2000" b="1" dirty="0">
                <a:latin typeface="Calibri" panose="020F0502020204030204" pitchFamily="34" charset="0"/>
              </a:rPr>
              <a:t>S=</a:t>
            </a:r>
            <a:r>
              <a:rPr lang="ru-RU" sz="2000" dirty="0">
                <a:latin typeface="Calibri" panose="020F0502020204030204" pitchFamily="34" charset="0"/>
                <a:sym typeface="Symbol" panose="05050102010706020507" pitchFamily="18" charset="2"/>
              </a:rPr>
              <a:t>12 +12 +(10 – 2)3 = 2 + 2 + 24 = 28 </a:t>
            </a:r>
            <a:r>
              <a:rPr lang="ru-RU" sz="2000" dirty="0">
                <a:latin typeface="Calibri" panose="020F0502020204030204" pitchFamily="34" charset="0"/>
              </a:rPr>
              <a:t>см</a:t>
            </a:r>
            <a:r>
              <a:rPr lang="ru-RU" sz="2000" baseline="30000" dirty="0">
                <a:latin typeface="Calibri" panose="020F0502020204030204" pitchFamily="34" charset="0"/>
              </a:rPr>
              <a:t>2</a:t>
            </a:r>
            <a:endParaRPr lang="ru-RU" sz="2000" dirty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ru-RU" dirty="0">
              <a:latin typeface="Calibri" panose="020F0502020204030204" pitchFamily="34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5" name="Рукописный ввод 4">
                <a:extLst>
                  <a:ext uri="{FF2B5EF4-FFF2-40B4-BE49-F238E27FC236}">
                    <a16:creationId xmlns:a16="http://schemas.microsoft.com/office/drawing/2014/main" id="{27B7ECFC-EDCC-1852-0940-FC8E2BF626AB}"/>
                  </a:ext>
                </a:extLst>
              </p14:cNvPr>
              <p14:cNvContentPartPr/>
              <p14:nvPr/>
            </p14:nvContentPartPr>
            <p14:xfrm>
              <a:off x="1403122" y="1205532"/>
              <a:ext cx="360" cy="360"/>
            </p14:xfrm>
          </p:contentPart>
        </mc:Choice>
        <mc:Fallback xmlns="">
          <p:pic>
            <p:nvPicPr>
              <p:cNvPr id="5" name="Рукописный ввод 4">
                <a:extLst>
                  <a:ext uri="{FF2B5EF4-FFF2-40B4-BE49-F238E27FC236}">
                    <a16:creationId xmlns:a16="http://schemas.microsoft.com/office/drawing/2014/main" id="{27B7ECFC-EDCC-1852-0940-FC8E2BF626AB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394482" y="1196532"/>
                <a:ext cx="18000" cy="18000"/>
              </a:xfrm>
              <a:prstGeom prst="rect">
                <a:avLst/>
              </a:prstGeom>
            </p:spPr>
          </p:pic>
        </mc:Fallback>
      </mc:AlternateContent>
      <p:sp>
        <p:nvSpPr>
          <p:cNvPr id="94" name="Заголовок 1"/>
          <p:cNvSpPr>
            <a:spLocks noGrp="1"/>
          </p:cNvSpPr>
          <p:nvPr>
            <p:ph type="title"/>
          </p:nvPr>
        </p:nvSpPr>
        <p:spPr>
          <a:xfrm>
            <a:off x="1298002" y="54276"/>
            <a:ext cx="10369295" cy="732936"/>
          </a:xfrm>
        </p:spPr>
        <p:txBody>
          <a:bodyPr>
            <a:noAutofit/>
          </a:bodyPr>
          <a:lstStyle/>
          <a:p>
            <a:r>
              <a:rPr lang="ru-RU" sz="2000" b="1" dirty="0" smtClean="0"/>
              <a:t>№9. </a:t>
            </a:r>
            <a:r>
              <a:rPr lang="ru-RU" sz="2000" dirty="0"/>
              <a:t>Найдите площадь фигуры.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001145" y="3491650"/>
            <a:ext cx="7892676" cy="314445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b="1" u="sng" dirty="0" smtClean="0">
                <a:latin typeface="Calibri" panose="020F0502020204030204" pitchFamily="34" charset="0"/>
              </a:rPr>
              <a:t>2 способ:</a:t>
            </a:r>
            <a:endParaRPr lang="ru-RU" sz="2000" b="1" u="sng" dirty="0">
              <a:latin typeface="Calibri" panose="020F0502020204030204" pitchFamily="34" charset="0"/>
            </a:endParaRPr>
          </a:p>
          <a:p>
            <a:r>
              <a:rPr lang="ru-RU" sz="2000" dirty="0">
                <a:latin typeface="Calibri" panose="020F0502020204030204" pitchFamily="34" charset="0"/>
              </a:rPr>
              <a:t>1. Достроить до большего прямоугольника со сторонами 10 см и 3 см и вычислить площадь.</a:t>
            </a:r>
          </a:p>
          <a:p>
            <a:pPr lvl="0">
              <a:spcBef>
                <a:spcPts val="1000"/>
              </a:spcBef>
              <a:buClr>
                <a:srgbClr val="A53010"/>
              </a:buClr>
            </a:pPr>
            <a:r>
              <a:rPr lang="ru-RU" sz="2000" dirty="0" smtClean="0">
                <a:latin typeface="Calibri" panose="020F0502020204030204" pitchFamily="34" charset="0"/>
              </a:rPr>
              <a:t>S </a:t>
            </a:r>
            <a:r>
              <a:rPr lang="ru-RU" sz="2000" baseline="-10000" dirty="0" smtClean="0">
                <a:latin typeface="Calibri" panose="020F0502020204030204" pitchFamily="34" charset="0"/>
              </a:rPr>
              <a:t>большой</a:t>
            </a:r>
            <a:r>
              <a:rPr lang="ru-RU" sz="2000" dirty="0" smtClean="0">
                <a:latin typeface="Calibri" panose="020F0502020204030204" pitchFamily="34" charset="0"/>
              </a:rPr>
              <a:t> </a:t>
            </a:r>
            <a:r>
              <a:rPr lang="ru-RU" sz="2000" dirty="0">
                <a:latin typeface="Calibri" panose="020F0502020204030204" pitchFamily="34" charset="0"/>
              </a:rPr>
              <a:t>=10∙</a:t>
            </a:r>
            <a:r>
              <a:rPr lang="ru-RU" sz="2000" dirty="0" smtClean="0">
                <a:latin typeface="Calibri" panose="020F0502020204030204" pitchFamily="34" charset="0"/>
              </a:rPr>
              <a:t>3=30 </a:t>
            </a:r>
            <a:r>
              <a:rPr lang="ru-RU" sz="2000" dirty="0" smtClean="0">
                <a:solidFill>
                  <a:prstClr val="black"/>
                </a:solidFill>
                <a:latin typeface="Calibri" panose="020F0502020204030204" pitchFamily="34" charset="0"/>
              </a:rPr>
              <a:t>см</a:t>
            </a:r>
            <a:r>
              <a:rPr lang="ru-RU" sz="2000" baseline="30000" dirty="0" smtClean="0">
                <a:solidFill>
                  <a:prstClr val="black"/>
                </a:solidFill>
                <a:latin typeface="Calibri" panose="020F0502020204030204" pitchFamily="34" charset="0"/>
              </a:rPr>
              <a:t>2.</a:t>
            </a:r>
            <a:endParaRPr lang="ru-RU" sz="2000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>
              <a:spcAft>
                <a:spcPts val="600"/>
              </a:spcAft>
            </a:pPr>
            <a:r>
              <a:rPr lang="ru-RU" sz="2000" dirty="0" smtClean="0">
                <a:latin typeface="Calibri" panose="020F0502020204030204" pitchFamily="34" charset="0"/>
              </a:rPr>
              <a:t>2</a:t>
            </a:r>
            <a:r>
              <a:rPr lang="ru-RU" sz="2000" dirty="0">
                <a:latin typeface="Calibri" panose="020F0502020204030204" pitchFamily="34" charset="0"/>
              </a:rPr>
              <a:t>. Далее вычислить площадь вырезанной фигуры со сторонами 2см на 1 см, </a:t>
            </a:r>
          </a:p>
          <a:p>
            <a:r>
              <a:rPr lang="ru-RU" sz="2000" dirty="0">
                <a:solidFill>
                  <a:prstClr val="black"/>
                </a:solidFill>
                <a:latin typeface="Calibri" panose="020F0502020204030204" pitchFamily="34" charset="0"/>
              </a:rPr>
              <a:t>S </a:t>
            </a:r>
            <a:r>
              <a:rPr lang="ru-RU" sz="2000" baseline="-10000" dirty="0">
                <a:solidFill>
                  <a:prstClr val="black"/>
                </a:solidFill>
                <a:latin typeface="Calibri" panose="020F0502020204030204" pitchFamily="34" charset="0"/>
              </a:rPr>
              <a:t>вырезанный</a:t>
            </a:r>
            <a:r>
              <a:rPr lang="ru-RU" sz="2000" dirty="0">
                <a:solidFill>
                  <a:prstClr val="black"/>
                </a:solidFill>
                <a:latin typeface="Calibri" panose="020F0502020204030204" pitchFamily="34" charset="0"/>
              </a:rPr>
              <a:t> </a:t>
            </a:r>
            <a:r>
              <a:rPr lang="ru-RU" sz="2000" dirty="0" smtClean="0">
                <a:latin typeface="Calibri" panose="020F0502020204030204" pitchFamily="34" charset="0"/>
              </a:rPr>
              <a:t>=</a:t>
            </a:r>
            <a:r>
              <a:rPr lang="ru-RU" sz="2000" dirty="0">
                <a:latin typeface="Calibri" panose="020F0502020204030204" pitchFamily="34" charset="0"/>
              </a:rPr>
              <a:t>2∙1=2 </a:t>
            </a:r>
            <a:r>
              <a:rPr lang="ru-RU" sz="2000" dirty="0" smtClean="0">
                <a:latin typeface="Calibri" panose="020F0502020204030204" pitchFamily="34" charset="0"/>
              </a:rPr>
              <a:t>см</a:t>
            </a:r>
            <a:r>
              <a:rPr lang="ru-RU" sz="2000" baseline="30000" dirty="0" smtClean="0">
                <a:latin typeface="Calibri" panose="020F0502020204030204" pitchFamily="34" charset="0"/>
              </a:rPr>
              <a:t>2.</a:t>
            </a:r>
            <a:endParaRPr lang="ru-RU" sz="2000" dirty="0">
              <a:latin typeface="Calibri" panose="020F0502020204030204" pitchFamily="34" charset="0"/>
            </a:endParaRPr>
          </a:p>
          <a:p>
            <a:pPr>
              <a:spcBef>
                <a:spcPts val="600"/>
              </a:spcBef>
            </a:pPr>
            <a:r>
              <a:rPr lang="ru-RU" sz="2000" dirty="0" smtClean="0">
                <a:latin typeface="Calibri" panose="020F0502020204030204" pitchFamily="34" charset="0"/>
              </a:rPr>
              <a:t>3</a:t>
            </a:r>
            <a:r>
              <a:rPr lang="ru-RU" sz="2000" dirty="0">
                <a:latin typeface="Calibri" panose="020F0502020204030204" pitchFamily="34" charset="0"/>
              </a:rPr>
              <a:t>. И вычесть от  большей площади меньшею </a:t>
            </a:r>
          </a:p>
          <a:p>
            <a:r>
              <a:rPr lang="ru-RU" sz="2000" dirty="0">
                <a:latin typeface="Calibri" panose="020F0502020204030204" pitchFamily="34" charset="0"/>
              </a:rPr>
              <a:t>S </a:t>
            </a:r>
            <a:r>
              <a:rPr lang="ru-RU" sz="2000" dirty="0" smtClean="0">
                <a:latin typeface="Calibri" panose="020F0502020204030204" pitchFamily="34" charset="0"/>
              </a:rPr>
              <a:t>=</a:t>
            </a:r>
            <a:r>
              <a:rPr lang="ru-RU" sz="2000" dirty="0">
                <a:latin typeface="Calibri" panose="020F0502020204030204" pitchFamily="34" charset="0"/>
              </a:rPr>
              <a:t> S </a:t>
            </a:r>
            <a:r>
              <a:rPr lang="ru-RU" sz="2000" baseline="-10000" dirty="0">
                <a:latin typeface="Calibri" panose="020F0502020204030204" pitchFamily="34" charset="0"/>
              </a:rPr>
              <a:t>большой</a:t>
            </a:r>
            <a:r>
              <a:rPr lang="ru-RU" sz="2000" dirty="0">
                <a:latin typeface="Calibri" panose="020F0502020204030204" pitchFamily="34" charset="0"/>
              </a:rPr>
              <a:t> </a:t>
            </a:r>
            <a:r>
              <a:rPr lang="ru-RU" sz="2000" dirty="0" smtClean="0">
                <a:latin typeface="Calibri" panose="020F0502020204030204" pitchFamily="34" charset="0"/>
              </a:rPr>
              <a:t>−</a:t>
            </a:r>
            <a:r>
              <a:rPr lang="ru-RU" sz="2000" dirty="0">
                <a:solidFill>
                  <a:prstClr val="black"/>
                </a:solidFill>
                <a:latin typeface="Calibri" panose="020F0502020204030204" pitchFamily="34" charset="0"/>
              </a:rPr>
              <a:t> S </a:t>
            </a:r>
            <a:r>
              <a:rPr lang="ru-RU" sz="2000" baseline="-10000" dirty="0" smtClean="0">
                <a:solidFill>
                  <a:prstClr val="black"/>
                </a:solidFill>
                <a:latin typeface="Calibri" panose="020F0502020204030204" pitchFamily="34" charset="0"/>
              </a:rPr>
              <a:t>вырезанный</a:t>
            </a:r>
            <a:r>
              <a:rPr lang="ru-RU" sz="2000" dirty="0" smtClean="0">
                <a:solidFill>
                  <a:prstClr val="black"/>
                </a:solidFill>
                <a:latin typeface="Calibri" panose="020F0502020204030204" pitchFamily="34" charset="0"/>
              </a:rPr>
              <a:t> </a:t>
            </a:r>
            <a:r>
              <a:rPr lang="ru-RU" sz="2000" dirty="0" smtClean="0">
                <a:latin typeface="Calibri" panose="020F0502020204030204" pitchFamily="34" charset="0"/>
              </a:rPr>
              <a:t>30</a:t>
            </a:r>
            <a:r>
              <a:rPr lang="ru-RU" sz="2000" dirty="0">
                <a:latin typeface="Calibri" panose="020F0502020204030204" pitchFamily="34" charset="0"/>
              </a:rPr>
              <a:t>−</a:t>
            </a:r>
            <a:r>
              <a:rPr lang="ru-RU" sz="2000" dirty="0" smtClean="0">
                <a:latin typeface="Calibri" panose="020F0502020204030204" pitchFamily="34" charset="0"/>
              </a:rPr>
              <a:t>2=28 см</a:t>
            </a:r>
            <a:r>
              <a:rPr lang="ru-RU" sz="2000" baseline="30000" dirty="0" smtClean="0">
                <a:latin typeface="Calibri" panose="020F0502020204030204" pitchFamily="34" charset="0"/>
              </a:rPr>
              <a:t>2.</a:t>
            </a:r>
            <a:endParaRPr lang="ru-RU" sz="2000" dirty="0">
              <a:latin typeface="Calibri" panose="020F0502020204030204" pitchFamily="34" charset="0"/>
            </a:endParaRPr>
          </a:p>
        </p:txBody>
      </p:sp>
      <p:pic>
        <p:nvPicPr>
          <p:cNvPr id="42" name="Рисунок 41"/>
          <p:cNvPicPr>
            <a:picLocks noChangeAspect="1"/>
          </p:cNvPicPr>
          <p:nvPr/>
        </p:nvPicPr>
        <p:blipFill rotWithShape="1">
          <a:blip r:embed="rId5"/>
          <a:srcRect b="4069"/>
          <a:stretch/>
        </p:blipFill>
        <p:spPr>
          <a:xfrm>
            <a:off x="798728" y="439521"/>
            <a:ext cx="2999278" cy="3192921"/>
          </a:xfrm>
          <a:prstGeom prst="rect">
            <a:avLst/>
          </a:prstGeom>
        </p:spPr>
      </p:pic>
      <p:pic>
        <p:nvPicPr>
          <p:cNvPr id="61" name="Рисунок 6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8728" y="4017687"/>
            <a:ext cx="3143250" cy="186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788545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527048" y="276638"/>
            <a:ext cx="10369295" cy="1680178"/>
          </a:xfrm>
        </p:spPr>
        <p:txBody>
          <a:bodyPr>
            <a:noAutofit/>
          </a:bodyPr>
          <a:lstStyle/>
          <a:p>
            <a:r>
              <a:rPr lang="ru-RU" sz="2000" b="1" dirty="0" smtClean="0"/>
              <a:t>№10. </a:t>
            </a:r>
            <a:r>
              <a:rPr lang="ru-RU" sz="2000" dirty="0"/>
              <a:t>Квартира состоит из двух комнат, кухни, коридора и санузла (см. чертёж). Кухня имеет размеры 3,5 м на 3,5 м, вторая комната — 3,5 м на 4 м, санузел имеет размеры 1,5 м на 1,5 м, длина коридора 11 м. Найдите площадь первой комнаты (в квадратных метрах).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1267" y="1548411"/>
            <a:ext cx="4445970" cy="2112261"/>
          </a:xfrm>
          <a:prstGeom prst="rect">
            <a:avLst/>
          </a:prstGeom>
        </p:spPr>
      </p:pic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1425811"/>
              </p:ext>
            </p:extLst>
          </p:nvPr>
        </p:nvGraphicFramePr>
        <p:xfrm>
          <a:off x="1527048" y="3738695"/>
          <a:ext cx="9619488" cy="2979351"/>
        </p:xfrm>
        <a:graphic>
          <a:graphicData uri="http://schemas.openxmlformats.org/drawingml/2006/table">
            <a:tbl>
              <a:tblPr firstRow="1" firstCol="1" bandRow="1"/>
              <a:tblGrid>
                <a:gridCol w="9619488">
                  <a:extLst>
                    <a:ext uri="{9D8B030D-6E8A-4147-A177-3AD203B41FA5}">
                      <a16:colId xmlns:a16="http://schemas.microsoft.com/office/drawing/2014/main" val="1872487738"/>
                    </a:ext>
                  </a:extLst>
                </a:gridCol>
              </a:tblGrid>
              <a:tr h="132220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1" u="sng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 способ: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Найдём площадь всей квартиры:  </a:t>
                      </a:r>
                      <a:r>
                        <a:rPr lang="ru-RU" sz="24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S</a:t>
                      </a:r>
                      <a:r>
                        <a:rPr lang="ru-RU" sz="28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квартиры = 5*12,5 = 62,5 м</a:t>
                      </a:r>
                      <a:r>
                        <a:rPr lang="ru-RU" sz="2400" b="1" baseline="100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2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Найдём площадь 1-ой комнаты:</a:t>
                      </a:r>
                    </a:p>
                    <a:p>
                      <a:pPr marL="0" marR="0" lvl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S</a:t>
                      </a:r>
                      <a:r>
                        <a:rPr lang="ru-RU" sz="20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 комнаты = 62,5 – (3,5*3,5 + 1,5*1,5 + 11*1,5 + 4*3,5) = 62,5 – 45 = 17,5 </a:t>
                      </a:r>
                      <a:r>
                        <a:rPr kumimoji="0" lang="ru-RU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+mn-cs"/>
                        </a:rPr>
                        <a:t>м</a:t>
                      </a:r>
                      <a:r>
                        <a:rPr kumimoji="0" lang="ru-RU" sz="2400" b="1" i="0" u="none" strike="noStrike" kern="1200" cap="none" spc="0" normalizeH="0" baseline="1000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+mn-cs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081604"/>
                  </a:ext>
                </a:extLst>
              </a:tr>
              <a:tr h="160775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1" u="sng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2 способ</a:t>
                      </a:r>
                      <a:r>
                        <a:rPr lang="ru-RU" sz="1800" b="1" u="sng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: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b="0" u="non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Длина всей квартиры: 1,5+11 = 12,5 м.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b="0" u="non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Длина 1-ой комнаты: 12,5 – (3,5 + 4) = 5 м.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b="0" u="non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Ширина 1-ой комнаты: 3,5 м.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b="0" u="non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Площадь 1-ой комнаты: </a:t>
                      </a:r>
                      <a:r>
                        <a:rPr lang="ru-RU" sz="2400" b="0" u="non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S</a:t>
                      </a:r>
                      <a:r>
                        <a:rPr lang="ru-RU" sz="2000" b="0" u="non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 комнаты = 3,5 * 5 = 17,5</a:t>
                      </a:r>
                      <a:r>
                        <a:rPr lang="ru-RU" sz="2000" b="0" u="non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 м</a:t>
                      </a:r>
                      <a:r>
                        <a:rPr lang="ru-RU" sz="2400" b="1" u="none" baseline="120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2                     </a:t>
                      </a:r>
                      <a:r>
                        <a:rPr lang="ru-RU" sz="2000" b="1" u="non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Ответ: </a:t>
                      </a:r>
                      <a:r>
                        <a:rPr lang="ru-RU" sz="2000" b="0" u="non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17,5</a:t>
                      </a:r>
                      <a:endParaRPr lang="ru-RU" sz="2000" b="0" u="none" baseline="12000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88393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31703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527048" y="276638"/>
            <a:ext cx="10369295" cy="1090344"/>
          </a:xfrm>
        </p:spPr>
        <p:txBody>
          <a:bodyPr>
            <a:noAutofit/>
          </a:bodyPr>
          <a:lstStyle/>
          <a:p>
            <a:r>
              <a:rPr lang="ru-RU" sz="2000" b="1" dirty="0" smtClean="0"/>
              <a:t>№11. </a:t>
            </a:r>
            <a:r>
              <a:rPr lang="ru-RU" sz="2000" dirty="0"/>
              <a:t>Пол в комнате, имеющей форму прямоугольника со сторонами 3 м и 9 м, требуется покрыть паркетом из прямоугольных дощечек со сторонами 5 см и 30 см. Сколько потребуется таких дощечек</a:t>
            </a:r>
            <a:r>
              <a:rPr lang="ru-RU" sz="2000" dirty="0" smtClean="0"/>
              <a:t>?</a:t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0384790"/>
              </p:ext>
            </p:extLst>
          </p:nvPr>
        </p:nvGraphicFramePr>
        <p:xfrm>
          <a:off x="1527048" y="1483684"/>
          <a:ext cx="7672370" cy="1878352"/>
        </p:xfrm>
        <a:graphic>
          <a:graphicData uri="http://schemas.openxmlformats.org/drawingml/2006/table">
            <a:tbl>
              <a:tblPr firstRow="1" firstCol="1" bandRow="1"/>
              <a:tblGrid>
                <a:gridCol w="7672370">
                  <a:extLst>
                    <a:ext uri="{9D8B030D-6E8A-4147-A177-3AD203B41FA5}">
                      <a16:colId xmlns:a16="http://schemas.microsoft.com/office/drawing/2014/main" val="488892259"/>
                    </a:ext>
                  </a:extLst>
                </a:gridCol>
              </a:tblGrid>
              <a:tr h="1878352">
                <a:tc>
                  <a:txBody>
                    <a:bodyPr/>
                    <a:lstStyle/>
                    <a:p>
                      <a:pPr marL="0" indent="92075">
                        <a:spcAft>
                          <a:spcPts val="600"/>
                        </a:spcAft>
                      </a:pPr>
                      <a:r>
                        <a:rPr lang="ru-RU" sz="20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3</a:t>
                      </a:r>
                      <a:r>
                        <a:rPr lang="ru-RU" sz="200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 м = 300 см,      9 м = 900 см</a:t>
                      </a:r>
                    </a:p>
                    <a:p>
                      <a:pPr marL="0" indent="92075">
                        <a:spcAft>
                          <a:spcPts val="600"/>
                        </a:spcAft>
                      </a:pPr>
                      <a:r>
                        <a:rPr lang="ru-RU" sz="200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300 * 900 = 270000 см</a:t>
                      </a:r>
                      <a:r>
                        <a:rPr lang="ru-RU" sz="2400" b="1" baseline="100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2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r>
                        <a:rPr lang="ru-RU" sz="20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- площадь комнаты</a:t>
                      </a:r>
                    </a:p>
                    <a:p>
                      <a:pPr marL="0" indent="92075">
                        <a:spcAft>
                          <a:spcPts val="600"/>
                        </a:spcAft>
                      </a:pPr>
                      <a:r>
                        <a:rPr lang="ru-RU" sz="20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5 * 30 = 150</a:t>
                      </a:r>
                      <a:r>
                        <a:rPr lang="ru-RU" sz="200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см</a:t>
                      </a:r>
                      <a:r>
                        <a:rPr lang="ru-RU" sz="2400" b="1" baseline="100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2</a:t>
                      </a:r>
                      <a:r>
                        <a:rPr lang="ru-RU" sz="20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- площадь паркетной дощечки</a:t>
                      </a:r>
                    </a:p>
                    <a:p>
                      <a:pPr marL="0" indent="92075">
                        <a:spcAft>
                          <a:spcPts val="600"/>
                        </a:spcAft>
                      </a:pPr>
                      <a:r>
                        <a:rPr lang="ru-RU" sz="20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270000 : 150 = 1800 штук</a:t>
                      </a:r>
                    </a:p>
                    <a:p>
                      <a:pPr marL="0" indent="92075">
                        <a:spcAft>
                          <a:spcPts val="600"/>
                        </a:spcAft>
                      </a:pPr>
                      <a:r>
                        <a:rPr lang="ru-RU" sz="20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Ответ: 1800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5336928"/>
                  </a:ext>
                </a:extLst>
              </a:tr>
            </a:tbl>
          </a:graphicData>
        </a:graphic>
      </p:graphicFrame>
      <p:sp>
        <p:nvSpPr>
          <p:cNvPr id="9" name="Заголовок 1"/>
          <p:cNvSpPr txBox="1">
            <a:spLocks/>
          </p:cNvSpPr>
          <p:nvPr/>
        </p:nvSpPr>
        <p:spPr>
          <a:xfrm>
            <a:off x="1577340" y="3589574"/>
            <a:ext cx="10369295" cy="129646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2000" b="1" dirty="0" smtClean="0"/>
              <a:t>1) </a:t>
            </a:r>
            <a:r>
              <a:rPr lang="ru-RU" sz="2000" dirty="0" smtClean="0"/>
              <a:t>Сколько надо купить упаковок паркета, если в одной упаковке по 20 штук дощечек?</a:t>
            </a:r>
            <a:br>
              <a:rPr lang="ru-RU" sz="2000" dirty="0" smtClean="0"/>
            </a:br>
            <a:r>
              <a:rPr lang="ru-RU" sz="2000" b="1" dirty="0" smtClean="0"/>
              <a:t>2) </a:t>
            </a:r>
            <a:r>
              <a:rPr lang="ru-RU" sz="2000" dirty="0" smtClean="0"/>
              <a:t>Сколько надо купить упаковок паркета, если в одной упаковке по 35 штук дощечек?</a:t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577340" y="5038926"/>
            <a:ext cx="7705205" cy="132343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dirty="0">
                <a:latin typeface="Calibri" panose="020F0502020204030204" pitchFamily="34" charset="0"/>
              </a:rPr>
              <a:t>1) 1800 : 20 = 90 упаковок.</a:t>
            </a:r>
          </a:p>
          <a:p>
            <a:endParaRPr lang="ru-RU" sz="2000" dirty="0">
              <a:latin typeface="Calibri" panose="020F0502020204030204" pitchFamily="34" charset="0"/>
            </a:endParaRPr>
          </a:p>
          <a:p>
            <a:r>
              <a:rPr lang="ru-RU" sz="2000" dirty="0">
                <a:latin typeface="Calibri" panose="020F0502020204030204" pitchFamily="34" charset="0"/>
              </a:rPr>
              <a:t>2) 1800 : 35 = 51 упаковка и ещё не хватает 15 штук дощечек.</a:t>
            </a:r>
          </a:p>
          <a:p>
            <a:r>
              <a:rPr lang="ru-RU" sz="2000" dirty="0">
                <a:latin typeface="Calibri" panose="020F0502020204030204" pitchFamily="34" charset="0"/>
              </a:rPr>
              <a:t>Следовательно, надо купить 52 упаковки.</a:t>
            </a:r>
          </a:p>
        </p:txBody>
      </p:sp>
    </p:spTree>
    <p:extLst>
      <p:ext uri="{BB962C8B-B14F-4D97-AF65-F5344CB8AC3E}">
        <p14:creationId xmlns:p14="http://schemas.microsoft.com/office/powerpoint/2010/main" val="705830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318</TotalTime>
  <Words>1712</Words>
  <Application>Microsoft Office PowerPoint</Application>
  <PresentationFormat>Широкоэкранный</PresentationFormat>
  <Paragraphs>155</Paragraphs>
  <Slides>16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3" baseType="lpstr">
      <vt:lpstr>Arial</vt:lpstr>
      <vt:lpstr>Calibri</vt:lpstr>
      <vt:lpstr>Century Gothic</vt:lpstr>
      <vt:lpstr>Symbol</vt:lpstr>
      <vt:lpstr>Times New Roman</vt:lpstr>
      <vt:lpstr>Wingdings 3</vt:lpstr>
      <vt:lpstr>Легкий дым</vt:lpstr>
      <vt:lpstr>Обучение школьников математическому моделированию практико-ориентированных задач</vt:lpstr>
      <vt:lpstr>Презентация PowerPoint</vt:lpstr>
      <vt:lpstr>№1. Дачный участок имеет форму прямоугольника со сторонами 25 метров и 40 метров. Хозяин планирует обнести его забором и разделить таким же забором на две части, одна из которых имеет форму квадрата. Найдите общую длину забора в метрах.</vt:lpstr>
      <vt:lpstr>№3. Участок земли имеет прямоугольную форму. Стороны прямоугольника 35 м и 65 м. Найдите длину забора (в метрах), которым нужно огородить участок, если в заборе нужно предусмотреть ворота шириной 3 м.</vt:lpstr>
      <vt:lpstr>№5. Дачный участок имеет форму прямоугольникка, стороны которого равны 40 м и 20 м. Размеры дома, расположенного на участке и имеющего форму прямоугольника, стороны которого равны 8 м и 9 м. Найдите площадь оставшейся части участка. Ответ дайте в квадратных метрах.  </vt:lpstr>
      <vt:lpstr>№7. Два садовода, имеющие прямоугольные участки размерами 35 м на 40 м с общей границей, договорились и сделали общий прямоугольный пруд размером 20 м на 14 м (см. чертёж), причём граница участков проходит точно через центр. Какова площадь (в квадратных метрах) оставшейся части участка каждого садовода?</vt:lpstr>
      <vt:lpstr>№9. Найдите площадь фигуры.</vt:lpstr>
      <vt:lpstr>№10. Квартира состоит из двух комнат, кухни, коридора и санузла (см. чертёж). Кухня имеет размеры 3,5 м на 3,5 м, вторая комната — 3,5 м на 4 м, санузел имеет размеры 1,5 м на 1,5 м, длина коридора 11 м. Найдите площадь первой комнаты (в квадратных метрах).</vt:lpstr>
      <vt:lpstr>№11. Пол в комнате, имеющей форму прямоугольника со сторонами 3 м и 9 м, требуется покрыть паркетом из прямоугольных дощечек со сторонами 5 см и 30 см. Сколько потребуется таких дощечек?       </vt:lpstr>
      <vt:lpstr>№12. №10. Какой наименьший угол (в градусах) образуют минутная и часовая стрелки часов в 17:00? 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Обучение школьников математическому моделированию при решении экономических задач</dc:title>
  <dc:creator>Admin</dc:creator>
  <cp:lastModifiedBy>Ученик</cp:lastModifiedBy>
  <cp:revision>32</cp:revision>
  <dcterms:created xsi:type="dcterms:W3CDTF">2023-04-06T17:29:40Z</dcterms:created>
  <dcterms:modified xsi:type="dcterms:W3CDTF">2024-04-06T01:14:00Z</dcterms:modified>
</cp:coreProperties>
</file>