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72" r:id="rId6"/>
    <p:sldId id="271" r:id="rId7"/>
    <p:sldId id="274" r:id="rId8"/>
    <p:sldId id="270" r:id="rId9"/>
  </p:sldIdLst>
  <p:sldSz cx="12192000" cy="6858000"/>
  <p:notesSz cx="6858000" cy="9144000"/>
  <p:embeddedFontLst>
    <p:embeddedFont>
      <p:font typeface="Calibri Light" charset="0"/>
      <p:regular r:id="rId10"/>
      <p:italic r:id="rId11"/>
    </p:embeddedFont>
    <p:embeddedFont>
      <p:font typeface="TomskObl2104" charset="0"/>
      <p:regular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xmlns="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4" y="-75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s=0&amp;sca_esv=bbd057e915ef1d8e&amp;q=%D0%BB%D0%BE%D0%B3%D0%B8%D1%87%D0%B5%D1%81%D0%BA%D0%BE%D0%B3%D0%BE+%D0%BC%D1%8B%D1%88%D0%BB%D0%B5%D0%BD%D0%B8%D1%8F&amp;sa=X&amp;ved=2ahUKEwiViJnM5Y-PAxXXKRAIHZ_YIn8QxccNegQIBBAB&amp;mstk=AUtExfAvSSaWUM0ktHcmKXyK8n5fKv29Xb-BAQtuqxhGrhB1yQ-kii19ifM8gIsJHMFGP8P4lHv6Mj_dzVXkmmGQtZ3W6V9XTgDe58ziQAwDlY11kEvsrSYsgJYRxSTpe4oCIT0&amp;csui=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www.google.com/search?cs=0&amp;sca_esv=bbd057e915ef1d8e&amp;q=%D1%81%D0%B0%D0%BC%D0%BE%D1%81%D1%82%D0%BE%D1%8F%D1%82%D0%B5%D0%BB%D1%8C%D0%BD%D0%BE%D0%B9+%D1%80%D0%B0%D0%B1%D0%BE%D1%82%D1%8B&amp;sa=X&amp;ved=2ahUKEwiViJnM5Y-PAxXXKRAIHZ_YIn8QxccNegQIBBAC&amp;mstk=AUtExfAvSSaWUM0ktHcmKXyK8n5fKv29Xb-BAQtuqxhGrhB1yQ-kii19ifM8gIsJHMFGP8P4lHv6Mj_dzVXkmmGQtZ3W6V9XTgDe58ziQAwDlY11kEvsrSYsgJYRxSTpe4oCIT0&amp;csui=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0976" y="1743456"/>
            <a:ext cx="5364480" cy="3401568"/>
          </a:xfrm>
          <a:noFill/>
        </p:spPr>
        <p:txBody>
          <a:bodyPr>
            <a:noAutofit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i="1" dirty="0" smtClean="0">
                <a:latin typeface="Gerbera Light"/>
              </a:rPr>
              <a:t>Деятельность математического научного общества учащихся как творческое объединение и ресурс развития школьников и педагогов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376" y="4686299"/>
            <a:ext cx="6400800" cy="1885189"/>
          </a:xfrm>
        </p:spPr>
        <p:txBody>
          <a:bodyPr>
            <a:noAutofit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  <a:latin typeface="Gerbera Light"/>
              </a:rPr>
              <a:t>Кулаева</a:t>
            </a:r>
            <a:r>
              <a:rPr lang="ru-RU" dirty="0" smtClean="0">
                <a:solidFill>
                  <a:schemeClr val="bg1"/>
                </a:solidFill>
                <a:latin typeface="Gerbera Light"/>
              </a:rPr>
              <a:t> Лилия </a:t>
            </a:r>
            <a:r>
              <a:rPr lang="ru-RU" dirty="0" err="1" smtClean="0">
                <a:solidFill>
                  <a:schemeClr val="bg1"/>
                </a:solidFill>
                <a:latin typeface="Gerbera Light"/>
              </a:rPr>
              <a:t>Минуровна</a:t>
            </a:r>
            <a:r>
              <a:rPr lang="ru-RU" dirty="0" smtClean="0">
                <a:solidFill>
                  <a:schemeClr val="bg1"/>
                </a:solidFill>
                <a:latin typeface="Gerbera Light"/>
              </a:rPr>
              <a:t>, учитель математики,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«Почетный работник общего образования РФ», победитель ПНПО 2006, 2011г, знак отличия «За заслуги в сфере образования»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/>
              </a:rPr>
              <a:t> </a:t>
            </a:r>
            <a:endParaRPr lang="ru-RU" dirty="0">
              <a:solidFill>
                <a:schemeClr val="bg1"/>
              </a:solidFill>
              <a:latin typeface="Gerbera Ligh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744" y="4594879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Gerbera Light"/>
              </a:rPr>
              <a:t> </a:t>
            </a:r>
            <a:r>
              <a:rPr lang="ru-RU" sz="3600" dirty="0" smtClean="0">
                <a:solidFill>
                  <a:srgbClr val="00B050"/>
                </a:solidFill>
                <a:latin typeface="Gerbera Light"/>
              </a:rPr>
              <a:t>Математическое научное общество учащихся </a:t>
            </a:r>
            <a:endParaRPr lang="ru-RU" sz="3600" dirty="0">
              <a:solidFill>
                <a:srgbClr val="00B050"/>
              </a:solidFill>
              <a:latin typeface="Gerbera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317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Gerbera Light"/>
              </a:rPr>
              <a:t> – это творческое объединение, которое способствует развитию школьников и педагогов через исследовательскую и проектную деятельность по математике. Оно предоставляет возможности для углубленного изучения предмета, развития </a:t>
            </a:r>
            <a:r>
              <a:rPr lang="ru-RU" dirty="0" smtClean="0">
                <a:latin typeface="Gerbera Light"/>
                <a:hlinkClick r:id="rId3"/>
              </a:rPr>
              <a:t>логического мышления</a:t>
            </a:r>
            <a:r>
              <a:rPr lang="ru-RU" dirty="0" smtClean="0">
                <a:latin typeface="Gerbera Light"/>
              </a:rPr>
              <a:t>, исследовательских навыков и навыков </a:t>
            </a:r>
            <a:r>
              <a:rPr lang="ru-RU" dirty="0" smtClean="0">
                <a:latin typeface="Gerbera Light"/>
                <a:hlinkClick r:id="rId4"/>
              </a:rPr>
              <a:t>самостоятельной работы</a:t>
            </a:r>
            <a:r>
              <a:rPr lang="ru-RU" dirty="0" smtClean="0">
                <a:latin typeface="Gerbera Light"/>
              </a:rPr>
              <a:t>. </a:t>
            </a:r>
            <a:endParaRPr lang="ru-RU" dirty="0">
              <a:latin typeface="Gerbera Light"/>
            </a:endParaRPr>
          </a:p>
        </p:txBody>
      </p:sp>
      <p:pic>
        <p:nvPicPr>
          <p:cNvPr id="4" name="Рисунок 3" descr="C:\Users\математика\Desktop\НОУ\НОУ Фото\Новая папка\100_61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95879" y="1881962"/>
            <a:ext cx="3552281" cy="3787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597409" y="2157984"/>
            <a:ext cx="6437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1113">
              <a:lnSpc>
                <a:spcPct val="75000"/>
              </a:lnSpc>
              <a:spcBef>
                <a:spcPct val="0"/>
              </a:spcBef>
            </a:pPr>
            <a:endParaRPr lang="ru-RU" sz="2800" b="1" dirty="0" smtClean="0">
              <a:latin typeface="Gerbera Light"/>
            </a:endParaRPr>
          </a:p>
          <a:p>
            <a:pPr indent="11113">
              <a:lnSpc>
                <a:spcPct val="75000"/>
              </a:lnSpc>
              <a:spcBef>
                <a:spcPct val="0"/>
              </a:spcBef>
            </a:pPr>
            <a:r>
              <a:rPr lang="ru-RU" sz="2800" dirty="0" smtClean="0">
                <a:latin typeface="Gerbera Light"/>
              </a:rPr>
              <a:t>Создание условий для формирования  потребности  в  непрерывном  образовании </a:t>
            </a:r>
          </a:p>
          <a:p>
            <a:pPr indent="11113">
              <a:lnSpc>
                <a:spcPct val="75000"/>
              </a:lnSpc>
              <a:spcBef>
                <a:spcPct val="0"/>
              </a:spcBef>
            </a:pPr>
            <a:r>
              <a:rPr lang="ru-RU" sz="2800" dirty="0" smtClean="0">
                <a:latin typeface="Gerbera Light"/>
              </a:rPr>
              <a:t>и овладение  навыками  самостоятельной  деятельности учащихся для  открытия  </a:t>
            </a:r>
          </a:p>
          <a:p>
            <a:pPr indent="11113">
              <a:lnSpc>
                <a:spcPct val="75000"/>
              </a:lnSpc>
              <a:spcBef>
                <a:spcPct val="0"/>
              </a:spcBef>
            </a:pPr>
            <a:r>
              <a:rPr lang="ru-RU" sz="2800" dirty="0" smtClean="0">
                <a:latin typeface="Gerbera Light"/>
              </a:rPr>
              <a:t>новых  знаний.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65504" y="512064"/>
            <a:ext cx="8583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Gerbera Light"/>
              </a:rPr>
              <a:t>Цель деятельности:</a:t>
            </a:r>
            <a:endParaRPr lang="ru-RU" sz="3600" dirty="0">
              <a:solidFill>
                <a:srgbClr val="00B050"/>
              </a:solidFill>
              <a:latin typeface="Gerbera Light"/>
            </a:endParaRPr>
          </a:p>
        </p:txBody>
      </p:sp>
      <p:pic>
        <p:nvPicPr>
          <p:cNvPr id="9" name="Picture 2" descr="C:\Users\user\Desktop\Точка роста\IMG_0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8458" y="1949655"/>
            <a:ext cx="5101459" cy="3402633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9344" y="560832"/>
            <a:ext cx="7717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Gerbera Light"/>
              </a:rPr>
              <a:t>Задачи деятельности:</a:t>
            </a:r>
            <a:endParaRPr lang="ru-RU" sz="3600" dirty="0">
              <a:solidFill>
                <a:srgbClr val="00B050"/>
              </a:solidFill>
              <a:latin typeface="Gerbera Ligh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2480" y="1734690"/>
            <a:ext cx="73883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Расширить и углубить школьные знания по математике;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воспитывать потребность у учащихся в работе с дополнительной литературой;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развить самостоятельную  познавательность  и активность;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формировать  потребность к целенаправленному  самообразованию;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сформировать исследовательские умения и навыки;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сформировать навыки правильного написания и оформления рефератов, проектов, исследовательских работ;</a:t>
            </a:r>
          </a:p>
          <a:p>
            <a:pPr>
              <a:lnSpc>
                <a:spcPct val="80000"/>
              </a:lnSpc>
              <a:spcBef>
                <a:spcPct val="25000"/>
              </a:spcBef>
            </a:pPr>
            <a:r>
              <a:rPr lang="ru-RU" sz="2400" dirty="0" smtClean="0">
                <a:latin typeface="Gerbera Light"/>
              </a:rPr>
              <a:t>сформировать навыки презентации результатов собственной деятельности.</a:t>
            </a:r>
          </a:p>
        </p:txBody>
      </p:sp>
      <p:pic>
        <p:nvPicPr>
          <p:cNvPr id="1026" name="Picture 2" descr="D:\Кубики для всех\Новая папка (2)\IMG-20250326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60436" y="932688"/>
            <a:ext cx="3973068" cy="5297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109082" y="466941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1026" name="Picture 2" descr="D:\Кубики для всех\Новая папка (2)\IMG-20250326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224" y="832104"/>
            <a:ext cx="3298698" cy="43982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87680" y="1072896"/>
            <a:ext cx="75346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Gerbera Light"/>
              </a:rPr>
              <a:t>Темы исследовательских работ и проектных работ</a:t>
            </a:r>
          </a:p>
          <a:p>
            <a:r>
              <a:rPr lang="ru-RU" sz="2400" dirty="0" smtClean="0">
                <a:latin typeface="Gerbera Light"/>
              </a:rPr>
              <a:t>- Парабола как огибающая семейства прямых</a:t>
            </a:r>
          </a:p>
          <a:p>
            <a:r>
              <a:rPr lang="ru-RU" sz="2400" dirty="0" smtClean="0">
                <a:latin typeface="Gerbera Light"/>
              </a:rPr>
              <a:t>- Решение неравенств  с помощью  теоремы Коши, </a:t>
            </a:r>
            <a:r>
              <a:rPr lang="ru-RU" sz="2400" dirty="0" err="1" smtClean="0">
                <a:latin typeface="Gerbera Light"/>
              </a:rPr>
              <a:t>Бернули</a:t>
            </a:r>
            <a:r>
              <a:rPr lang="ru-RU" sz="2400" dirty="0" smtClean="0">
                <a:latin typeface="Gerbera Light"/>
              </a:rPr>
              <a:t>, </a:t>
            </a:r>
            <a:r>
              <a:rPr lang="ru-RU" sz="2400" dirty="0" err="1" smtClean="0">
                <a:latin typeface="Gerbera Light"/>
              </a:rPr>
              <a:t>Коши-Буяновского</a:t>
            </a:r>
            <a:endParaRPr lang="ru-RU" sz="2400" dirty="0" smtClean="0">
              <a:latin typeface="Gerbera Light"/>
            </a:endParaRPr>
          </a:p>
          <a:p>
            <a:r>
              <a:rPr lang="ru-RU" sz="2400" dirty="0" smtClean="0">
                <a:latin typeface="Gerbera Light"/>
              </a:rPr>
              <a:t>- Влияние </a:t>
            </a:r>
            <a:r>
              <a:rPr lang="ru-RU" sz="2400" dirty="0" err="1" smtClean="0">
                <a:latin typeface="Gerbera Light"/>
              </a:rPr>
              <a:t>элекро</a:t>
            </a:r>
            <a:r>
              <a:rPr lang="ru-RU" sz="2400" dirty="0" smtClean="0">
                <a:latin typeface="Gerbera Light"/>
              </a:rPr>
              <a:t>- </a:t>
            </a:r>
            <a:r>
              <a:rPr lang="ru-RU" sz="2400" dirty="0" smtClean="0">
                <a:latin typeface="Gerbera Light"/>
              </a:rPr>
              <a:t>магнитных волн на живые организмы</a:t>
            </a:r>
          </a:p>
          <a:p>
            <a:r>
              <a:rPr lang="ru-RU" sz="2400" dirty="0" smtClean="0">
                <a:latin typeface="Gerbera Light"/>
              </a:rPr>
              <a:t>- Применение теоремы </a:t>
            </a:r>
            <a:r>
              <a:rPr lang="ru-RU" sz="2400" dirty="0" err="1" smtClean="0">
                <a:latin typeface="Gerbera Light"/>
              </a:rPr>
              <a:t>Крамера</a:t>
            </a:r>
            <a:r>
              <a:rPr lang="ru-RU" sz="2400" dirty="0" smtClean="0">
                <a:latin typeface="Gerbera Light"/>
              </a:rPr>
              <a:t> при решении систем уравнений</a:t>
            </a:r>
          </a:p>
          <a:p>
            <a:r>
              <a:rPr lang="ru-RU" sz="2400" dirty="0" smtClean="0">
                <a:latin typeface="Gerbera Light"/>
              </a:rPr>
              <a:t>- Исследование возникновения шаровой молнии</a:t>
            </a:r>
          </a:p>
          <a:p>
            <a:r>
              <a:rPr lang="ru-RU" sz="2400" dirty="0" smtClean="0">
                <a:latin typeface="Gerbera Light"/>
              </a:rPr>
              <a:t>- Топология</a:t>
            </a:r>
          </a:p>
          <a:p>
            <a:r>
              <a:rPr lang="ru-RU" sz="2400" dirty="0" smtClean="0">
                <a:latin typeface="Gerbera Light"/>
              </a:rPr>
              <a:t>- Параметр расставляет ловушки</a:t>
            </a:r>
          </a:p>
          <a:p>
            <a:r>
              <a:rPr lang="ru-RU" sz="2400" dirty="0" smtClean="0">
                <a:latin typeface="Gerbera Light"/>
              </a:rPr>
              <a:t>- Кубики для всех</a:t>
            </a:r>
          </a:p>
          <a:p>
            <a:r>
              <a:rPr lang="ru-RU" sz="2400" dirty="0" smtClean="0">
                <a:latin typeface="Gerbera Light"/>
              </a:rPr>
              <a:t>- Вероятность в биологии</a:t>
            </a:r>
            <a:endParaRPr lang="ru-RU" sz="2400" dirty="0">
              <a:latin typeface="Gerbera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92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 descr="C:\Users\admin\AppData\Local\Microsoft\Windows\INetCache\Content.Word\IMG_20250410_13105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27458" y="377952"/>
            <a:ext cx="2304094" cy="303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AppData\Local\Microsoft\Windows\INetCache\Content.Word\IMG_20250410_130936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9131808" y="3742944"/>
            <a:ext cx="2292096" cy="28163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0560" y="1170432"/>
            <a:ext cx="6864096" cy="516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sz="2000" b="1" dirty="0" smtClean="0">
              <a:latin typeface="Gerbera Light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Gerbera Light"/>
              </a:rPr>
              <a:t>Школа должна подготовить ребенка к жизни, должна содействовать раскрытию и развитию его личности, привить веру в неисчерпаемость интеллектуальных сил. Необходимо открыть перед ним мир не только с позиции того, что уже исследовано и известно, но и с позиций того, что еще предстоит сделать, чтобы раскрыть перед  ним пока еще не изведанное. Нужно показать ему, что в мире еще много неразгаданных тайн, которые предстоит исследовать ему и его сверстникам.</a:t>
            </a:r>
          </a:p>
        </p:txBody>
      </p:sp>
    </p:spTree>
    <p:extLst>
      <p:ext uri="{BB962C8B-B14F-4D97-AF65-F5344CB8AC3E}">
        <p14:creationId xmlns:p14="http://schemas.microsoft.com/office/powerpoint/2010/main" xmlns="" val="401692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9344" y="560832"/>
            <a:ext cx="7717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B050"/>
              </a:solidFill>
              <a:latin typeface="Gerbera Ligh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2480" y="1734690"/>
            <a:ext cx="7388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5000"/>
              </a:spcBef>
            </a:pPr>
            <a:endParaRPr lang="ru-RU" sz="2000" b="1" dirty="0" smtClean="0">
              <a:latin typeface="Gerbera Light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07136" y="1447319"/>
            <a:ext cx="577900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rbera Light"/>
                <a:ea typeface="Calibri" pitchFamily="34" charset="0"/>
                <a:cs typeface="Times New Roman" pitchFamily="18" charset="0"/>
              </a:rPr>
              <a:t>Не существует сколько-нибудь достоверных тестов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rbera Ligh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rbera Light"/>
                <a:ea typeface="Calibri" pitchFamily="34" charset="0"/>
                <a:cs typeface="Times New Roman" pitchFamily="18" charset="0"/>
              </a:rPr>
              <a:t>на одаренность, кроме тех, которые проявляются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rbera Ligh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rbera Light"/>
                <a:ea typeface="Calibri" pitchFamily="34" charset="0"/>
                <a:cs typeface="Times New Roman" pitchFamily="18" charset="0"/>
              </a:rPr>
              <a:t>в результате активного участия хотя бы в самой маленькой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rbera Ligh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rbera Light"/>
                <a:ea typeface="Calibri" pitchFamily="34" charset="0"/>
                <a:cs typeface="Times New Roman" pitchFamily="18" charset="0"/>
              </a:rPr>
              <a:t>поисковой исследовательской работе.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rbera Ligh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rbera Light"/>
                <a:ea typeface="Calibri" pitchFamily="34" charset="0"/>
                <a:cs typeface="Times New Roman" pitchFamily="18" charset="0"/>
              </a:rPr>
              <a:t>А.Н. Колмогоров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rbera Light"/>
              <a:cs typeface="Arial" pitchFamily="34" charset="0"/>
            </a:endParaRPr>
          </a:p>
        </p:txBody>
      </p:sp>
      <p:pic>
        <p:nvPicPr>
          <p:cNvPr id="7" name="Рисунок 6" descr="C:\Users\braginn\Desktop\IMG_17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0272" y="431482"/>
            <a:ext cx="3621024" cy="271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 descr="C:\Users\braginn\Desktop\IMG_1773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5888" y="3503284"/>
            <a:ext cx="3621024" cy="265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16921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 Light"/>
              </a:rPr>
              <a:t>Кулаева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 Light"/>
              </a:rPr>
              <a:t> Лилия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 Light"/>
              </a:rPr>
              <a:t>Минуровна</a:t>
            </a:r>
            <a:endParaRPr lang="ru-RU" sz="32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 Light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5" y="5505450"/>
            <a:ext cx="7376160" cy="1352549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математики, «Почетный работник общего образования РФ», победитель ПНПО 2006, 2011г, знак отличия «За заслуги в сфере образования»</a:t>
            </a:r>
            <a:endParaRPr lang="ru-RU" sz="24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349</Words>
  <Application>Microsoft Office PowerPoint</Application>
  <PresentationFormat>Произвольный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 Light</vt:lpstr>
      <vt:lpstr>Gerbera Light</vt:lpstr>
      <vt:lpstr>TomskObl2104</vt:lpstr>
      <vt:lpstr>Gerbera</vt:lpstr>
      <vt:lpstr>Calibri</vt:lpstr>
      <vt:lpstr>Times New Roman</vt:lpstr>
      <vt:lpstr>Тема Office</vt:lpstr>
      <vt:lpstr>                                Деятельность математического научного общества учащихся как творческое объединение и ресурс развития школьников и педагогов   </vt:lpstr>
      <vt:lpstr> Математическое научное общество учащихся </vt:lpstr>
      <vt:lpstr>Слайд 3</vt:lpstr>
      <vt:lpstr>Слайд 4</vt:lpstr>
      <vt:lpstr>Слайд 5</vt:lpstr>
      <vt:lpstr>Слайд 6</vt:lpstr>
      <vt:lpstr>Слайд 7</vt:lpstr>
      <vt:lpstr>Кулаева Лилия Минуровна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braginn</cp:lastModifiedBy>
  <cp:revision>131</cp:revision>
  <dcterms:created xsi:type="dcterms:W3CDTF">2025-07-14T10:33:41Z</dcterms:created>
  <dcterms:modified xsi:type="dcterms:W3CDTF">2025-08-20T17:50:12Z</dcterms:modified>
</cp:coreProperties>
</file>