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6"/>
  </p:notesMasterIdLst>
  <p:sldIdLst>
    <p:sldId id="268" r:id="rId4"/>
    <p:sldId id="269" r:id="rId5"/>
    <p:sldId id="261" r:id="rId7"/>
    <p:sldId id="272" r:id="rId8"/>
    <p:sldId id="273" r:id="rId9"/>
    <p:sldId id="262" r:id="rId10"/>
    <p:sldId id="263" r:id="rId11"/>
    <p:sldId id="264" r:id="rId12"/>
    <p:sldId id="270" r:id="rId13"/>
  </p:sldIdLst>
  <p:sldSz cx="12192000" cy="6858000"/>
  <p:notesSz cx="6858000" cy="9144000"/>
  <p:embeddedFontLst>
    <p:embeddedFont>
      <p:font typeface="TomskObl2104" pitchFamily="50" charset="0"/>
      <p:regular r:id="rId18"/>
    </p:embeddedFont>
    <p:embeddedFont>
      <p:font typeface="Calibri Light" panose="020F0302020204030204" charset="0"/>
      <p:regular r:id="rId19"/>
      <p:italic r:id="rId20"/>
    </p:embeddedFont>
    <p:embeddedFont>
      <p:font typeface="Calibri" panose="020F0502020204030204" charset="0"/>
      <p:regular r:id="rId21"/>
      <p:bold r:id="rId22"/>
      <p:italic r:id="rId23"/>
      <p:boldItalic r:id="rId2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81B"/>
    <a:srgbClr val="378BCB"/>
    <a:srgbClr val="FE8455"/>
    <a:srgbClr val="121316"/>
    <a:srgbClr val="005AA3"/>
    <a:srgbClr val="F54A02"/>
    <a:srgbClr val="BA4318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378" y="96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4" Type="http://schemas.openxmlformats.org/officeDocument/2006/relationships/font" Target="fonts/font7.fntdata"/><Relationship Id="rId23" Type="http://schemas.openxmlformats.org/officeDocument/2006/relationships/font" Target="fonts/font6.fntdata"/><Relationship Id="rId22" Type="http://schemas.openxmlformats.org/officeDocument/2006/relationships/font" Target="fonts/font5.fntdata"/><Relationship Id="rId21" Type="http://schemas.openxmlformats.org/officeDocument/2006/relationships/font" Target="fonts/font4.fntdata"/><Relationship Id="rId20" Type="http://schemas.openxmlformats.org/officeDocument/2006/relationships/font" Target="fonts/font3.fntdata"/><Relationship Id="rId2" Type="http://schemas.openxmlformats.org/officeDocument/2006/relationships/theme" Target="theme/theme1.xml"/><Relationship Id="rId19" Type="http://schemas.openxmlformats.org/officeDocument/2006/relationships/font" Target="fonts/font2.fntdata"/><Relationship Id="rId18" Type="http://schemas.openxmlformats.org/officeDocument/2006/relationships/font" Target="fonts/font1.fntdata"/><Relationship Id="rId17" Type="http://schemas.openxmlformats.org/officeDocument/2006/relationships/commentAuthors" Target="commentAuthors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.png"/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1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3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47776" y="3048000"/>
            <a:ext cx="4943474" cy="1200150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>Канцелярская ручка в физическом эксперименте</a:t>
            </a:r>
            <a:endParaRPr lang="ru-RU" sz="4000" dirty="0">
              <a:solidFill>
                <a:schemeClr val="bg1"/>
              </a:solidFill>
              <a:latin typeface="TomskObl2104" pitchFamily="50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47776" y="4686299"/>
            <a:ext cx="3943350" cy="733425"/>
          </a:xfrm>
        </p:spPr>
        <p:txBody>
          <a:bodyPr>
            <a:normAutofit fontScale="25000"/>
          </a:bodyPr>
          <a:lstStyle/>
          <a:p>
            <a:pPr algn="r"/>
            <a:r>
              <a:rPr lang="ru-RU" sz="4000" dirty="0">
                <a:solidFill>
                  <a:schemeClr val="bg1"/>
                </a:solidFill>
                <a:latin typeface="Gerbera Light" panose="02000300000000000000" pitchFamily="50" charset="-52"/>
              </a:rPr>
              <a:t>Загайнова Светлана Юрьевна, учитель физики, руководитель МО учителей естественно-научного цикла МАОУ СОШ №43 г. Томска </a:t>
            </a:r>
            <a:b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</a:br>
            <a:endParaRPr lang="ru-RU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881B"/>
                </a:solidFill>
                <a:latin typeface="TomskObl2104" pitchFamily="50" charset="0"/>
              </a:rPr>
              <a:t>Роль физических экспериментов как средство повышения мотивации на уроках физики</a:t>
            </a:r>
            <a:endParaRPr lang="ru-RU" sz="28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Gerbera Light" panose="02000300000000000000" pitchFamily="50" charset="-52"/>
              </a:rPr>
              <a:t>Учебный эксперимент выступает одновременно как метод обучения, источник знаний и средство обучения.</a:t>
            </a:r>
            <a:endParaRPr lang="ru-RU" dirty="0">
              <a:latin typeface="Gerbera Light" panose="02000300000000000000" pitchFamily="50" charset="-52"/>
            </a:endParaRPr>
          </a:p>
        </p:txBody>
      </p:sp>
      <p:pic>
        <p:nvPicPr>
          <p:cNvPr id="6" name="Изображение 5" descr="Скриншот 20-08-2025 194010"/>
          <p:cNvPicPr>
            <a:picLocks noChangeAspect="1"/>
          </p:cNvPicPr>
          <p:nvPr/>
        </p:nvPicPr>
        <p:blipFill>
          <a:blip r:embed="rId2"/>
          <a:srcRect l="13007" t="6667" r="8121" b="7694"/>
          <a:stretch>
            <a:fillRect/>
          </a:stretch>
        </p:blipFill>
        <p:spPr>
          <a:xfrm>
            <a:off x="4546600" y="3219450"/>
            <a:ext cx="3460750" cy="2758440"/>
          </a:xfrm>
          <a:prstGeom prst="rect">
            <a:avLst/>
          </a:prstGeom>
        </p:spPr>
      </p:pic>
      <p:pic>
        <p:nvPicPr>
          <p:cNvPr id="7" name="Изображение 6" descr="original"/>
          <p:cNvPicPr>
            <a:picLocks noChangeAspect="1"/>
          </p:cNvPicPr>
          <p:nvPr/>
        </p:nvPicPr>
        <p:blipFill>
          <a:blip r:embed="rId3"/>
          <a:srcRect r="47413"/>
          <a:stretch>
            <a:fillRect/>
          </a:stretch>
        </p:blipFill>
        <p:spPr>
          <a:xfrm rot="1440000">
            <a:off x="9173210" y="3219450"/>
            <a:ext cx="2180590" cy="2755265"/>
          </a:xfrm>
          <a:prstGeom prst="rect">
            <a:avLst/>
          </a:prstGeom>
        </p:spPr>
      </p:pic>
      <p:pic>
        <p:nvPicPr>
          <p:cNvPr id="8" name="Изображение 7" descr="Скриншот 20-08-2025 211513"/>
          <p:cNvPicPr>
            <a:picLocks noChangeAspect="1"/>
          </p:cNvPicPr>
          <p:nvPr/>
        </p:nvPicPr>
        <p:blipFill>
          <a:blip r:embed="rId4"/>
          <a:srcRect l="4191" t="7492" r="7909" b="2208"/>
          <a:stretch>
            <a:fillRect/>
          </a:stretch>
        </p:blipFill>
        <p:spPr>
          <a:xfrm rot="19740000">
            <a:off x="1039495" y="3387725"/>
            <a:ext cx="1908175" cy="26041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0314" y="536637"/>
            <a:ext cx="7937771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881B"/>
                </a:solidFill>
                <a:latin typeface="TomskObl2104" pitchFamily="50" charset="0"/>
              </a:rPr>
              <a:t>канцелярская ручка в физическом эксперименте </a:t>
            </a:r>
            <a:endParaRPr lang="ru-RU" sz="28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0450" y="1801495"/>
            <a:ext cx="6345555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Разные канцелярские ручки способны продемострировать разные физические законы,  понятия и явления.</a:t>
            </a:r>
            <a:endParaRPr lang="ru-RU" sz="25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3" name="Изображение 2" descr="ручки шариковы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585" y="3470275"/>
            <a:ext cx="4321175" cy="2877820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 rot="1320000">
            <a:off x="8717280" y="1123315"/>
            <a:ext cx="26854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b="1"/>
              <a:t>Законы Ньютона</a:t>
            </a:r>
            <a:endParaRPr lang="ru-RU" altLang="en-US" b="1"/>
          </a:p>
        </p:txBody>
      </p:sp>
      <p:sp>
        <p:nvSpPr>
          <p:cNvPr id="9" name="Текстовое поле 8"/>
          <p:cNvSpPr txBox="1"/>
          <p:nvPr/>
        </p:nvSpPr>
        <p:spPr>
          <a:xfrm rot="20760000">
            <a:off x="620395" y="3957320"/>
            <a:ext cx="20243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b="1"/>
              <a:t>Закон Гука</a:t>
            </a:r>
            <a:r>
              <a:rPr lang="ru-RU" altLang="en-US"/>
              <a:t>  </a:t>
            </a:r>
            <a:endParaRPr lang="ru-RU" altLang="en-US"/>
          </a:p>
        </p:txBody>
      </p:sp>
      <p:sp>
        <p:nvSpPr>
          <p:cNvPr id="11" name="Текстовое поле 10"/>
          <p:cNvSpPr txBox="1"/>
          <p:nvPr/>
        </p:nvSpPr>
        <p:spPr>
          <a:xfrm>
            <a:off x="7152640" y="2765425"/>
            <a:ext cx="24574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b="1">
                <a:solidFill>
                  <a:srgbClr val="00881B"/>
                </a:solidFill>
              </a:rPr>
              <a:t>Капиллярное явление</a:t>
            </a:r>
            <a:endParaRPr lang="ru-RU" altLang="en-US" b="1">
              <a:solidFill>
                <a:srgbClr val="00881B"/>
              </a:solidFill>
            </a:endParaRPr>
          </a:p>
        </p:txBody>
      </p:sp>
      <p:sp>
        <p:nvSpPr>
          <p:cNvPr id="12" name="Текстовое поле 11"/>
          <p:cNvSpPr txBox="1"/>
          <p:nvPr/>
        </p:nvSpPr>
        <p:spPr>
          <a:xfrm rot="20520000">
            <a:off x="1390015" y="4507230"/>
            <a:ext cx="3010535" cy="5632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ru-RU" altLang="en-US" b="1">
                <a:solidFill>
                  <a:srgbClr val="00881B"/>
                </a:solidFill>
              </a:rPr>
              <a:t>Увидеть траекторию полета</a:t>
            </a:r>
            <a:endParaRPr lang="ru-RU" altLang="en-US" b="1">
              <a:solidFill>
                <a:srgbClr val="00881B"/>
              </a:solidFill>
            </a:endParaRPr>
          </a:p>
        </p:txBody>
      </p:sp>
      <p:sp>
        <p:nvSpPr>
          <p:cNvPr id="13" name="Текстовое поле 12"/>
          <p:cNvSpPr txBox="1"/>
          <p:nvPr/>
        </p:nvSpPr>
        <p:spPr>
          <a:xfrm rot="1680000">
            <a:off x="10488930" y="4605020"/>
            <a:ext cx="14058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b="1">
                <a:solidFill>
                  <a:srgbClr val="00881B"/>
                </a:solidFill>
              </a:rPr>
              <a:t>Диффузия</a:t>
            </a:r>
            <a:endParaRPr lang="ru-RU" altLang="en-US" b="1">
              <a:solidFill>
                <a:srgbClr val="00881B"/>
              </a:solidFill>
            </a:endParaRPr>
          </a:p>
        </p:txBody>
      </p:sp>
      <p:sp>
        <p:nvSpPr>
          <p:cNvPr id="14" name="Текстовое поле 13"/>
          <p:cNvSpPr txBox="1"/>
          <p:nvPr/>
        </p:nvSpPr>
        <p:spPr>
          <a:xfrm rot="20580000">
            <a:off x="666750" y="5607050"/>
            <a:ext cx="26047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b="1">
                <a:solidFill>
                  <a:srgbClr val="FF0000"/>
                </a:solidFill>
              </a:rPr>
              <a:t>Амплитуда колебаний</a:t>
            </a:r>
            <a:endParaRPr lang="ru-RU" altLang="en-US" b="1">
              <a:solidFill>
                <a:srgbClr val="FF0000"/>
              </a:solidFill>
            </a:endParaRPr>
          </a:p>
        </p:txBody>
      </p:sp>
      <p:sp>
        <p:nvSpPr>
          <p:cNvPr id="15" name="Текстовое поле 14"/>
          <p:cNvSpPr txBox="1"/>
          <p:nvPr/>
        </p:nvSpPr>
        <p:spPr>
          <a:xfrm rot="1500000">
            <a:off x="7381240" y="1668780"/>
            <a:ext cx="22053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b="1">
                <a:solidFill>
                  <a:srgbClr val="FF0000"/>
                </a:solidFill>
              </a:rPr>
              <a:t>Период колебаний</a:t>
            </a:r>
            <a:endParaRPr lang="ru-RU" altLang="en-US" b="1">
              <a:solidFill>
                <a:srgbClr val="FF0000"/>
              </a:solidFill>
            </a:endParaRPr>
          </a:p>
        </p:txBody>
      </p:sp>
      <p:sp>
        <p:nvSpPr>
          <p:cNvPr id="16" name="Текстовое поле 15"/>
          <p:cNvSpPr txBox="1"/>
          <p:nvPr/>
        </p:nvSpPr>
        <p:spPr>
          <a:xfrm rot="20100000">
            <a:off x="9720580" y="1985010"/>
            <a:ext cx="21748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b="1">
                <a:solidFill>
                  <a:srgbClr val="FF0000"/>
                </a:solidFill>
              </a:rPr>
              <a:t>Частота колебаний</a:t>
            </a:r>
            <a:endParaRPr lang="ru-RU" altLang="en-US" b="1">
              <a:solidFill>
                <a:srgbClr val="FF0000"/>
              </a:solidFill>
            </a:endParaRPr>
          </a:p>
        </p:txBody>
      </p:sp>
      <p:sp>
        <p:nvSpPr>
          <p:cNvPr id="17" name="Текстовое поле 16"/>
          <p:cNvSpPr txBox="1"/>
          <p:nvPr/>
        </p:nvSpPr>
        <p:spPr>
          <a:xfrm rot="2040000">
            <a:off x="10374630" y="3074035"/>
            <a:ext cx="16452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b="1">
                <a:solidFill>
                  <a:srgbClr val="00881B"/>
                </a:solidFill>
              </a:rPr>
              <a:t>Электризация</a:t>
            </a:r>
            <a:endParaRPr lang="ru-RU" altLang="en-US" b="1">
              <a:solidFill>
                <a:srgbClr val="00881B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0314" y="536637"/>
            <a:ext cx="793777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881B"/>
                </a:solidFill>
                <a:latin typeface="TomskObl2104" pitchFamily="50" charset="0"/>
              </a:rPr>
              <a:t>быстро выучить сложные правила</a:t>
            </a:r>
            <a:endParaRPr lang="ru-RU" sz="28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1865" y="5158105"/>
            <a:ext cx="10709910" cy="10941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ru-RU" sz="25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4" name="Изображение 3" descr="bdd221bd56a97778ec285995261799956f"/>
          <p:cNvPicPr>
            <a:picLocks noChangeAspect="1"/>
          </p:cNvPicPr>
          <p:nvPr/>
        </p:nvPicPr>
        <p:blipFill>
          <a:blip r:embed="rId3"/>
          <a:srcRect t="18333"/>
          <a:stretch>
            <a:fillRect/>
          </a:stretch>
        </p:blipFill>
        <p:spPr>
          <a:xfrm>
            <a:off x="1235075" y="1109980"/>
            <a:ext cx="9176385" cy="541147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0314" y="536637"/>
            <a:ext cx="793777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881B"/>
                </a:solidFill>
                <a:latin typeface="TomskObl2104" pitchFamily="50" charset="0"/>
              </a:rPr>
              <a:t>быстро выучить сложные правила</a:t>
            </a:r>
            <a:endParaRPr lang="ru-RU" sz="28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3" name="Изображение 2" descr="Скриншот 20-08-2025 2156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125" y="1265555"/>
            <a:ext cx="8715375" cy="3848100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951230" y="5113655"/>
            <a:ext cx="9786620" cy="1245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  <a:sym typeface="+mn-ea"/>
              </a:rPr>
              <a:t>Любая канцелярская ручка поможет быстрее понять и научиться применять правила буравчика и правило правой руки для соленоида. </a:t>
            </a:r>
            <a:endParaRPr lang="ru-RU" altLang="en-US" sz="25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0450" y="540385"/>
            <a:ext cx="100628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881B"/>
                </a:solidFill>
                <a:latin typeface="TomskObl2104" pitchFamily="50" charset="0"/>
              </a:rPr>
              <a:t>Творческие эксперименты с канцелярско</a:t>
            </a:r>
            <a:r>
              <a:rPr lang="ru-RU" sz="2800" dirty="0">
                <a:solidFill>
                  <a:srgbClr val="00881B"/>
                </a:solidFill>
                <a:latin typeface="TomskObl2104" pitchFamily="50" charset="0"/>
              </a:rPr>
              <a:t>й ручкой</a:t>
            </a:r>
            <a:endParaRPr lang="ru-RU" sz="28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2" name="Изображение 1" descr="screen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6250" y="1436370"/>
            <a:ext cx="6502400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0314" y="531950"/>
            <a:ext cx="793777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881B"/>
                </a:solidFill>
                <a:latin typeface="TomskObl2104" pitchFamily="50" charset="0"/>
              </a:rPr>
              <a:t>Может ли ручка писать в невесомости?</a:t>
            </a:r>
            <a:endParaRPr lang="ru-RU" sz="28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3" name="Изображение 2" descr="невесомость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870" y="1377315"/>
            <a:ext cx="6802120" cy="463169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376359"/>
            <a:ext cx="414425" cy="4766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0450" y="279400"/>
            <a:ext cx="1022223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881B"/>
                </a:solidFill>
                <a:latin typeface="TomskObl2104" pitchFamily="50" charset="0"/>
              </a:rPr>
              <a:t>При проведении эксперименов можно использовать разные формы воспитания обучающихся</a:t>
            </a:r>
            <a:endParaRPr lang="ru-RU" sz="2800" dirty="0">
              <a:solidFill>
                <a:srgbClr val="00881B"/>
              </a:solidFill>
              <a:latin typeface="TomskObl2104" pitchFamily="50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1" y="229015"/>
            <a:ext cx="6121676" cy="612167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9798" y="4886325"/>
            <a:ext cx="7181850" cy="771525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Загайнова светлана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81747" y="5505451"/>
            <a:ext cx="6505575" cy="771526"/>
          </a:xfrm>
        </p:spPr>
        <p:txBody>
          <a:bodyPr>
            <a:normAutofit fontScale="40000"/>
          </a:bodyPr>
          <a:lstStyle/>
          <a:p>
            <a:pPr marL="0" indent="0" algn="r">
              <a:buNone/>
            </a:pPr>
            <a:r>
              <a:rPr lang="ru-RU" sz="35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учитель физики, </a:t>
            </a:r>
            <a:endParaRPr lang="ru-RU" sz="35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  <a:p>
            <a:pPr marL="0" indent="0" algn="r">
              <a:buNone/>
            </a:pPr>
            <a:r>
              <a:rPr lang="ru-RU" sz="35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руководитель МО учителей естетсвенно-научного цикла  МАОУ СОШ №43 г.Томск</a:t>
            </a: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 </a:t>
            </a: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574" y="749968"/>
            <a:ext cx="2024695" cy="54088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61" y="1792741"/>
            <a:ext cx="2733878" cy="27338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70" y="4984788"/>
            <a:ext cx="358778" cy="409364"/>
          </a:xfrm>
          <a:prstGeom prst="rect">
            <a:avLst/>
          </a:prstGeom>
        </p:spPr>
      </p:pic>
      <p:pic>
        <p:nvPicPr>
          <p:cNvPr id="2" name="Изображение 1" descr="5e63271b75f185e06af6911d6b907d0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62695" y="1524000"/>
            <a:ext cx="2544445" cy="36220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1083</Words>
  <Application>WPS Presentation</Application>
  <PresentationFormat>Широкоэкранный</PresentationFormat>
  <Paragraphs>47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9</vt:i4>
      </vt:variant>
    </vt:vector>
  </HeadingPairs>
  <TitlesOfParts>
    <vt:vector size="27" baseType="lpstr">
      <vt:lpstr>Arial</vt:lpstr>
      <vt:lpstr>SimSun</vt:lpstr>
      <vt:lpstr>Wingdings</vt:lpstr>
      <vt:lpstr>Gerbera Light</vt:lpstr>
      <vt:lpstr>XO Courser</vt:lpstr>
      <vt:lpstr>TomskObl2104</vt:lpstr>
      <vt:lpstr>Gerbera Black</vt:lpstr>
      <vt:lpstr>Wide Latin</vt:lpstr>
      <vt:lpstr>Gerbera</vt:lpstr>
      <vt:lpstr>XO Caliburn</vt:lpstr>
      <vt:lpstr>Microsoft YaHei</vt:lpstr>
      <vt:lpstr>Arial Unicode MS</vt:lpstr>
      <vt:lpstr>Calibri Light</vt:lpstr>
      <vt:lpstr>Calibri</vt:lpstr>
      <vt:lpstr>等线</vt:lpstr>
      <vt:lpstr>Cambria Math</vt:lpstr>
      <vt:lpstr>Тема Office</vt:lpstr>
      <vt:lpstr>1_Тема Office</vt:lpstr>
      <vt:lpstr>тема доклада/ заголовок</vt:lpstr>
      <vt:lpstr>Заголовок слайда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Ваше имя и фамилия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sveta</cp:lastModifiedBy>
  <cp:revision>114</cp:revision>
  <dcterms:created xsi:type="dcterms:W3CDTF">2025-07-14T10:33:00Z</dcterms:created>
  <dcterms:modified xsi:type="dcterms:W3CDTF">2025-08-20T15:30:57Z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F9EDC37182664C3DBA197DAB389A7629_13</vt:lpwstr>
  </property>
  <property fmtid="{D5CDD505-2E9C-101B-9397-08002B2CF9AE}" pid="3" name="KSOProductBuildVer">
    <vt:lpwstr>1049-12.2.0.21931</vt:lpwstr>
  </property>
</Properties>
</file>