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10" r:id="rId2"/>
    <p:sldId id="289" r:id="rId3"/>
    <p:sldId id="282" r:id="rId4"/>
    <p:sldId id="304" r:id="rId5"/>
    <p:sldId id="283" r:id="rId6"/>
    <p:sldId id="291" r:id="rId7"/>
    <p:sldId id="290" r:id="rId8"/>
    <p:sldId id="305" r:id="rId9"/>
    <p:sldId id="306" r:id="rId10"/>
    <p:sldId id="308" r:id="rId11"/>
    <p:sldId id="309" r:id="rId12"/>
    <p:sldId id="303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1FE"/>
    <a:srgbClr val="650076"/>
    <a:srgbClr val="FF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06" autoAdjust="0"/>
    <p:restoredTop sz="88022" autoAdjust="0"/>
  </p:normalViewPr>
  <p:slideViewPr>
    <p:cSldViewPr snapToGrid="0">
      <p:cViewPr varScale="1">
        <p:scale>
          <a:sx n="65" d="100"/>
          <a:sy n="65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7D531-0506-4421-A8DD-CE85F91FD3F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6A2C5-4DC8-4D91-926D-AEEC96A9FC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84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0B80F-1BB9-4207-AA00-C4A19B12F37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06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0B80F-1BB9-4207-AA00-C4A19B12F37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547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335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899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007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64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386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83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921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83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719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18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504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059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9E71A-543D-4111-B573-D4F500DC0CE5}" type="datetimeFigureOut">
              <a:rPr lang="ru-RU" smtClean="0"/>
              <a:pPr/>
              <a:t>18.08.2024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61925-7822-488D-BC7A-4F6579D23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41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emf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r>
              <a:rPr lang="ru-RU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/>
            </a:r>
            <a:br>
              <a:rPr lang="ru-RU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 smtClean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 smtClean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50333" y="2214665"/>
            <a:ext cx="538329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ТРИЗ – действенное средство развития инженерного мышления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Acrom Bold" panose="00000800000000000000" pitchFamily="50" charset="-52"/>
              <a:ea typeface="Roboto Black" panose="02000000000000000000" pitchFamily="2" charset="0"/>
              <a:cs typeface="Gotham Pro Black" panose="02000903040000020004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50333" y="4315146"/>
            <a:ext cx="49683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dirty="0" smtClean="0">
                <a:latin typeface="Proxima Nova Rg" panose="02000506030000020004" pitchFamily="2" charset="0"/>
              </a:rPr>
              <a:t>Васильев Алексей Алексеевич</a:t>
            </a:r>
            <a:endParaRPr lang="ru-RU" sz="2800" dirty="0">
              <a:latin typeface="Proxima Nova Rg" panose="0200050603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23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" y="-45065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487067"/>
            <a:ext cx="12192000" cy="124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10" y="506298"/>
            <a:ext cx="11572875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№4. Демонтаж трубы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857" y="1751969"/>
            <a:ext cx="6779622" cy="508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2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4" y="-45065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5" y="487067"/>
            <a:ext cx="12192000" cy="124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10" y="506298"/>
            <a:ext cx="11572875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№5. Влияние физических факторов на биологические объекты (растения)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782C912C-2574-448B-86A6-F336677AA2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491199"/>
              </p:ext>
            </p:extLst>
          </p:nvPr>
        </p:nvGraphicFramePr>
        <p:xfrm>
          <a:off x="4098752" y="1828772"/>
          <a:ext cx="8155858" cy="5335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r:id="rId5" imgW="7187576" imgH="4702849" progId="Word.Document.12">
                  <p:embed/>
                </p:oleObj>
              </mc:Choice>
              <mc:Fallback>
                <p:oleObj name="Document" r:id="rId5" imgW="7187576" imgH="4702849" progId="Word.Document.12">
                  <p:embed/>
                  <p:pic>
                    <p:nvPicPr>
                      <p:cNvPr id="3" name="Объект 2">
                        <a:extLst>
                          <a:ext uri="{FF2B5EF4-FFF2-40B4-BE49-F238E27FC236}">
                            <a16:creationId xmlns:a16="http://schemas.microsoft.com/office/drawing/2014/main" id="{782C912C-2574-448B-86A6-F336677AA2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98752" y="1828772"/>
                        <a:ext cx="8155858" cy="53351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1"/>
          <p:cNvPicPr>
            <a:picLocks noChangeAspect="1" noChangeArrowheads="1"/>
          </p:cNvPicPr>
          <p:nvPr/>
        </p:nvPicPr>
        <p:blipFill>
          <a:blip r:embed="rId7" cstate="email">
            <a:grayscl/>
          </a:blip>
          <a:srcRect/>
          <a:stretch>
            <a:fillRect/>
          </a:stretch>
        </p:blipFill>
        <p:spPr bwMode="auto">
          <a:xfrm>
            <a:off x="1047134" y="3269677"/>
            <a:ext cx="2346849" cy="245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l="25023" t="23020" r="62505" b="67473"/>
          <a:stretch/>
        </p:blipFill>
        <p:spPr>
          <a:xfrm>
            <a:off x="10569261" y="0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5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633725" y="2274945"/>
            <a:ext cx="0" cy="210051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97005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8529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3" name="Овал 12"/>
          <p:cNvSpPr/>
          <p:nvPr/>
        </p:nvSpPr>
        <p:spPr>
          <a:xfrm>
            <a:off x="100053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4" name="Овал 13"/>
          <p:cNvSpPr/>
          <p:nvPr/>
        </p:nvSpPr>
        <p:spPr>
          <a:xfrm>
            <a:off x="101577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5" name="Овал 14"/>
          <p:cNvSpPr/>
          <p:nvPr/>
        </p:nvSpPr>
        <p:spPr>
          <a:xfrm>
            <a:off x="103101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2031494" y="2237736"/>
            <a:ext cx="9762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latin typeface="Acrom Bold" panose="00000800000000000000"/>
              </a:rPr>
              <a:t>А теперь, коллеги, Ваши МЫСЛИ</a:t>
            </a:r>
          </a:p>
          <a:p>
            <a:r>
              <a:rPr lang="ru-RU" sz="3600" i="1" dirty="0">
                <a:latin typeface="Acrom Bold" panose="00000800000000000000"/>
              </a:rPr>
              <a:t> </a:t>
            </a:r>
            <a:r>
              <a:rPr lang="ru-RU" sz="3600" i="1" dirty="0" smtClean="0">
                <a:latin typeface="Acrom Bold" panose="00000800000000000000"/>
              </a:rPr>
              <a:t>                Ваши ИДЕИ!     </a:t>
            </a:r>
            <a:endParaRPr lang="ru-RU" sz="3600" i="1" dirty="0">
              <a:latin typeface="Acrom Bold" panose="0000080000000000000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0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3506067" y="2207966"/>
            <a:ext cx="0" cy="210051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97005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8529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3" name="Овал 12"/>
          <p:cNvSpPr/>
          <p:nvPr/>
        </p:nvSpPr>
        <p:spPr>
          <a:xfrm>
            <a:off x="100053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4" name="Овал 13"/>
          <p:cNvSpPr/>
          <p:nvPr/>
        </p:nvSpPr>
        <p:spPr>
          <a:xfrm>
            <a:off x="101577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15" name="Овал 14"/>
          <p:cNvSpPr/>
          <p:nvPr/>
        </p:nvSpPr>
        <p:spPr>
          <a:xfrm>
            <a:off x="10310126" y="62537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3724532" y="2274945"/>
            <a:ext cx="8128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Acrom Bold" panose="00000800000000000000"/>
              </a:rPr>
              <a:t>Васильев Алексей Алексеевич</a:t>
            </a:r>
            <a:endParaRPr lang="ru-RU" sz="2800" i="1" dirty="0">
              <a:latin typeface="Acrom Bold" panose="0000080000000000000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429079" y="6069050"/>
            <a:ext cx="1304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crom Bold" panose="00000800000000000000"/>
              </a:rPr>
              <a:t>Кузбасс</a:t>
            </a:r>
            <a:endParaRPr lang="ru-RU" dirty="0">
              <a:latin typeface="Acrom Bold" panose="0000080000000000000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24532" y="3213622"/>
            <a:ext cx="7471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C000"/>
                </a:solidFill>
                <a:latin typeface="Acrom Bold" panose="00000800000000000000"/>
              </a:rPr>
              <a:t>Электронная почта: </a:t>
            </a:r>
            <a:r>
              <a:rPr lang="en-US" sz="2400" dirty="0">
                <a:latin typeface="Acrom Bold" panose="00000800000000000000"/>
              </a:rPr>
              <a:t>litcey111@yandex.ru</a:t>
            </a:r>
            <a:endParaRPr lang="ru-RU" sz="2400" dirty="0">
              <a:latin typeface="Acrom Bold" panose="00000800000000000000"/>
            </a:endParaRPr>
          </a:p>
        </p:txBody>
      </p:sp>
      <p:pic>
        <p:nvPicPr>
          <p:cNvPr id="26" name="Рисунок 25" descr="111л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58" y="2388643"/>
            <a:ext cx="2268142" cy="1752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133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148316" y="1871535"/>
            <a:ext cx="61172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endParaRPr lang="ru-RU" sz="4000" dirty="0">
              <a:solidFill>
                <a:srgbClr val="650076"/>
              </a:solidFill>
              <a:latin typeface="Acrom Bold" panose="00000800000000000000" pitchFamily="50" charset="-52"/>
              <a:ea typeface="Roboto Black" panose="02000000000000000000" pitchFamily="2" charset="0"/>
              <a:cs typeface="Gotham Pro Black" panose="02000903040000020004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5749"/>
            <a:ext cx="6019800" cy="10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16535" y="602661"/>
            <a:ext cx="6739518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Acrom Bold" panose="00000800000000000000" pitchFamily="50" charset="-52"/>
                <a:ea typeface="Roboto Black" panose="02000000000000000000" pitchFamily="2" charset="0"/>
                <a:cs typeface="Gotham Pro Black" panose="02000903040000020004" pitchFamily="2" charset="0"/>
              </a:rPr>
              <a:t>ИНЖЕНЕРНЫЙ КЛАСС?!</a:t>
            </a:r>
            <a:endParaRPr lang="ru-RU" sz="3200" b="1" dirty="0">
              <a:solidFill>
                <a:schemeClr val="bg1"/>
              </a:solidFill>
              <a:latin typeface="Acrom Bold" panose="00000800000000000000" pitchFamily="50" charset="-52"/>
              <a:ea typeface="Roboto Black" panose="02000000000000000000" pitchFamily="2" charset="0"/>
              <a:cs typeface="Gotham Pro Black" panose="02000903040000020004" pitchFamily="2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5728596"/>
            <a:ext cx="6019800" cy="973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8612942" y="5976663"/>
            <a:ext cx="357905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crom Bold" panose="00000800000000000000" pitchFamily="50" charset="-52"/>
                <a:ea typeface="Roboto Black" panose="02000000000000000000" pitchFamily="2" charset="0"/>
                <a:cs typeface="Gotham Pro Black" panose="02000903040000020004" pitchFamily="2" charset="0"/>
              </a:rPr>
              <a:t>А ЕЩЁ?!</a:t>
            </a:r>
            <a:endParaRPr lang="ru-RU" sz="3600" b="1" dirty="0">
              <a:solidFill>
                <a:schemeClr val="bg1"/>
              </a:solidFill>
              <a:latin typeface="Acrom Bold" panose="00000800000000000000" pitchFamily="50" charset="-52"/>
              <a:ea typeface="Roboto Black" panose="02000000000000000000" pitchFamily="2" charset="0"/>
              <a:cs typeface="Gotham Pro Black" panose="02000903040000020004" pitchFamily="2" charset="0"/>
            </a:endParaRPr>
          </a:p>
        </p:txBody>
      </p:sp>
      <p:pic>
        <p:nvPicPr>
          <p:cNvPr id="2055" name="Picture 7" descr="C:\Users\Михаил\Downloads\Watercolor-Stain-Transparent-Imag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9729" y="1623332"/>
            <a:ext cx="10473069" cy="367168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3" r="26672"/>
          <a:stretch/>
        </p:blipFill>
        <p:spPr>
          <a:xfrm>
            <a:off x="6964614" y="359809"/>
            <a:ext cx="2003053" cy="1071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4" t="12667" r="11973" b="12000"/>
          <a:stretch/>
        </p:blipFill>
        <p:spPr>
          <a:xfrm>
            <a:off x="686710" y="1725087"/>
            <a:ext cx="1193739" cy="10820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416" y="5066495"/>
            <a:ext cx="1589041" cy="15890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6" t="15111" r="23500" b="27555"/>
          <a:stretch/>
        </p:blipFill>
        <p:spPr>
          <a:xfrm>
            <a:off x="9378389" y="4544759"/>
            <a:ext cx="1446021" cy="10940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7" r="19688"/>
          <a:stretch/>
        </p:blipFill>
        <p:spPr>
          <a:xfrm>
            <a:off x="10290604" y="803193"/>
            <a:ext cx="1738349" cy="13694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21" y="4430959"/>
            <a:ext cx="1828250" cy="10759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18170" y="1575946"/>
            <a:ext cx="76026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333333"/>
                </a:solidFill>
                <a:latin typeface="YS Text"/>
              </a:rPr>
              <a:t>    Инженерное </a:t>
            </a:r>
            <a:r>
              <a:rPr lang="ru-RU" sz="2400" dirty="0">
                <a:solidFill>
                  <a:srgbClr val="333333"/>
                </a:solidFill>
                <a:latin typeface="YS Text"/>
              </a:rPr>
              <a:t>мышление — это особый вид мышления, который формируется и проявляется при решении инженерных задач</a:t>
            </a:r>
            <a:r>
              <a:rPr lang="ru-RU" sz="2400" dirty="0" smtClean="0">
                <a:solidFill>
                  <a:srgbClr val="333333"/>
                </a:solidFill>
                <a:latin typeface="YS Text"/>
              </a:rPr>
              <a:t>.</a:t>
            </a:r>
          </a:p>
          <a:p>
            <a:endParaRPr lang="ru-RU" sz="2400" dirty="0">
              <a:solidFill>
                <a:srgbClr val="333333"/>
              </a:solidFill>
              <a:latin typeface="YS Text"/>
            </a:endParaRPr>
          </a:p>
          <a:p>
            <a:pPr algn="just"/>
            <a:r>
              <a:rPr lang="ru-RU" sz="2400" dirty="0" smtClean="0">
                <a:solidFill>
                  <a:srgbClr val="333333"/>
                </a:solidFill>
                <a:latin typeface="YS Text"/>
              </a:rPr>
              <a:t>     Оно </a:t>
            </a:r>
            <a:r>
              <a:rPr lang="ru-RU" sz="2400" dirty="0">
                <a:solidFill>
                  <a:srgbClr val="333333"/>
                </a:solidFill>
                <a:latin typeface="YS Text"/>
              </a:rPr>
              <a:t>позволяет быстро, точно и оригинально решать поставленные задачи, направленные на удовлетворение технических потребностей в знаниях, способах и приёмах для создания технических средств и организации технологий.</a:t>
            </a:r>
            <a:endParaRPr lang="ru-RU" sz="2400" b="0" i="0" dirty="0">
              <a:solidFill>
                <a:srgbClr val="333333"/>
              </a:solidFill>
              <a:effectLst/>
              <a:latin typeface="YS Tex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2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9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5" b="17777"/>
          <a:stretch/>
        </p:blipFill>
        <p:spPr>
          <a:xfrm>
            <a:off x="787578" y="1422074"/>
            <a:ext cx="3678776" cy="3740089"/>
          </a:xfrm>
          <a:prstGeom prst="round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7508" y="1798878"/>
            <a:ext cx="66650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«</a:t>
            </a:r>
            <a:r>
              <a:rPr lang="ru-RU" sz="34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Будущий инженер – это</a:t>
            </a:r>
            <a:r>
              <a:rPr lang="en-US" sz="34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 </a:t>
            </a:r>
            <a:r>
              <a:rPr lang="ru-RU" sz="34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глубокие знания, мотивация, </a:t>
            </a:r>
            <a:r>
              <a:rPr lang="ru-RU" sz="3400" u="sng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вариативность поиска решений и креативность</a:t>
            </a:r>
            <a:r>
              <a:rPr lang="ru-RU" sz="34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»</a:t>
            </a:r>
          </a:p>
          <a:p>
            <a:pPr lvl="1" algn="just"/>
            <a:endParaRPr lang="ru-RU" sz="2800" dirty="0" smtClean="0">
              <a:solidFill>
                <a:srgbClr val="292929"/>
              </a:solidFill>
              <a:latin typeface="Acrom Bold" panose="00000800000000000000"/>
              <a:ea typeface="Roboto Black" panose="02000000000000000000" pitchFamily="2" charset="0"/>
              <a:cs typeface="Gotham Pro Black" panose="02000903040000020004" pitchFamily="2" charset="0"/>
            </a:endParaRPr>
          </a:p>
          <a:p>
            <a:pPr lvl="1" algn="just"/>
            <a:r>
              <a:rPr lang="ru-RU" sz="2800" dirty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	</a:t>
            </a:r>
            <a:r>
              <a:rPr lang="ru-RU" sz="2800" dirty="0" smtClean="0">
                <a:solidFill>
                  <a:srgbClr val="292929"/>
                </a:solidFill>
                <a:latin typeface="Acrom Bold" panose="00000800000000000000"/>
                <a:ea typeface="Roboto Black" panose="02000000000000000000" pitchFamily="2" charset="0"/>
                <a:cs typeface="Gotham Pro Black" panose="02000903040000020004" pitchFamily="2" charset="0"/>
              </a:rPr>
              <a:t>			А.А. Васильев</a:t>
            </a:r>
            <a:endParaRPr lang="ru-RU" sz="2800" dirty="0">
              <a:solidFill>
                <a:srgbClr val="292929"/>
              </a:solidFill>
              <a:latin typeface="Acrom Bold" panose="00000800000000000000"/>
              <a:ea typeface="Roboto Black" panose="02000000000000000000" pitchFamily="2" charset="0"/>
              <a:cs typeface="Gotham Pro Black" panose="02000903040000020004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87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640254" y="3073400"/>
            <a:ext cx="3149600" cy="1574800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40254" y="3535977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crom Bold" panose="00000800000000000000"/>
                <a:ea typeface="+mj-ea"/>
                <a:cs typeface="+mj-cs"/>
              </a:rPr>
              <a:t>ТРИЗ клуб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45257" y="3118923"/>
            <a:ext cx="3149600" cy="1574800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692379" y="3313670"/>
            <a:ext cx="2806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crom Bold" panose="00000800000000000000"/>
                <a:ea typeface="+mj-ea"/>
                <a:cs typeface="+mj-cs"/>
              </a:rPr>
              <a:t>инженерный </a:t>
            </a:r>
            <a:r>
              <a:rPr lang="ru-RU" sz="3200" dirty="0">
                <a:latin typeface="Acrom Bold" panose="00000800000000000000"/>
                <a:ea typeface="+mj-ea"/>
                <a:cs typeface="+mj-cs"/>
              </a:rPr>
              <a:t>инкубатор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485885" y="3140694"/>
            <a:ext cx="3149600" cy="1574800"/>
          </a:xfrm>
          <a:prstGeom prst="roundRect">
            <a:avLst/>
          </a:prstGeom>
          <a:solidFill>
            <a:srgbClr val="80B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463454" y="3535976"/>
            <a:ext cx="314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latin typeface="Acrom Bold" panose="00000800000000000000"/>
              </a:rPr>
              <a:t>проекториум</a:t>
            </a:r>
            <a:endParaRPr lang="ru-RU" sz="3200" dirty="0">
              <a:latin typeface="Acrom Bold" panose="0000080000000000000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330036"/>
            <a:ext cx="12192000" cy="124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37" y="130754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АГЕНТСТВО ИНЖЕНЕРНОЙ МЫСЛИ 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1" y="92327"/>
            <a:ext cx="12192000" cy="124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1078" y="29024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ТРИЗ - это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1" y="2476099"/>
            <a:ext cx="12191998" cy="438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65759" y="3601612"/>
            <a:ext cx="11826239" cy="60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endParaRPr lang="ru-RU" sz="3600" b="1" dirty="0">
              <a:solidFill>
                <a:schemeClr val="bg1"/>
              </a:solidFill>
              <a:latin typeface="Acrom Bold" panose="00000800000000000000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4320" y="2743934"/>
            <a:ext cx="1169469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методов для решения технических задач и усовершенствования технических систем</a:t>
            </a: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Методология </a:t>
            </a: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40 общих приёмов создания изобретений, 76 шаблонных решений, а также дополнительные способы и идеи. С помощью этой методики для решения изобретательской задачи подбирается самый эффективный алгоритм, в результате чего конечный результат имеет более высокий КПД.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5023" t="23020" r="62505" b="67473"/>
          <a:stretch/>
        </p:blipFill>
        <p:spPr>
          <a:xfrm>
            <a:off x="10346275" y="174520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43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10" y="446547"/>
            <a:ext cx="12192000" cy="124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10" y="1069383"/>
            <a:ext cx="11572875" cy="45255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Г.С. </a:t>
            </a:r>
            <a:r>
              <a:rPr lang="ru-RU" dirty="0" err="1" smtClean="0"/>
              <a:t>Альтшуллер</a:t>
            </a:r>
            <a:r>
              <a:rPr lang="ru-RU" dirty="0" smtClean="0"/>
              <a:t> выделил 40 основных приёмов  </a:t>
            </a:r>
            <a:r>
              <a:rPr lang="ru-RU" dirty="0"/>
              <a:t>решения </a:t>
            </a:r>
            <a:r>
              <a:rPr lang="ru-RU" dirty="0" smtClean="0"/>
              <a:t>ТРИЗ-задач. В частности: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-метод </a:t>
            </a:r>
            <a:r>
              <a:rPr lang="ru-RU" dirty="0"/>
              <a:t>мозгового штурма</a:t>
            </a:r>
            <a:br>
              <a:rPr lang="ru-RU" dirty="0"/>
            </a:br>
            <a:r>
              <a:rPr lang="ru-RU" dirty="0" smtClean="0"/>
              <a:t>-</a:t>
            </a:r>
            <a:r>
              <a:rPr lang="ru-RU" dirty="0" err="1" smtClean="0"/>
              <a:t>синектика</a:t>
            </a:r>
            <a:r>
              <a:rPr lang="ru-RU" dirty="0" smtClean="0"/>
              <a:t> </a:t>
            </a:r>
            <a:r>
              <a:rPr lang="ru-RU" dirty="0"/>
              <a:t>(сравнение и нахождение сходства в </a:t>
            </a:r>
            <a:r>
              <a:rPr lang="ru-RU" dirty="0" smtClean="0"/>
              <a:t>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предметах </a:t>
            </a:r>
            <a:r>
              <a:rPr lang="ru-RU" dirty="0"/>
              <a:t>и явлениях)</a:t>
            </a:r>
            <a:br>
              <a:rPr lang="ru-RU" dirty="0"/>
            </a:br>
            <a:r>
              <a:rPr lang="ru-RU" dirty="0" smtClean="0"/>
              <a:t>-морфологический </a:t>
            </a:r>
            <a:r>
              <a:rPr lang="ru-RU" dirty="0"/>
              <a:t>анализ (выявление всех </a:t>
            </a:r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возможных </a:t>
            </a:r>
            <a:r>
              <a:rPr lang="ru-RU" dirty="0"/>
              <a:t>способов решения)</a:t>
            </a:r>
            <a:br>
              <a:rPr lang="ru-RU" dirty="0"/>
            </a:br>
            <a:r>
              <a:rPr lang="ru-RU" dirty="0" smtClean="0"/>
              <a:t>-метод </a:t>
            </a:r>
            <a:r>
              <a:rPr lang="ru-RU" dirty="0"/>
              <a:t>фокальных объектов (установление 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ассоциативных </a:t>
            </a:r>
            <a:r>
              <a:rPr lang="ru-RU" dirty="0"/>
              <a:t>связей с различными объектами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5023" t="23020" r="62505" b="67473"/>
          <a:stretch/>
        </p:blipFill>
        <p:spPr>
          <a:xfrm>
            <a:off x="10569261" y="150650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0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" y="-45065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487067"/>
            <a:ext cx="12192000" cy="124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10" y="506298"/>
            <a:ext cx="11572875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№1. Водосточная труба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2050" name="Picture 2" descr="https://pg21.ru/userfiles/peoplecontrol/complaint/3980/1490370737-59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7" t="19947" r="20325" b="10365"/>
          <a:stretch/>
        </p:blipFill>
        <p:spPr bwMode="auto">
          <a:xfrm>
            <a:off x="62609" y="1601826"/>
            <a:ext cx="3155324" cy="534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934" y="1687073"/>
            <a:ext cx="8979232" cy="529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5023" t="23020" r="62505" b="67473"/>
          <a:stretch/>
        </p:blipFill>
        <p:spPr>
          <a:xfrm>
            <a:off x="10569261" y="53496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80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" y="-45065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487067"/>
            <a:ext cx="12192000" cy="124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10" y="506298"/>
            <a:ext cx="11572875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№2. Плюшка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428" y="1714412"/>
            <a:ext cx="6922026" cy="517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5023" t="23020" r="62505" b="67473"/>
          <a:stretch/>
        </p:blipFill>
        <p:spPr>
          <a:xfrm>
            <a:off x="10357261" y="61589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8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4" y="-45065"/>
            <a:ext cx="12192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487067"/>
            <a:ext cx="12192000" cy="124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10" y="506298"/>
            <a:ext cx="11572875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crom Bold" panose="00000800000000000000"/>
              </a:rPr>
              <a:t>Пример №3. Детская комната (вопрос от папы)</a:t>
            </a:r>
            <a:endParaRPr lang="ru-RU" sz="3600" b="1" dirty="0">
              <a:solidFill>
                <a:schemeClr val="bg1"/>
              </a:solidFill>
              <a:latin typeface="Acrom Bold" panose="0000080000000000000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6" r="10997"/>
          <a:stretch/>
        </p:blipFill>
        <p:spPr>
          <a:xfrm rot="16200000">
            <a:off x="3464865" y="1454686"/>
            <a:ext cx="5357517" cy="56363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5023" t="23020" r="62505" b="67473"/>
          <a:stretch/>
        </p:blipFill>
        <p:spPr>
          <a:xfrm>
            <a:off x="10460499" y="43796"/>
            <a:ext cx="1622739" cy="69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8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184</Words>
  <Application>Microsoft Office PowerPoint</Application>
  <PresentationFormat>Широкоэкранный</PresentationFormat>
  <Paragraphs>33</Paragraphs>
  <Slides>13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Acrom Bold</vt:lpstr>
      <vt:lpstr>Arial</vt:lpstr>
      <vt:lpstr>Calibri</vt:lpstr>
      <vt:lpstr>Calibri Light</vt:lpstr>
      <vt:lpstr>Gotham Pro Black</vt:lpstr>
      <vt:lpstr>Proxima Nova Rg</vt:lpstr>
      <vt:lpstr>Roboto Black</vt:lpstr>
      <vt:lpstr>Times New Roman</vt:lpstr>
      <vt:lpstr>YS Text</vt:lpstr>
      <vt:lpstr>Тема Office</vt:lpstr>
      <vt:lpstr>Document</vt:lpstr>
      <vt:lpstr>Презентация PowerPoint</vt:lpstr>
      <vt:lpstr>Презентация PowerPoint</vt:lpstr>
      <vt:lpstr>Презентация PowerPoint</vt:lpstr>
      <vt:lpstr>АГЕНТСТВО ИНЖЕНЕРНОЙ МЫСЛИ </vt:lpstr>
      <vt:lpstr>ТРИЗ - это</vt:lpstr>
      <vt:lpstr>Г.С. Альтшуллер выделил 40 основных приёмов  решения ТРИЗ-задач. В частности:  -метод мозгового штурма -синектика (сравнение и нахождение сходства в       предметах и явлениях) -морфологический анализ (выявление всех      возможных способов решения) -метод фокальных объектов (установление    ассоциативных связей с различными объектами)</vt:lpstr>
      <vt:lpstr>Пример №1. Водосточная труба</vt:lpstr>
      <vt:lpstr>Пример №2. Плюшка</vt:lpstr>
      <vt:lpstr>Пример №3. Детская комната (вопрос от папы)</vt:lpstr>
      <vt:lpstr>Пример №4. Демонтаж трубы</vt:lpstr>
      <vt:lpstr>Пример №5. Влияние физических факторов на биологические объекты (растения)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76</cp:revision>
  <dcterms:created xsi:type="dcterms:W3CDTF">2023-08-09T13:07:35Z</dcterms:created>
  <dcterms:modified xsi:type="dcterms:W3CDTF">2024-08-18T10:08:15Z</dcterms:modified>
</cp:coreProperties>
</file>