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04" r:id="rId2"/>
    <p:sldId id="289" r:id="rId3"/>
    <p:sldId id="282" r:id="rId4"/>
    <p:sldId id="283" r:id="rId5"/>
    <p:sldId id="291" r:id="rId6"/>
    <p:sldId id="290" r:id="rId7"/>
    <p:sldId id="292" r:id="rId8"/>
    <p:sldId id="293" r:id="rId9"/>
    <p:sldId id="295" r:id="rId10"/>
    <p:sldId id="294" r:id="rId11"/>
    <p:sldId id="296" r:id="rId12"/>
    <p:sldId id="298" r:id="rId13"/>
    <p:sldId id="300" r:id="rId14"/>
    <p:sldId id="302" r:id="rId15"/>
    <p:sldId id="301" r:id="rId16"/>
    <p:sldId id="303" r:id="rId17"/>
    <p:sldId id="26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1FE"/>
    <a:srgbClr val="650076"/>
    <a:srgbClr val="FF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06" autoAdjust="0"/>
    <p:restoredTop sz="88022" autoAdjust="0"/>
  </p:normalViewPr>
  <p:slideViewPr>
    <p:cSldViewPr snapToGrid="0">
      <p:cViewPr varScale="1">
        <p:scale>
          <a:sx n="65" d="100"/>
          <a:sy n="65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7D531-0506-4421-A8DD-CE85F91FD3F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6A2C5-4DC8-4D91-926D-AEEC96A9FC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84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0B80F-1BB9-4207-AA00-C4A19B12F37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06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0B80F-1BB9-4207-AA00-C4A19B12F37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47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6A2C5-4DC8-4D91-926D-AEEC96A9FC7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646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335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89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007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93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386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83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92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83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71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18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504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05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41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9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r>
              <a:rPr lang="ru-RU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/>
            </a:r>
            <a:br>
              <a:rPr lang="ru-RU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 smtClean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24465" y="2202262"/>
            <a:ext cx="5939363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Вариативные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экспериментальные 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задачи как средство развития инженерного мышления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Acrom Bold" panose="00000800000000000000" pitchFamily="50" charset="-52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50333" y="4315146"/>
            <a:ext cx="49683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dirty="0" smtClean="0">
                <a:latin typeface="Proxima Nova Rg" panose="02000506030000020004" pitchFamily="2" charset="0"/>
              </a:rPr>
              <a:t>Васильев Алексей Алексеевич</a:t>
            </a:r>
            <a:endParaRPr lang="ru-RU" sz="2800" dirty="0">
              <a:latin typeface="Proxima Nova Rg" panose="0200050603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690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1" b="45814"/>
          <a:stretch/>
        </p:blipFill>
        <p:spPr>
          <a:xfrm>
            <a:off x="1142334" y="114300"/>
            <a:ext cx="9524082" cy="67437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1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300244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" y="1651320"/>
            <a:ext cx="3611880" cy="889447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42899" y="1787187"/>
            <a:ext cx="301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Вариант №2.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164161"/>
            <a:ext cx="12192000" cy="148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00244"/>
            <a:ext cx="10393926" cy="1552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2. Разработайте и реализуйте на практике все возможные способы оценки коэффициента трения </a:t>
            </a:r>
            <a:b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дерева по дереву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" t="12239" r="1563" b="17428"/>
          <a:stretch/>
        </p:blipFill>
        <p:spPr>
          <a:xfrm>
            <a:off x="47623" y="2371962"/>
            <a:ext cx="12239625" cy="48234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569261" y="126983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7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4" y="300244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" y="1651320"/>
            <a:ext cx="3611880" cy="889447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42899" y="1787187"/>
            <a:ext cx="301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Вариант №2.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" y="164161"/>
            <a:ext cx="12192000" cy="148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00244"/>
            <a:ext cx="10423423" cy="1552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2. Разработайте и реализуйте на практике все возможные способы оценки коэффициента трения </a:t>
            </a:r>
            <a:b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дерева по дереву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2" t="4321" r="23965" b="81972"/>
          <a:stretch/>
        </p:blipFill>
        <p:spPr>
          <a:xfrm>
            <a:off x="4229100" y="1600199"/>
            <a:ext cx="8111358" cy="22402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" t="46481" r="35971" b="36346"/>
          <a:stretch/>
        </p:blipFill>
        <p:spPr>
          <a:xfrm>
            <a:off x="0" y="3559126"/>
            <a:ext cx="8892540" cy="34168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25023" t="23020" r="62505" b="67473"/>
          <a:stretch/>
        </p:blipFill>
        <p:spPr>
          <a:xfrm>
            <a:off x="10569261" y="138430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7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300244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" y="1651320"/>
            <a:ext cx="2948938" cy="889447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1787187"/>
            <a:ext cx="2948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Вариант №2.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164161"/>
            <a:ext cx="12192000" cy="148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00244"/>
            <a:ext cx="10721340" cy="1552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2. Разработайте и реализуйте на практике все возможные способы оценки коэффициента трения </a:t>
            </a:r>
            <a:b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дерева по дереву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9" r="53056" b="72900"/>
          <a:stretch/>
        </p:blipFill>
        <p:spPr>
          <a:xfrm>
            <a:off x="3270882" y="1865637"/>
            <a:ext cx="7793358" cy="52926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548145" y="151478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5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300244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" y="1651320"/>
            <a:ext cx="2948938" cy="889447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1787187"/>
            <a:ext cx="2948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Вариант №2.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164161"/>
            <a:ext cx="12192000" cy="148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00244"/>
            <a:ext cx="10615152" cy="1552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2. Разработайте и реализуйте на практике все возможные способы оценки коэффициента трения </a:t>
            </a:r>
            <a:b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дерева по дереву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7" t="5334" r="11012" b="70260"/>
          <a:stretch/>
        </p:blipFill>
        <p:spPr>
          <a:xfrm>
            <a:off x="3931920" y="1761731"/>
            <a:ext cx="6697980" cy="53965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550826" y="129204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0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300244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" y="1651320"/>
            <a:ext cx="2948938" cy="889447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1787187"/>
            <a:ext cx="2948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Вариант №2.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164161"/>
            <a:ext cx="12192000" cy="148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00244"/>
            <a:ext cx="10703642" cy="1552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2. Разработайте и реализуйте на практике все возможные способы оценки коэффициента трения </a:t>
            </a:r>
            <a:b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дерева по дереву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46656" r="27242" b="26788"/>
          <a:stretch/>
        </p:blipFill>
        <p:spPr>
          <a:xfrm>
            <a:off x="2925128" y="1783703"/>
            <a:ext cx="9338309" cy="53104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569261" y="100030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0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633725" y="2274945"/>
            <a:ext cx="0" cy="210051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97005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8529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3" name="Овал 12"/>
          <p:cNvSpPr/>
          <p:nvPr/>
        </p:nvSpPr>
        <p:spPr>
          <a:xfrm>
            <a:off x="100053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4" name="Овал 13"/>
          <p:cNvSpPr/>
          <p:nvPr/>
        </p:nvSpPr>
        <p:spPr>
          <a:xfrm>
            <a:off x="101577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5" name="Овал 14"/>
          <p:cNvSpPr/>
          <p:nvPr/>
        </p:nvSpPr>
        <p:spPr>
          <a:xfrm>
            <a:off x="103101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2031494" y="2237736"/>
            <a:ext cx="9762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latin typeface="Acrom Bold" panose="00000800000000000000"/>
              </a:rPr>
              <a:t>А теперь, коллеги, Ваши МЫСЛИ</a:t>
            </a:r>
          </a:p>
          <a:p>
            <a:r>
              <a:rPr lang="ru-RU" sz="3600" i="1" dirty="0">
                <a:latin typeface="Acrom Bold" panose="00000800000000000000"/>
              </a:rPr>
              <a:t> </a:t>
            </a:r>
            <a:r>
              <a:rPr lang="ru-RU" sz="3600" i="1" dirty="0" smtClean="0">
                <a:latin typeface="Acrom Bold" panose="00000800000000000000"/>
              </a:rPr>
              <a:t>                Ваши ИДЕИ!     </a:t>
            </a:r>
            <a:endParaRPr lang="ru-RU" sz="3600" i="1" dirty="0">
              <a:latin typeface="Acrom Bold" panose="0000080000000000000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0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506067" y="2207966"/>
            <a:ext cx="0" cy="210051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97005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8529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3" name="Овал 12"/>
          <p:cNvSpPr/>
          <p:nvPr/>
        </p:nvSpPr>
        <p:spPr>
          <a:xfrm>
            <a:off x="100053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4" name="Овал 13"/>
          <p:cNvSpPr/>
          <p:nvPr/>
        </p:nvSpPr>
        <p:spPr>
          <a:xfrm>
            <a:off x="101577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5" name="Овал 14"/>
          <p:cNvSpPr/>
          <p:nvPr/>
        </p:nvSpPr>
        <p:spPr>
          <a:xfrm>
            <a:off x="103101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3724532" y="2274945"/>
            <a:ext cx="8128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Acrom Bold" panose="00000800000000000000"/>
              </a:rPr>
              <a:t>Васильев Алексей Алексеевич</a:t>
            </a:r>
            <a:endParaRPr lang="ru-RU" sz="2800" i="1" dirty="0">
              <a:latin typeface="Acrom Bold" panose="0000080000000000000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429079" y="6069050"/>
            <a:ext cx="1304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crom Bold" panose="00000800000000000000"/>
              </a:rPr>
              <a:t>Кузбасс</a:t>
            </a:r>
            <a:endParaRPr lang="ru-RU" dirty="0">
              <a:latin typeface="Acrom Bold" panose="0000080000000000000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24532" y="3213622"/>
            <a:ext cx="7471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C000"/>
                </a:solidFill>
                <a:latin typeface="Acrom Bold" panose="00000800000000000000"/>
              </a:rPr>
              <a:t>Электронная почта: </a:t>
            </a:r>
            <a:r>
              <a:rPr lang="en-US" sz="2400" dirty="0">
                <a:latin typeface="Acrom Bold" panose="00000800000000000000"/>
              </a:rPr>
              <a:t>litcey111@yandex.ru</a:t>
            </a:r>
            <a:endParaRPr lang="ru-RU" sz="2400" dirty="0">
              <a:latin typeface="Acrom Bold" panose="00000800000000000000"/>
            </a:endParaRPr>
          </a:p>
        </p:txBody>
      </p:sp>
      <p:pic>
        <p:nvPicPr>
          <p:cNvPr id="26" name="Рисунок 25" descr="111л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58" y="2388643"/>
            <a:ext cx="2268142" cy="1752010"/>
          </a:xfrm>
          <a:prstGeom prst="rect">
            <a:avLst/>
          </a:prstGeom>
          <a:noFill/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3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148316" y="1871535"/>
            <a:ext cx="61172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endParaRPr lang="ru-RU" sz="4000" dirty="0">
              <a:solidFill>
                <a:srgbClr val="650076"/>
              </a:solidFill>
              <a:latin typeface="Acrom Bold" panose="00000800000000000000" pitchFamily="50" charset="-52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5749"/>
            <a:ext cx="6019800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16535" y="602661"/>
            <a:ext cx="6739518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Acrom Bold" panose="00000800000000000000" pitchFamily="50" charset="-52"/>
                <a:ea typeface="Roboto Black" panose="02000000000000000000" pitchFamily="2" charset="0"/>
                <a:cs typeface="Gotham Pro Black" panose="02000903040000020004" pitchFamily="2" charset="0"/>
              </a:rPr>
              <a:t>ИНЖЕНЕРНЫЙ КЛАСС?!</a:t>
            </a:r>
            <a:endParaRPr lang="ru-RU" sz="3200" b="1" dirty="0">
              <a:solidFill>
                <a:schemeClr val="bg1"/>
              </a:solidFill>
              <a:latin typeface="Acrom Bold" panose="00000800000000000000" pitchFamily="50" charset="-52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5728596"/>
            <a:ext cx="6019800" cy="97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8612942" y="5976663"/>
            <a:ext cx="357905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crom Bold" panose="00000800000000000000" pitchFamily="50" charset="-52"/>
                <a:ea typeface="Roboto Black" panose="02000000000000000000" pitchFamily="2" charset="0"/>
                <a:cs typeface="Gotham Pro Black" panose="02000903040000020004" pitchFamily="2" charset="0"/>
              </a:rPr>
              <a:t>А ЕЩЁ?!</a:t>
            </a:r>
            <a:endParaRPr lang="ru-RU" sz="3600" b="1" dirty="0">
              <a:solidFill>
                <a:schemeClr val="bg1"/>
              </a:solidFill>
              <a:latin typeface="Acrom Bold" panose="00000800000000000000" pitchFamily="50" charset="-52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pic>
        <p:nvPicPr>
          <p:cNvPr id="2055" name="Picture 7" descr="C:\Users\Михаил\Downloads\Watercolor-Stain-Transparent-Imag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9729" y="1623332"/>
            <a:ext cx="10473069" cy="367168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3" r="26672"/>
          <a:stretch/>
        </p:blipFill>
        <p:spPr>
          <a:xfrm>
            <a:off x="6964614" y="359809"/>
            <a:ext cx="2003053" cy="1071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4" t="12667" r="11973" b="12000"/>
          <a:stretch/>
        </p:blipFill>
        <p:spPr>
          <a:xfrm>
            <a:off x="686710" y="1725087"/>
            <a:ext cx="1193739" cy="10820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416" y="5066495"/>
            <a:ext cx="1589041" cy="15890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6" t="15111" r="23500" b="27555"/>
          <a:stretch/>
        </p:blipFill>
        <p:spPr>
          <a:xfrm>
            <a:off x="9378389" y="4544759"/>
            <a:ext cx="1446021" cy="10940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" r="19688"/>
          <a:stretch/>
        </p:blipFill>
        <p:spPr>
          <a:xfrm>
            <a:off x="10279274" y="782501"/>
            <a:ext cx="1738349" cy="13694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21" y="4430959"/>
            <a:ext cx="1828250" cy="10759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18170" y="1575946"/>
            <a:ext cx="76026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333333"/>
                </a:solidFill>
                <a:latin typeface="YS Text"/>
              </a:rPr>
              <a:t>    Инженерное 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мышление — это особый вид мышления, который формируется и проявляется при решении инженерных задач</a:t>
            </a:r>
            <a:r>
              <a:rPr lang="ru-RU" sz="2400" dirty="0" smtClean="0">
                <a:solidFill>
                  <a:srgbClr val="333333"/>
                </a:solidFill>
                <a:latin typeface="YS Text"/>
              </a:rPr>
              <a:t>.</a:t>
            </a:r>
          </a:p>
          <a:p>
            <a:endParaRPr lang="ru-RU" sz="2400" dirty="0">
              <a:solidFill>
                <a:srgbClr val="333333"/>
              </a:solidFill>
              <a:latin typeface="YS Text"/>
            </a:endParaRPr>
          </a:p>
          <a:p>
            <a:pPr algn="just"/>
            <a:r>
              <a:rPr lang="ru-RU" sz="2400" dirty="0" smtClean="0">
                <a:solidFill>
                  <a:srgbClr val="333333"/>
                </a:solidFill>
                <a:latin typeface="YS Text"/>
              </a:rPr>
              <a:t>     Оно 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позволяет быстро, точно и оригинально решать поставленные задачи, направленные на удовлетворение технических потребностей в знаниях, способах и приёмах для создания технических средств и организации технологий.</a:t>
            </a:r>
            <a:endParaRPr lang="ru-RU" sz="2400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2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9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 b="17777"/>
          <a:stretch/>
        </p:blipFill>
        <p:spPr>
          <a:xfrm>
            <a:off x="787578" y="1422074"/>
            <a:ext cx="3678776" cy="3740089"/>
          </a:xfrm>
          <a:prstGeom prst="round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7508" y="1798878"/>
            <a:ext cx="66650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«</a:t>
            </a:r>
            <a:r>
              <a:rPr lang="ru-RU" sz="34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Будущий инженер – это</a:t>
            </a:r>
            <a:r>
              <a:rPr lang="en-US" sz="34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 </a:t>
            </a:r>
            <a:r>
              <a:rPr lang="ru-RU" sz="34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глубокие знания, мотивация, </a:t>
            </a:r>
            <a:r>
              <a:rPr lang="ru-RU" sz="3400" u="sng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вариативность поиска решений и креативность</a:t>
            </a:r>
            <a:r>
              <a:rPr lang="ru-RU" sz="34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»</a:t>
            </a:r>
          </a:p>
          <a:p>
            <a:pPr lvl="1" algn="just"/>
            <a:endParaRPr lang="ru-RU" sz="2800" dirty="0" smtClean="0">
              <a:solidFill>
                <a:srgbClr val="292929"/>
              </a:solidFill>
              <a:latin typeface="Acrom Bold" panose="00000800000000000000"/>
              <a:ea typeface="Roboto Black" panose="02000000000000000000" pitchFamily="2" charset="0"/>
              <a:cs typeface="Gotham Pro Black" panose="02000903040000020004" pitchFamily="2" charset="0"/>
            </a:endParaRPr>
          </a:p>
          <a:p>
            <a:pPr lvl="1" algn="just"/>
            <a:r>
              <a:rPr lang="ru-RU" sz="2800" dirty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	</a:t>
            </a:r>
            <a:r>
              <a:rPr lang="ru-RU" sz="28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			А.А. Васильев</a:t>
            </a:r>
            <a:endParaRPr lang="ru-RU" sz="2800" dirty="0">
              <a:solidFill>
                <a:srgbClr val="292929"/>
              </a:solidFill>
              <a:latin typeface="Acrom Bold" panose="00000800000000000000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7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055226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37" y="130754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Экспериментальная </a:t>
            </a:r>
            <a:r>
              <a:rPr lang="ru-RU" sz="3600" b="1" dirty="0">
                <a:solidFill>
                  <a:schemeClr val="bg1"/>
                </a:solidFill>
                <a:latin typeface="Acrom Bold" panose="00000800000000000000"/>
              </a:rPr>
              <a:t>з</a:t>
            </a:r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адача - это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333777"/>
            <a:ext cx="12191998" cy="3021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65759" y="3601612"/>
            <a:ext cx="1182623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ru-RU" sz="3600" b="1" dirty="0">
                <a:solidFill>
                  <a:schemeClr val="bg1"/>
                </a:solidFill>
                <a:latin typeface="Acrom Bold" panose="00000800000000000000"/>
                <a:ea typeface="+mj-ea"/>
                <a:cs typeface="+mj-cs"/>
              </a:rPr>
              <a:t>Экспериментальная задача в физике — это задача, в которой эксперимент служит средством определения величин, необходимых для решения, даёт ответ на вопрос или является средством проверки сделанных согласно условию расчётов.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3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0" y="233918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0" y="387944"/>
            <a:ext cx="1157287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1. Разработайте и реализуйте на практике все возможные способы оценки площади поверхности стола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" r="25375" b="3000"/>
          <a:stretch/>
        </p:blipFill>
        <p:spPr>
          <a:xfrm>
            <a:off x="1783080" y="1576308"/>
            <a:ext cx="7895017" cy="52128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631871" y="161293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0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300244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83738" y="1948704"/>
            <a:ext cx="3893901" cy="1333540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05706" y="2285104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1. Рулетка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05681" y="1974009"/>
            <a:ext cx="5335600" cy="1838415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92006" y="2155808"/>
            <a:ext cx="4943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4. Сосновая шишка. Катушка ниток. Секундомер.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05303" y="4193993"/>
            <a:ext cx="5335977" cy="2697233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905681" y="4281932"/>
            <a:ext cx="51298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</a:rPr>
              <a:t>5.Пластиковый стакан.</a:t>
            </a:r>
          </a:p>
          <a:p>
            <a:pPr algn="ctr"/>
            <a:r>
              <a:rPr lang="ru-RU" sz="3200" dirty="0" smtClean="0">
                <a:latin typeface="Acrom Bold" panose="00000800000000000000"/>
              </a:rPr>
              <a:t>Кубик.</a:t>
            </a:r>
          </a:p>
          <a:p>
            <a:pPr algn="ctr"/>
            <a:r>
              <a:rPr lang="ru-RU" sz="3200" dirty="0" smtClean="0">
                <a:latin typeface="Acrom Bold" panose="00000800000000000000"/>
              </a:rPr>
              <a:t>Шприц.</a:t>
            </a:r>
          </a:p>
          <a:p>
            <a:pPr algn="ctr"/>
            <a:r>
              <a:rPr lang="ru-RU" sz="3200" dirty="0" smtClean="0">
                <a:latin typeface="Acrom Bold" panose="00000800000000000000"/>
              </a:rPr>
              <a:t>Стакан с водой.</a:t>
            </a:r>
            <a:endParaRPr lang="ru-RU" sz="3200" dirty="0">
              <a:latin typeface="Acrom Bold" panose="0000080000000000000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487067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0" y="506298"/>
            <a:ext cx="1157287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1. Разработайте и реализуйте на практике все возможные способы оценки площади поверхности стола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623" y="3483474"/>
            <a:ext cx="3930016" cy="954896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9072" y="3757845"/>
            <a:ext cx="3507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2. Смартфон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623" y="4690918"/>
            <a:ext cx="3930016" cy="1938481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33348" y="4933857"/>
            <a:ext cx="37585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3. Тетрадный лист в клеточку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25023" t="23020" r="62505" b="67473"/>
          <a:stretch/>
        </p:blipFill>
        <p:spPr>
          <a:xfrm>
            <a:off x="10569261" y="116763"/>
            <a:ext cx="1622739" cy="77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0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0" y="387944"/>
            <a:ext cx="1157287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1. Разработайте и реализуйте на практике все возможные способы оценки площади поверхности стола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" r="25375" b="3000"/>
          <a:stretch/>
        </p:blipFill>
        <p:spPr>
          <a:xfrm>
            <a:off x="536258" y="104268"/>
            <a:ext cx="10070782" cy="6649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5023" t="23020" r="62505" b="67473"/>
          <a:stretch/>
        </p:blipFill>
        <p:spPr>
          <a:xfrm>
            <a:off x="10486394" y="104268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0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300244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289231" y="2222489"/>
            <a:ext cx="3893901" cy="1333540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74082" y="2596872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Вариант №1.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3737" y="3694258"/>
            <a:ext cx="12155887" cy="3163742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47162" y="3812424"/>
            <a:ext cx="116543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1.Трибометр (деревянная рейка, деревянная ученическая линейка)</a:t>
            </a:r>
          </a:p>
          <a:p>
            <a:pPr algn="just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2.Брусок деревянный.</a:t>
            </a:r>
          </a:p>
          <a:p>
            <a:pPr algn="just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3.Линейка ученическая.</a:t>
            </a:r>
          </a:p>
          <a:p>
            <a:pPr algn="just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4.Динамометр.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37" y="705087"/>
            <a:ext cx="12192000" cy="148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3" y="777475"/>
            <a:ext cx="12129390" cy="13466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2. Разработайте и реализуйте на практике все возможные способы оценки коэффициента трения </a:t>
            </a:r>
            <a:b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дерева по дереву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8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300244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62610" y="2212664"/>
            <a:ext cx="3893901" cy="1150308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0340" y="2418487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Вариант №1.</a:t>
            </a:r>
            <a:endParaRPr lang="ru-RU" sz="3200" dirty="0">
              <a:latin typeface="Acrom Bold" panose="00000800000000000000"/>
              <a:ea typeface="+mj-ea"/>
              <a:cs typeface="+mj-cs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487067"/>
            <a:ext cx="12192000" cy="148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3" y="697742"/>
            <a:ext cx="12129390" cy="14482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2. Разработайте и реализуйте на практике все возможные способы оценки коэффициента трения </a:t>
            </a:r>
            <a:b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дерева по дереву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1" t="56704" r="11188" b="18286"/>
          <a:stretch/>
        </p:blipFill>
        <p:spPr>
          <a:xfrm>
            <a:off x="3598606" y="3362972"/>
            <a:ext cx="8593394" cy="367039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5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325</Words>
  <Application>Microsoft Office PowerPoint</Application>
  <PresentationFormat>Широкоэкранный</PresentationFormat>
  <Paragraphs>52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Acrom Bold</vt:lpstr>
      <vt:lpstr>Arial</vt:lpstr>
      <vt:lpstr>Calibri</vt:lpstr>
      <vt:lpstr>Calibri Light</vt:lpstr>
      <vt:lpstr>Gotham Pro Black</vt:lpstr>
      <vt:lpstr>Proxima Nova Rg</vt:lpstr>
      <vt:lpstr>Roboto Black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Экспериментальная задача - это</vt:lpstr>
      <vt:lpstr>Пример 1. Разработайте и реализуйте на практике все возможные способы оценки площади поверхности стола</vt:lpstr>
      <vt:lpstr>Пример 1. Разработайте и реализуйте на практике все возможные способы оценки площади поверхности стола</vt:lpstr>
      <vt:lpstr>Пример 1. Разработайте и реализуйте на практике все возможные способы оценки площади поверхности стола</vt:lpstr>
      <vt:lpstr>Пример 2. Разработайте и реализуйте на практике все возможные способы оценки коэффициента трения  дерева по дереву</vt:lpstr>
      <vt:lpstr>Пример 2. Разработайте и реализуйте на практике все возможные способы оценки коэффициента трения  дерева по дереву</vt:lpstr>
      <vt:lpstr>Презентация PowerPoint</vt:lpstr>
      <vt:lpstr>Пример 2. Разработайте и реализуйте на практике все возможные способы оценки коэффициента трения  дерева по дереву</vt:lpstr>
      <vt:lpstr>Пример 2. Разработайте и реализуйте на практике все возможные способы оценки коэффициента трения  дерева по дереву</vt:lpstr>
      <vt:lpstr>Пример 2. Разработайте и реализуйте на практике все возможные способы оценки коэффициента трения  дерева по дереву</vt:lpstr>
      <vt:lpstr>Пример 2. Разработайте и реализуйте на практике все возможные способы оценки коэффициента трения  дерева по дереву</vt:lpstr>
      <vt:lpstr>Пример 2. Разработайте и реализуйте на практике все возможные способы оценки коэффициента трения  дерева по дереву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66</cp:revision>
  <dcterms:created xsi:type="dcterms:W3CDTF">2023-08-09T13:07:35Z</dcterms:created>
  <dcterms:modified xsi:type="dcterms:W3CDTF">2024-08-18T10:08:58Z</dcterms:modified>
</cp:coreProperties>
</file>