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33" r:id="rId2"/>
    <p:sldId id="335" r:id="rId3"/>
    <p:sldId id="336" r:id="rId4"/>
    <p:sldId id="337" r:id="rId5"/>
    <p:sldId id="338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221"/>
    <a:srgbClr val="2162AE"/>
    <a:srgbClr val="60BFCE"/>
    <a:srgbClr val="109EB4"/>
    <a:srgbClr val="CC3399"/>
    <a:srgbClr val="FFCC00"/>
    <a:srgbClr val="009CAD"/>
    <a:srgbClr val="3E2861"/>
    <a:srgbClr val="828282"/>
    <a:srgbClr val="3D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9091" autoAdjust="0"/>
  </p:normalViewPr>
  <p:slideViewPr>
    <p:cSldViewPr snapToGrid="0">
      <p:cViewPr varScale="1">
        <p:scale>
          <a:sx n="82" d="100"/>
          <a:sy n="82" d="100"/>
        </p:scale>
        <p:origin x="677" y="62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 i="0" baseline="0" dirty="0">
                <a:effectLst/>
              </a:rPr>
              <a:t>Динамика количества участников ЕГЭ по физике в Томской области за 1</a:t>
            </a:r>
            <a:r>
              <a:rPr lang="en-US" sz="2000" b="1" i="0" baseline="0" dirty="0">
                <a:effectLst/>
              </a:rPr>
              <a:t>1</a:t>
            </a:r>
            <a:r>
              <a:rPr lang="ru-RU" sz="2000" b="1" i="0" baseline="0" dirty="0">
                <a:effectLst/>
              </a:rPr>
              <a:t> лет</a:t>
            </a:r>
            <a:endParaRPr lang="ru-RU" sz="2000" b="1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1533435387474956E-2"/>
          <c:y val="0.11952003764410637"/>
          <c:w val="0.90421982945337753"/>
          <c:h val="0.716699350888604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Лист1!$A$1:$A$14</c:f>
              <c:numCache>
                <c:formatCode>General</c:formatCode>
                <c:ptCount val="1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  <c:pt idx="12">
                  <c:v>2025</c:v>
                </c:pt>
                <c:pt idx="13">
                  <c:v>2026</c:v>
                </c:pt>
              </c:numCache>
            </c:numRef>
          </c:cat>
          <c:val>
            <c:numRef>
              <c:f>Лист1!$B$1:$B$14</c:f>
              <c:numCache>
                <c:formatCode>General</c:formatCode>
                <c:ptCount val="14"/>
                <c:pt idx="0">
                  <c:v>1477</c:v>
                </c:pt>
                <c:pt idx="1">
                  <c:v>1475</c:v>
                </c:pt>
                <c:pt idx="2">
                  <c:v>1365</c:v>
                </c:pt>
                <c:pt idx="3">
                  <c:v>1346</c:v>
                </c:pt>
                <c:pt idx="4">
                  <c:v>1225</c:v>
                </c:pt>
                <c:pt idx="5">
                  <c:v>1192</c:v>
                </c:pt>
                <c:pt idx="6">
                  <c:v>1075</c:v>
                </c:pt>
                <c:pt idx="7">
                  <c:v>963</c:v>
                </c:pt>
                <c:pt idx="8">
                  <c:v>893</c:v>
                </c:pt>
                <c:pt idx="9">
                  <c:v>756</c:v>
                </c:pt>
                <c:pt idx="10">
                  <c:v>679</c:v>
                </c:pt>
                <c:pt idx="11">
                  <c:v>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2B-45DD-AEB4-D48618D9D3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8422991"/>
        <c:axId val="1708427151"/>
      </c:barChart>
      <c:catAx>
        <c:axId val="170842299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600" b="1">
                    <a:solidFill>
                      <a:schemeClr val="accent1">
                        <a:lumMod val="50000"/>
                      </a:schemeClr>
                    </a:solidFill>
                  </a:rPr>
                  <a:t>год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8427151"/>
        <c:crosses val="autoZero"/>
        <c:auto val="1"/>
        <c:lblAlgn val="ctr"/>
        <c:lblOffset val="100"/>
        <c:noMultiLvlLbl val="0"/>
      </c:catAx>
      <c:valAx>
        <c:axId val="1708427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600" b="1" i="0" baseline="0">
                    <a:solidFill>
                      <a:schemeClr val="accent1">
                        <a:lumMod val="50000"/>
                      </a:schemeClr>
                    </a:solidFill>
                    <a:effectLst/>
                  </a:rPr>
                  <a:t>Количество участников</a:t>
                </a:r>
              </a:p>
            </c:rich>
          </c:tx>
          <c:layout>
            <c:manualLayout>
              <c:xMode val="edge"/>
              <c:yMode val="edge"/>
              <c:x val="7.4655998729788349E-3"/>
              <c:y val="0.432495649091313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84229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0.89291</cdr:x>
      <cdr:y>0.67653</cdr:y>
    </cdr:from>
    <cdr:to>
      <cdr:x>0.94767</cdr:x>
      <cdr:y>0.79882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347649" y="3200401"/>
          <a:ext cx="634482" cy="5784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4400" dirty="0" smtClean="0">
              <a:solidFill>
                <a:srgbClr val="FF0000"/>
              </a:solidFill>
            </a:rPr>
            <a:t>?</a:t>
          </a:r>
          <a:endParaRPr lang="ru-RU" sz="4400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0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1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6" y="5932247"/>
            <a:ext cx="510964" cy="925753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 smtClean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0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200" indent="0">
              <a:buNone/>
              <a:defRPr baseline="0">
                <a:latin typeface="Proxima Nova Rg" panose="02000506030000020004" pitchFamily="2" charset="0"/>
              </a:defRPr>
            </a:lvl2pPr>
            <a:lvl3pPr marL="914400" indent="0">
              <a:buNone/>
              <a:defRPr baseline="0">
                <a:latin typeface="Proxima Nova Rg" panose="02000506030000020004" pitchFamily="2" charset="0"/>
              </a:defRPr>
            </a:lvl3pPr>
            <a:lvl4pPr marL="1371600" indent="0">
              <a:buNone/>
              <a:defRPr baseline="0">
                <a:latin typeface="Proxima Nova Rg" panose="02000506030000020004" pitchFamily="2" charset="0"/>
              </a:defRPr>
            </a:lvl4pPr>
            <a:lvl5pPr marL="1828800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200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400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600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800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30" y="348254"/>
            <a:ext cx="7461250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 smtClean="0"/>
              <a:t>ЗАГОЛОВОК СЛАЙДА </a:t>
            </a:r>
            <a:br>
              <a:rPr lang="ru-RU" dirty="0" smtClean="0"/>
            </a:br>
            <a:r>
              <a:rPr lang="ru-RU" dirty="0" smtClean="0"/>
              <a:t>ИЛИ НАЗВАНИЕ ТЕМЫ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r>
              <a:rPr lang="ru-RU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/>
            </a:r>
            <a:br>
              <a:rPr lang="ru-RU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 smtClean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 smtClean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 smtClean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34329" y="2064419"/>
            <a:ext cx="4968315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55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ТЕМА ПРЕЗЕНТАЦИИ</a:t>
            </a:r>
            <a:endParaRPr lang="ru-RU" sz="55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34329" y="4214945"/>
            <a:ext cx="496831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>
                <a:latin typeface="Proxima Nova Rg" panose="02000506030000020004" pitchFamily="2" charset="0"/>
              </a:rPr>
              <a:t>ФИО ДОКЛАДЧИКА</a:t>
            </a:r>
            <a:endParaRPr lang="ru-RU" sz="2000" dirty="0">
              <a:latin typeface="Proxima Nova Rg" panose="0200050603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59" y="2207864"/>
            <a:ext cx="11845212" cy="244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847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85" y="1216404"/>
            <a:ext cx="11628899" cy="472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22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448" y="207606"/>
            <a:ext cx="93345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7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86" y="1791477"/>
            <a:ext cx="11584226" cy="32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47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168" y="245999"/>
            <a:ext cx="7744408" cy="650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84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" y="1790241"/>
            <a:ext cx="12045237" cy="334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407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97" y="1328251"/>
            <a:ext cx="9972675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14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43" y="1519916"/>
            <a:ext cx="9641827" cy="443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673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930" y="121298"/>
            <a:ext cx="7002397" cy="659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93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547" y="2216669"/>
            <a:ext cx="11576568" cy="241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9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r>
              <a:rPr lang="ru-RU" sz="4800" dirty="0" smtClean="0">
                <a:solidFill>
                  <a:srgbClr val="FF0000"/>
                </a:solidFill>
              </a:rPr>
              <a:t>А дальше что?</a:t>
            </a:r>
            <a:endParaRPr lang="ru-RU" sz="4800" dirty="0">
              <a:solidFill>
                <a:srgbClr val="FF0000"/>
              </a:solidFill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3841144"/>
              </p:ext>
            </p:extLst>
          </p:nvPr>
        </p:nvGraphicFramePr>
        <p:xfrm>
          <a:off x="335902" y="1408922"/>
          <a:ext cx="11588620" cy="4730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1380931" y="2108718"/>
            <a:ext cx="10077061" cy="2500604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841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289" y="99439"/>
            <a:ext cx="9493023" cy="646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13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</a:rPr>
              <a:t>ОСНОВНЫЕ РЕЗУЛЬТАТЫ ЕГЭ ПО </a:t>
            </a:r>
            <a:r>
              <a:rPr lang="ru-RU" sz="4000" b="1" dirty="0" smtClean="0">
                <a:solidFill>
                  <a:srgbClr val="FF0000"/>
                </a:solidFill>
              </a:rPr>
              <a:t>ФИЗИКЕ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4385"/>
            <a:ext cx="11374016" cy="489779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8028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29" y="348254"/>
            <a:ext cx="9001819" cy="666750"/>
          </a:xfrm>
        </p:spPr>
        <p:txBody>
          <a:bodyPr/>
          <a:lstStyle/>
          <a:p>
            <a:r>
              <a:rPr lang="x-none" sz="3200" b="1" dirty="0">
                <a:solidFill>
                  <a:srgbClr val="FF0000"/>
                </a:solidFill>
              </a:rPr>
              <a:t>Динамика результатов ЕГЭ по </a:t>
            </a:r>
            <a:r>
              <a:rPr lang="ru-RU" sz="3200" b="1" dirty="0" smtClean="0">
                <a:solidFill>
                  <a:srgbClr val="FF0000"/>
                </a:solidFill>
              </a:rPr>
              <a:t>физике</a:t>
            </a:r>
            <a:r>
              <a:rPr lang="x-none" sz="3200" b="1" dirty="0" smtClean="0">
                <a:solidFill>
                  <a:srgbClr val="FF0000"/>
                </a:solidFill>
              </a:rPr>
              <a:t> </a:t>
            </a:r>
            <a:r>
              <a:rPr lang="x-none" sz="3200" b="1" dirty="0">
                <a:solidFill>
                  <a:srgbClr val="FF0000"/>
                </a:solidFill>
              </a:rPr>
              <a:t>за последние 3 года</a:t>
            </a:r>
            <a:endParaRPr lang="ru-RU" sz="32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085845"/>
              </p:ext>
            </p:extLst>
          </p:nvPr>
        </p:nvGraphicFramePr>
        <p:xfrm>
          <a:off x="167952" y="1278293"/>
          <a:ext cx="11383346" cy="4665309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149005">
                  <a:extLst>
                    <a:ext uri="{9D8B030D-6E8A-4147-A177-3AD203B41FA5}">
                      <a16:colId xmlns:a16="http://schemas.microsoft.com/office/drawing/2014/main" val="2179457477"/>
                    </a:ext>
                  </a:extLst>
                </a:gridCol>
                <a:gridCol w="2993494">
                  <a:extLst>
                    <a:ext uri="{9D8B030D-6E8A-4147-A177-3AD203B41FA5}">
                      <a16:colId xmlns:a16="http://schemas.microsoft.com/office/drawing/2014/main" val="80116025"/>
                    </a:ext>
                  </a:extLst>
                </a:gridCol>
                <a:gridCol w="2149739">
                  <a:extLst>
                    <a:ext uri="{9D8B030D-6E8A-4147-A177-3AD203B41FA5}">
                      <a16:colId xmlns:a16="http://schemas.microsoft.com/office/drawing/2014/main" val="1516397856"/>
                    </a:ext>
                  </a:extLst>
                </a:gridCol>
                <a:gridCol w="2149739">
                  <a:extLst>
                    <a:ext uri="{9D8B030D-6E8A-4147-A177-3AD203B41FA5}">
                      <a16:colId xmlns:a16="http://schemas.microsoft.com/office/drawing/2014/main" val="1899674993"/>
                    </a:ext>
                  </a:extLst>
                </a:gridCol>
                <a:gridCol w="1941369">
                  <a:extLst>
                    <a:ext uri="{9D8B030D-6E8A-4147-A177-3AD203B41FA5}">
                      <a16:colId xmlns:a16="http://schemas.microsoft.com/office/drawing/2014/main" val="3113344223"/>
                    </a:ext>
                  </a:extLst>
                </a:gridCol>
              </a:tblGrid>
              <a:tr h="521219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effectLst/>
                        </a:rPr>
                        <a:t>№ п/п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r>
                        <a:rPr lang="ru-RU" sz="2000">
                          <a:effectLst/>
                        </a:rPr>
                        <a:t>Участников, набравших балл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>
                          <a:effectLst/>
                        </a:rPr>
                        <a:t>Год проведения ГИА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8612834"/>
                  </a:ext>
                </a:extLst>
              </a:tr>
              <a:tr h="4738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effectLst/>
                        </a:rPr>
                        <a:t>2022 г.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effectLst/>
                        </a:rPr>
                        <a:t>2023 г.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effectLst/>
                        </a:rPr>
                        <a:t>2024 г.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1484740"/>
                  </a:ext>
                </a:extLst>
              </a:tr>
              <a:tr h="689036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            1.</a:t>
                      </a:r>
                      <a:r>
                        <a:rPr lang="ru-RU" sz="20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 ниже минимального балла, 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18 (2,48%)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24 (3,65%)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 (0,67%)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7264079"/>
                  </a:ext>
                </a:extLst>
              </a:tr>
              <a:tr h="947672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2.</a:t>
                      </a: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effectLst/>
                        </a:rPr>
                        <a:t>от минимального балла до 60 баллов, 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447 (61,57%)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464 (70,52%)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245 (40,90%)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4627855"/>
                  </a:ext>
                </a:extLst>
              </a:tr>
              <a:tr h="698908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3.</a:t>
                      </a: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</a:rPr>
                        <a:t>от 61 до 80 баллов, %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181 (24,93%)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99 (15,05%)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219 (36,56%)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8326507"/>
                  </a:ext>
                </a:extLst>
              </a:tr>
              <a:tr h="667319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4.</a:t>
                      </a: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</a:rPr>
                        <a:t>от 81 до 100 баллов, %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80 (11,02%)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71 (10,79%)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131 (21,87%)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1946688"/>
                  </a:ext>
                </a:extLst>
              </a:tr>
              <a:tr h="667319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ru-RU" sz="2000" dirty="0" smtClean="0">
                          <a:effectLst/>
                        </a:rPr>
                        <a:t>5.</a:t>
                      </a: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effectLst/>
                        </a:rPr>
                        <a:t>Средний тестовый балл</a:t>
                      </a:r>
                      <a:endParaRPr lang="ru-RU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58,50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55,26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66,32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6433267"/>
                  </a:ext>
                </a:extLst>
              </a:tr>
            </a:tbl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017894" y="2530771"/>
            <a:ext cx="91607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88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29" y="348254"/>
            <a:ext cx="9057803" cy="666750"/>
          </a:xfrm>
        </p:spPr>
        <p:txBody>
          <a:bodyPr/>
          <a:lstStyle/>
          <a:p>
            <a:r>
              <a:rPr lang="x-none" sz="2800" dirty="0">
                <a:solidFill>
                  <a:srgbClr val="FF0000"/>
                </a:solidFill>
              </a:rPr>
              <a:t>Перечень ОО, продемонстрировавших наиболее высокие результаты ЕГЭ по </a:t>
            </a:r>
            <a:r>
              <a:rPr lang="ru-RU" sz="2800" dirty="0" smtClean="0">
                <a:solidFill>
                  <a:srgbClr val="FF0000"/>
                </a:solidFill>
              </a:rPr>
              <a:t>физике</a:t>
            </a:r>
            <a:endParaRPr lang="ru-RU" sz="2800" b="1" dirty="0">
              <a:solidFill>
                <a:srgbClr val="FF0000"/>
              </a:solidFill>
            </a:endParaRPr>
          </a:p>
          <a:p>
            <a:endParaRPr lang="ru-RU" sz="2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858077"/>
              </p:ext>
            </p:extLst>
          </p:nvPr>
        </p:nvGraphicFramePr>
        <p:xfrm>
          <a:off x="177283" y="1390260"/>
          <a:ext cx="11215394" cy="4965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7076">
                  <a:extLst>
                    <a:ext uri="{9D8B030D-6E8A-4147-A177-3AD203B41FA5}">
                      <a16:colId xmlns:a16="http://schemas.microsoft.com/office/drawing/2014/main" val="2614679870"/>
                    </a:ext>
                  </a:extLst>
                </a:gridCol>
                <a:gridCol w="2377552">
                  <a:extLst>
                    <a:ext uri="{9D8B030D-6E8A-4147-A177-3AD203B41FA5}">
                      <a16:colId xmlns:a16="http://schemas.microsoft.com/office/drawing/2014/main" val="2873351872"/>
                    </a:ext>
                  </a:extLst>
                </a:gridCol>
                <a:gridCol w="1397961">
                  <a:extLst>
                    <a:ext uri="{9D8B030D-6E8A-4147-A177-3AD203B41FA5}">
                      <a16:colId xmlns:a16="http://schemas.microsoft.com/office/drawing/2014/main" val="228077290"/>
                    </a:ext>
                  </a:extLst>
                </a:gridCol>
                <a:gridCol w="1318340">
                  <a:extLst>
                    <a:ext uri="{9D8B030D-6E8A-4147-A177-3AD203B41FA5}">
                      <a16:colId xmlns:a16="http://schemas.microsoft.com/office/drawing/2014/main" val="653543366"/>
                    </a:ext>
                  </a:extLst>
                </a:gridCol>
                <a:gridCol w="1748155">
                  <a:extLst>
                    <a:ext uri="{9D8B030D-6E8A-4147-A177-3AD203B41FA5}">
                      <a16:colId xmlns:a16="http://schemas.microsoft.com/office/drawing/2014/main" val="4047910507"/>
                    </a:ext>
                  </a:extLst>
                </a:gridCol>
                <a:gridCol w="1748155">
                  <a:extLst>
                    <a:ext uri="{9D8B030D-6E8A-4147-A177-3AD203B41FA5}">
                      <a16:colId xmlns:a16="http://schemas.microsoft.com/office/drawing/2014/main" val="4270003218"/>
                    </a:ext>
                  </a:extLst>
                </a:gridCol>
                <a:gridCol w="1748155">
                  <a:extLst>
                    <a:ext uri="{9D8B030D-6E8A-4147-A177-3AD203B41FA5}">
                      <a16:colId xmlns:a16="http://schemas.microsoft.com/office/drawing/2014/main" val="3459989463"/>
                    </a:ext>
                  </a:extLst>
                </a:gridCol>
              </a:tblGrid>
              <a:tr h="407316">
                <a:tc rowSpan="2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№ п/п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Наименование ОО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Количество ВТГ, чел.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Доля ВТГ, получивших тестовый балл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378656"/>
                  </a:ext>
                </a:extLst>
              </a:tr>
              <a:tr h="17052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от 81 до 100 баллов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от 61 до 80 баллов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от минимального балла до 60 баллов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ниже минимального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4419365"/>
                  </a:ext>
                </a:extLst>
              </a:tr>
              <a:tr h="407316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ОГБОУ "ТФТЛ"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81,82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18,18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7157902"/>
                  </a:ext>
                </a:extLst>
              </a:tr>
              <a:tr h="75245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МБОУ лицей при ТПУ г. Томска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79,37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19,05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1,59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1263985"/>
                  </a:ext>
                </a:extLst>
              </a:tr>
              <a:tr h="75245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МАОУ  Школа "Перспектива"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41,67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8,33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3636094"/>
                  </a:ext>
                </a:extLst>
              </a:tr>
              <a:tr h="75245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МАОУ лицей № 8 им. </a:t>
                      </a:r>
                      <a:r>
                        <a:rPr lang="ru-RU" sz="2000" dirty="0" err="1">
                          <a:effectLst/>
                        </a:rPr>
                        <a:t>Н.Н.Рукавишникова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80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5087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281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26760" y="189634"/>
            <a:ext cx="9244415" cy="666750"/>
          </a:xfrm>
        </p:spPr>
        <p:txBody>
          <a:bodyPr/>
          <a:lstStyle/>
          <a:p>
            <a:r>
              <a:rPr lang="ru-RU" sz="3200" dirty="0">
                <a:solidFill>
                  <a:srgbClr val="FF0000"/>
                </a:solidFill>
              </a:rPr>
              <a:t>Перечень ОО, продемонстрировавших низкие результаты ЕГЭ по предмету</a:t>
            </a:r>
            <a:endParaRPr lang="ru-RU" sz="32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985549"/>
              </p:ext>
            </p:extLst>
          </p:nvPr>
        </p:nvGraphicFramePr>
        <p:xfrm>
          <a:off x="93307" y="1315617"/>
          <a:ext cx="11290040" cy="49079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806">
                  <a:extLst>
                    <a:ext uri="{9D8B030D-6E8A-4147-A177-3AD203B41FA5}">
                      <a16:colId xmlns:a16="http://schemas.microsoft.com/office/drawing/2014/main" val="11991459"/>
                    </a:ext>
                  </a:extLst>
                </a:gridCol>
                <a:gridCol w="1994107">
                  <a:extLst>
                    <a:ext uri="{9D8B030D-6E8A-4147-A177-3AD203B41FA5}">
                      <a16:colId xmlns:a16="http://schemas.microsoft.com/office/drawing/2014/main" val="2949069118"/>
                    </a:ext>
                  </a:extLst>
                </a:gridCol>
                <a:gridCol w="1210335">
                  <a:extLst>
                    <a:ext uri="{9D8B030D-6E8A-4147-A177-3AD203B41FA5}">
                      <a16:colId xmlns:a16="http://schemas.microsoft.com/office/drawing/2014/main" val="2769541393"/>
                    </a:ext>
                  </a:extLst>
                </a:gridCol>
                <a:gridCol w="1456253">
                  <a:extLst>
                    <a:ext uri="{9D8B030D-6E8A-4147-A177-3AD203B41FA5}">
                      <a16:colId xmlns:a16="http://schemas.microsoft.com/office/drawing/2014/main" val="2343160554"/>
                    </a:ext>
                  </a:extLst>
                </a:gridCol>
                <a:gridCol w="1657513">
                  <a:extLst>
                    <a:ext uri="{9D8B030D-6E8A-4147-A177-3AD203B41FA5}">
                      <a16:colId xmlns:a16="http://schemas.microsoft.com/office/drawing/2014/main" val="641381116"/>
                    </a:ext>
                  </a:extLst>
                </a:gridCol>
                <a:gridCol w="1657513">
                  <a:extLst>
                    <a:ext uri="{9D8B030D-6E8A-4147-A177-3AD203B41FA5}">
                      <a16:colId xmlns:a16="http://schemas.microsoft.com/office/drawing/2014/main" val="1877669406"/>
                    </a:ext>
                  </a:extLst>
                </a:gridCol>
                <a:gridCol w="1657513">
                  <a:extLst>
                    <a:ext uri="{9D8B030D-6E8A-4147-A177-3AD203B41FA5}">
                      <a16:colId xmlns:a16="http://schemas.microsoft.com/office/drawing/2014/main" val="419101303"/>
                    </a:ext>
                  </a:extLst>
                </a:gridCol>
              </a:tblGrid>
              <a:tr h="454818"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№ п/п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ОО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Количество ВТГ, чел.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Доля ВТГ, получивших тестовый балл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287541"/>
                  </a:ext>
                </a:extLst>
              </a:tr>
              <a:tr h="19324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ниже минимального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 минимального балла до 60 баллов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 61 до 80 баллов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от 81 до 100 баллов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8139744"/>
                  </a:ext>
                </a:extLst>
              </a:tr>
              <a:tr h="84020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ОГБОУ КШИ "Томский кадетский корпус"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60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4232314"/>
                  </a:ext>
                </a:extLst>
              </a:tr>
              <a:tr h="84020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МАОУ СОШ № 4 им. И.С.Черных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30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25809009"/>
                  </a:ext>
                </a:extLst>
              </a:tr>
              <a:tr h="84020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МАОУ гимназия № 26 г.Томска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40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553190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171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27" y="1378928"/>
            <a:ext cx="11598436" cy="398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58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430" y="144070"/>
            <a:ext cx="8638908" cy="635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78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57" y="1953425"/>
            <a:ext cx="11771911" cy="286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621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59007</TotalTime>
  <Words>339</Words>
  <Application>Microsoft Office PowerPoint</Application>
  <PresentationFormat>Широкоэкранный</PresentationFormat>
  <Paragraphs>111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Proxima Nova Rg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Павел Назаров</cp:lastModifiedBy>
  <cp:revision>729</cp:revision>
  <cp:lastPrinted>2021-07-16T05:59:00Z</cp:lastPrinted>
  <dcterms:created xsi:type="dcterms:W3CDTF">2019-08-15T10:09:47Z</dcterms:created>
  <dcterms:modified xsi:type="dcterms:W3CDTF">2024-08-22T04:23:47Z</dcterms:modified>
</cp:coreProperties>
</file>