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5.jpg" ContentType="image/png"/>
  <Override PartName="/ppt/media/image16.jpg" ContentType="image/png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3" r:id="rId5"/>
    <p:sldId id="262" r:id="rId6"/>
    <p:sldId id="273" r:id="rId7"/>
    <p:sldId id="274" r:id="rId8"/>
    <p:sldId id="270" r:id="rId9"/>
  </p:sldIdLst>
  <p:sldSz cx="12192000" cy="6858000"/>
  <p:notesSz cx="6858000" cy="9144000"/>
  <p:embeddedFontLst>
    <p:embeddedFont>
      <p:font typeface="Calibri Light" panose="020F0302020204030204" pitchFamily="34" charset="0"/>
      <p:regular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omskObl2104" panose="020B060402020202020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>
        <p:scale>
          <a:sx n="70" d="100"/>
          <a:sy n="70" d="100"/>
        </p:scale>
        <p:origin x="618" y="14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3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2381" y="2372949"/>
            <a:ext cx="6033996" cy="2432685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«Разработка интерактивных заданий </a:t>
            </a:r>
            <a:r>
              <a:rPr lang="ru-RU" sz="2800" dirty="0" smtClean="0">
                <a:solidFill>
                  <a:schemeClr val="bg1"/>
                </a:solidFill>
                <a:latin typeface="TomskObl2104" pitchFamily="50" charset="0"/>
              </a:rPr>
              <a:t>в </a:t>
            </a:r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приложении </a:t>
            </a:r>
            <a:r>
              <a:rPr lang="ru-RU" sz="2800" dirty="0" err="1">
                <a:solidFill>
                  <a:schemeClr val="bg1"/>
                </a:solidFill>
                <a:latin typeface="TomskObl2104" pitchFamily="50" charset="0"/>
              </a:rPr>
              <a:t>LearningApps</a:t>
            </a:r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:</a:t>
            </a:r>
            <a:br>
              <a:rPr lang="ru-RU" sz="28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2000" dirty="0">
                <a:solidFill>
                  <a:schemeClr val="bg1"/>
                </a:solidFill>
                <a:latin typeface="TomskObl2104" pitchFamily="50" charset="0"/>
              </a:rPr>
              <a:t>вовлечение учащихся в тему занятия и быстрая проверка их знаний, разминка и </a:t>
            </a:r>
            <a:r>
              <a:rPr lang="ru-RU" sz="2000" dirty="0" smtClean="0">
                <a:solidFill>
                  <a:schemeClr val="bg1"/>
                </a:solidFill>
                <a:latin typeface="TomskObl2104" pitchFamily="50" charset="0"/>
              </a:rPr>
              <a:t>закрепление изученного </a:t>
            </a:r>
            <a:r>
              <a:rPr lang="ru-RU" sz="2000" dirty="0">
                <a:solidFill>
                  <a:schemeClr val="bg1"/>
                </a:solidFill>
                <a:latin typeface="TomskObl2104" pitchFamily="50" charset="0"/>
              </a:rPr>
              <a:t>материала</a:t>
            </a:r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652" y="5106005"/>
            <a:ext cx="6309360" cy="160673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Барышникова Елизавета Николаевна, 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 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математики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ОГБОУ КШИ «Северский кадетский корпус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»</a:t>
            </a:r>
          </a:p>
          <a:p>
            <a:pPr algn="r"/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Ганьшина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Анастасия Александровна, учитель физики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МАОУ 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«</a:t>
            </a:r>
            <a:r>
              <a:rPr lang="ru-RU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Зональненская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 СОШ» Томского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района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1" y="2916555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319" y="5012992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652" y="600257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Что такое </a:t>
            </a:r>
            <a:r>
              <a:rPr lang="en-US" dirty="0">
                <a:solidFill>
                  <a:srgbClr val="00881B"/>
                </a:solidFill>
                <a:latin typeface="TomskObl2104" pitchFamily="50" charset="0"/>
              </a:rPr>
              <a:t>Learning Apps 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?</a:t>
            </a: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3965"/>
            <a:ext cx="6855823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Gerbera Light" panose="02000300000000000000"/>
              </a:rPr>
              <a:t>Learning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Gerbera Light" panose="02000300000000000000"/>
              </a:rPr>
              <a:t>Apps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/>
              </a:rPr>
              <a:t> </a:t>
            </a:r>
            <a:r>
              <a:rPr lang="ru-RU" dirty="0">
                <a:latin typeface="Gerbera Light" panose="02000300000000000000"/>
              </a:rPr>
              <a:t>— это веб-платформа, созданная специально для учителей и разработчиков образовательных ресурсов. Она предназначена для создания интерактивных упражнений, тестов, викторин и игр, которые помогают школьникам и студентам эффективно усваивать учебный материал.</a:t>
            </a:r>
            <a:r>
              <a:rPr lang="ru-RU" b="0" i="0" dirty="0" smtClean="0">
                <a:solidFill>
                  <a:srgbClr val="001D35"/>
                </a:solidFill>
                <a:effectLst/>
                <a:latin typeface="Gerbera Light" panose="02000300000000000000"/>
              </a:rPr>
              <a:t> </a:t>
            </a: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23" y="2153965"/>
            <a:ext cx="3605349" cy="360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 (иллюстрац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650182" y="3533652"/>
            <a:ext cx="5909953" cy="33243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440633"/>
            <a:ext cx="104456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Что делает </a:t>
            </a:r>
            <a:r>
              <a:rPr lang="ru-RU" sz="4400" dirty="0" err="1">
                <a:solidFill>
                  <a:srgbClr val="00881B"/>
                </a:solidFill>
                <a:latin typeface="TomskObl2104" pitchFamily="50" charset="0"/>
              </a:rPr>
              <a:t>Learning</a:t>
            </a:r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4400" dirty="0" err="1">
                <a:solidFill>
                  <a:srgbClr val="00881B"/>
                </a:solidFill>
                <a:latin typeface="TomskObl2104" pitchFamily="50" charset="0"/>
              </a:rPr>
              <a:t>Apps</a:t>
            </a:r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 полезным инструментом для учителей?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63361" y="2305194"/>
            <a:ext cx="7937772" cy="394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Гибкость </a:t>
            </a: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и универсальность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Интерактивность и вовлечение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критического мышления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Практическое применение теории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Совместимость с разными устройствами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Удобство адаптации и модификации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Автоматизированная проверка работ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Gerbera Light"/>
                <a:ea typeface="Times New Roman" panose="02020603050405020304" pitchFamily="18" charset="0"/>
                <a:cs typeface="Times New Roman" panose="02020603050405020304" pitchFamily="18" charset="0"/>
              </a:rPr>
              <a:t>Интуитивно понятный интерфейс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.jfif"/>
          <p:cNvPicPr>
            <a:picLocks noChangeAspect="1"/>
          </p:cNvPicPr>
          <p:nvPr/>
        </p:nvPicPr>
        <p:blipFill>
          <a:blip r:embed="rId3" cstate="print"/>
          <a:srcRect l="3158" b="3553"/>
          <a:stretch>
            <a:fillRect/>
          </a:stretch>
        </p:blipFill>
        <p:spPr bwMode="auto">
          <a:xfrm>
            <a:off x="8516983" y="4226166"/>
            <a:ext cx="2642604" cy="26318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2" y="48378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57182" y="388720"/>
            <a:ext cx="94620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881B"/>
                </a:solidFill>
                <a:latin typeface="TomskObl2104" pitchFamily="50" charset="0"/>
              </a:rPr>
              <a:t>LearningApps</a:t>
            </a:r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2400" dirty="0">
                <a:latin typeface="Gerbera Light"/>
              </a:rPr>
              <a:t>можно успешно интегрировать практически на любом этапе урока, усиливая восприятие нового материала и активизируя познавательную деятельность учащихся.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56908" y="1881050"/>
            <a:ext cx="3176593" cy="2309911"/>
          </a:xfrm>
          <a:prstGeom prst="roundRect">
            <a:avLst/>
          </a:prstGeom>
          <a:noFill/>
          <a:ln w="19050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73384" y="1882637"/>
            <a:ext cx="294363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Организационный этап</a:t>
            </a:r>
          </a:p>
          <a:p>
            <a:pPr algn="ctr"/>
            <a:r>
              <a:rPr lang="ru-RU" dirty="0">
                <a:latin typeface="Gerbera Light" panose="02000300000000000000"/>
              </a:rPr>
              <a:t>привлечения внимания и эмоционального настроя учащихся, проведения разминки или активирующего теста, формулировки целей и задач урока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rbera Light" panose="0200030000000000000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31824" y="1879408"/>
            <a:ext cx="3176593" cy="2309911"/>
          </a:xfrm>
          <a:prstGeom prst="roundRect">
            <a:avLst/>
          </a:prstGeom>
          <a:noFill/>
          <a:ln w="19050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15948" y="1882637"/>
            <a:ext cx="294363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изучение нового </a:t>
            </a:r>
            <a:r>
              <a:rPr lang="ru-RU" dirty="0" err="1">
                <a:solidFill>
                  <a:srgbClr val="00881B"/>
                </a:solidFill>
                <a:latin typeface="TomskObl2104" pitchFamily="50" charset="0"/>
              </a:rPr>
              <a:t>материалаия</a:t>
            </a:r>
            <a:endParaRPr lang="ru-RU" dirty="0" smtClean="0">
              <a:solidFill>
                <a:srgbClr val="00881B"/>
              </a:solidFill>
              <a:latin typeface="TomskObl2104" pitchFamily="50" charset="0"/>
            </a:endParaRPr>
          </a:p>
          <a:p>
            <a:pPr algn="ctr"/>
            <a:r>
              <a:rPr lang="ru-RU" dirty="0" smtClean="0">
                <a:latin typeface="Gerbera Light" panose="02000300000000000000"/>
              </a:rPr>
              <a:t>демонстрация </a:t>
            </a:r>
            <a:r>
              <a:rPr lang="ru-RU" dirty="0">
                <a:latin typeface="Gerbera Light" panose="02000300000000000000"/>
              </a:rPr>
              <a:t>новой темы через интерактивные </a:t>
            </a:r>
            <a:r>
              <a:rPr lang="ru-RU" dirty="0" smtClean="0">
                <a:latin typeface="Gerbera Light" panose="02000300000000000000"/>
              </a:rPr>
              <a:t>упражнения, активация </a:t>
            </a:r>
            <a:r>
              <a:rPr lang="ru-RU" dirty="0">
                <a:latin typeface="Gerbera Light" panose="02000300000000000000"/>
              </a:rPr>
              <a:t>мыслительной активности учащихся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rbera Light" panose="0200030000000000000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180024" y="1881050"/>
            <a:ext cx="3176593" cy="2309911"/>
          </a:xfrm>
          <a:prstGeom prst="roundRect">
            <a:avLst/>
          </a:prstGeom>
          <a:noFill/>
          <a:ln w="19050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84222" y="1902450"/>
            <a:ext cx="294363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проверка 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домашнего 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задания</a:t>
            </a:r>
          </a:p>
          <a:p>
            <a:pPr algn="ctr"/>
            <a:r>
              <a:rPr lang="ru-RU" dirty="0" smtClean="0">
                <a:latin typeface="Gerbera Light" panose="02000300000000000000"/>
              </a:rPr>
              <a:t>быстрое тестирование </a:t>
            </a:r>
            <a:r>
              <a:rPr lang="ru-RU" dirty="0">
                <a:latin typeface="Gerbera Light" panose="02000300000000000000"/>
              </a:rPr>
              <a:t>знаний предыдущего материала, </a:t>
            </a:r>
            <a:r>
              <a:rPr lang="ru-RU" dirty="0" smtClean="0">
                <a:latin typeface="Gerbera Light" panose="02000300000000000000"/>
              </a:rPr>
              <a:t>повторение </a:t>
            </a:r>
            <a:r>
              <a:rPr lang="ru-RU" dirty="0">
                <a:latin typeface="Gerbera Light" panose="02000300000000000000"/>
              </a:rPr>
              <a:t>основных правил и понятий, </a:t>
            </a:r>
            <a:r>
              <a:rPr lang="ru-RU" dirty="0" smtClean="0">
                <a:latin typeface="Gerbera Light" panose="02000300000000000000"/>
              </a:rPr>
              <a:t>отработка </a:t>
            </a:r>
            <a:r>
              <a:rPr lang="ru-RU" dirty="0">
                <a:latin typeface="Gerbera Light" panose="02000300000000000000"/>
              </a:rPr>
              <a:t>типичных ошибок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rbera Light" panose="0200030000000000000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6908" y="4404350"/>
            <a:ext cx="3176593" cy="2309911"/>
          </a:xfrm>
          <a:prstGeom prst="roundRect">
            <a:avLst/>
          </a:prstGeom>
          <a:noFill/>
          <a:ln w="19050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6908" y="4528061"/>
            <a:ext cx="3176593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Первичное 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закрепление</a:t>
            </a: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  <a:p>
            <a:pPr algn="ctr"/>
            <a:r>
              <a:rPr lang="ru-RU" dirty="0">
                <a:latin typeface="Gerbera Light" panose="02000300000000000000"/>
              </a:rPr>
              <a:t>самостоятельная проработка ключевых моментов, реализация самостоятельной практики, контроль первичного усвоения материала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rbera Light" panose="0200030000000000000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05107" y="4387127"/>
            <a:ext cx="3176593" cy="2309911"/>
          </a:xfrm>
          <a:prstGeom prst="roundRect">
            <a:avLst/>
          </a:prstGeom>
          <a:noFill/>
          <a:ln w="19050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48300" y="4526419"/>
            <a:ext cx="29436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Этап подведения итогов 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урока</a:t>
            </a:r>
          </a:p>
          <a:p>
            <a:pPr algn="ctr"/>
            <a:r>
              <a:rPr lang="ru-RU" dirty="0">
                <a:latin typeface="Gerbera Light" panose="02000300000000000000"/>
              </a:rPr>
              <a:t>рефлексия, фиксация выводов и обобщений, осмысление достижений урока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rbera Light" panose="020003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3" y="413713"/>
            <a:ext cx="10594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Наиболее распространенные типы заданий, доступные на платформе: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744057" y="2252706"/>
            <a:ext cx="1003401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Выбор варианта ответа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Заполнение пропусков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Установление соответствия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Открытые вопросы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Логическая последовательность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Тренажёры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Головоломки и </a:t>
            </a:r>
            <a:r>
              <a:rPr lang="ru-RU" sz="25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пазлы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Кроссворды и ребусы</a:t>
            </a:r>
          </a:p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rcRect l="17438" t="15885" r="14772" b="7031"/>
          <a:stretch/>
        </p:blipFill>
        <p:spPr bwMode="auto">
          <a:xfrm>
            <a:off x="6357734" y="1860263"/>
            <a:ext cx="4168871" cy="26651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rcRect l="16852" t="21093" r="14772" b="15885"/>
          <a:stretch/>
        </p:blipFill>
        <p:spPr bwMode="auto">
          <a:xfrm>
            <a:off x="7749680" y="4580294"/>
            <a:ext cx="4184335" cy="216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00470" y="464135"/>
            <a:ext cx="105817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00881B"/>
                </a:solidFill>
                <a:latin typeface="TomskObl2104"/>
              </a:rPr>
              <a:t>Примеры использования </a:t>
            </a:r>
            <a:r>
              <a:rPr lang="ru-RU" sz="4000" dirty="0" err="1">
                <a:solidFill>
                  <a:srgbClr val="00881B"/>
                </a:solidFill>
                <a:latin typeface="TomskObl2104"/>
              </a:rPr>
              <a:t>Learning</a:t>
            </a:r>
            <a:r>
              <a:rPr lang="ru-RU" sz="4000" dirty="0">
                <a:solidFill>
                  <a:srgbClr val="00881B"/>
                </a:solidFill>
                <a:latin typeface="TomskObl2104"/>
              </a:rPr>
              <a:t> </a:t>
            </a:r>
            <a:r>
              <a:rPr lang="ru-RU" sz="4000" dirty="0" err="1">
                <a:solidFill>
                  <a:srgbClr val="00881B"/>
                </a:solidFill>
                <a:latin typeface="TomskObl2104"/>
              </a:rPr>
              <a:t>Apps</a:t>
            </a:r>
            <a:r>
              <a:rPr lang="ru-RU" sz="4000" dirty="0">
                <a:solidFill>
                  <a:srgbClr val="00881B"/>
                </a:solidFill>
                <a:latin typeface="TomskObl2104"/>
              </a:rPr>
              <a:t> на уроках </a:t>
            </a:r>
            <a:r>
              <a:rPr lang="ru-RU" sz="4000" dirty="0" smtClean="0">
                <a:solidFill>
                  <a:srgbClr val="00881B"/>
                </a:solidFill>
                <a:latin typeface="TomskObl2104"/>
              </a:rPr>
              <a:t>физики</a:t>
            </a:r>
            <a:endParaRPr lang="ru-RU" sz="4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0" y="1836839"/>
            <a:ext cx="3136801" cy="17816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07339"/>
            <a:ext cx="3505103" cy="199649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72" y="2549929"/>
            <a:ext cx="3275579" cy="1959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761" y="4705587"/>
            <a:ext cx="3241090" cy="181630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429" y="1491819"/>
            <a:ext cx="1634853" cy="163485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840" y="3070734"/>
            <a:ext cx="1634853" cy="163485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429" y="4796313"/>
            <a:ext cx="1634853" cy="163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4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6658" y="494651"/>
            <a:ext cx="107242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err="1" smtClean="0">
                <a:solidFill>
                  <a:srgbClr val="00881B"/>
                </a:solidFill>
                <a:latin typeface="TomskObl2104" pitchFamily="50" charset="0"/>
              </a:rPr>
              <a:t>LearningApps</a:t>
            </a:r>
            <a:endParaRPr lang="ru-RU" sz="6000" dirty="0">
              <a:latin typeface="TomskObl2104" pitchFamily="50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68" y="1839685"/>
            <a:ext cx="4273731" cy="42737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6428789" y="5217974"/>
            <a:ext cx="56182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https://</a:t>
            </a:r>
            <a:r>
              <a:rPr lang="en-US" sz="25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learningapps.org</a:t>
            </a:r>
            <a:endParaRPr lang="ru-RU" sz="25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745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7" y="4886325"/>
            <a:ext cx="3174531" cy="50782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Барышникова Елизавета Николаевна</a:t>
            </a:r>
            <a:endParaRPr lang="ru-RU" sz="32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64928"/>
            <a:ext cx="3301536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математики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55" y="1437531"/>
            <a:ext cx="2024695" cy="5408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052" y="4476961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 txBox="1">
            <a:spLocks/>
          </p:cNvSpPr>
          <p:nvPr/>
        </p:nvSpPr>
        <p:spPr>
          <a:xfrm>
            <a:off x="3830921" y="4540163"/>
            <a:ext cx="3621328" cy="1200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Ганьшина</a:t>
            </a:r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анастасия</a:t>
            </a:r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александровна</a:t>
            </a:r>
            <a:endParaRPr lang="ru-RU" sz="32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 txBox="1">
            <a:spLocks/>
          </p:cNvSpPr>
          <p:nvPr/>
        </p:nvSpPr>
        <p:spPr>
          <a:xfrm>
            <a:off x="3974362" y="5964928"/>
            <a:ext cx="3301536" cy="7715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</a:t>
            </a:r>
            <a:b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физики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6" y="2629675"/>
            <a:ext cx="1633061" cy="1633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974" y="2657795"/>
            <a:ext cx="1605388" cy="16053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55" y="2648044"/>
            <a:ext cx="1606731" cy="160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</TotalTime>
  <Words>260</Words>
  <Application>Microsoft Office PowerPoint</Application>
  <PresentationFormat>Широкоэкранный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Calibri Light</vt:lpstr>
      <vt:lpstr>Gerbera Light</vt:lpstr>
      <vt:lpstr>Calibri</vt:lpstr>
      <vt:lpstr>Wingdings</vt:lpstr>
      <vt:lpstr>TomskObl2104</vt:lpstr>
      <vt:lpstr>Arial</vt:lpstr>
      <vt:lpstr>Gerbera</vt:lpstr>
      <vt:lpstr>Times New Roman</vt:lpstr>
      <vt:lpstr>Тема Office</vt:lpstr>
      <vt:lpstr>«Разработка интерактивных заданий в приложении LearningApps: вовлечение учащихся в тему занятия и быстрая проверка их знаний, разминка и закрепление изученного материала»</vt:lpstr>
      <vt:lpstr>Что такое Learning Apps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Барышникова Елизавета Николаевна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79234</cp:lastModifiedBy>
  <cp:revision>139</cp:revision>
  <dcterms:created xsi:type="dcterms:W3CDTF">2025-07-14T10:33:41Z</dcterms:created>
  <dcterms:modified xsi:type="dcterms:W3CDTF">2025-08-20T13:06:51Z</dcterms:modified>
</cp:coreProperties>
</file>