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61" r:id="rId4"/>
    <p:sldId id="262" r:id="rId5"/>
    <p:sldId id="263" r:id="rId6"/>
    <p:sldId id="270" r:id="rId7"/>
  </p:sldIdLst>
  <p:sldSz cx="12192000" cy="68580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Calibri Light" panose="020F0302020204030204" pitchFamily="34" charset="0"/>
      <p:regular r:id="rId12"/>
      <p:italic r:id="rId13"/>
    </p:embeddedFont>
    <p:embeddedFont>
      <p:font typeface="TomskObl2104" panose="020B0604020202020204" charset="0"/>
      <p:regular r:id="rId1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36" y="114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3638" y="3120662"/>
            <a:ext cx="4943474" cy="1200150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>КИНОПЕДАГОГИКА.  ПРИЕМ «Студия кино» на современном уроке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7776" y="4686299"/>
            <a:ext cx="3943350" cy="733425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Шваб Юлия Александровна, учитель  биологии и химии </a:t>
            </a:r>
          </a:p>
          <a:p>
            <a:pPr algn="r"/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ОГБОУ КШИ «Северский кадетский корпус»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Что такое Кинопедагогика?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155" y="146640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i="0" dirty="0">
                <a:solidFill>
                  <a:srgbClr val="001D35"/>
                </a:solidFill>
                <a:effectLst/>
                <a:latin typeface="Google Sans"/>
              </a:rPr>
              <a:t>Кинопедагогика</a:t>
            </a:r>
            <a:r>
              <a:rPr lang="ru-RU" b="0" i="0" dirty="0">
                <a:solidFill>
                  <a:srgbClr val="001D35"/>
                </a:solidFill>
                <a:effectLst/>
                <a:latin typeface="Google Sans"/>
              </a:rPr>
              <a:t> – это образовательный метод, использующий кино и видео для обучения и воспитания. Он включает в себя просмотр фильмов и видео, а также создание собственных кино- и видеопроектов. Кинопедагогика направлена на развитие критического мышления, творческих способностей, а также на формирование духовно-нравственных ценностей у детей и молодежи. </a:t>
            </a:r>
          </a:p>
          <a:p>
            <a:pPr marL="0" indent="0">
              <a:buNone/>
            </a:pPr>
            <a:endParaRPr lang="ru-RU" dirty="0">
              <a:latin typeface="Gerbera Light" panose="02000300000000000000" pitchFamily="50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531499-4A9A-4887-8355-6F4269FCEE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3662" y="3848913"/>
            <a:ext cx="3692104" cy="279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128047" y="410257"/>
            <a:ext cx="79377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Почему кино важно в образовании?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536845" y="2664116"/>
            <a:ext cx="7937772" cy="2787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Google Sans"/>
                <a:ea typeface="Times New Roman" panose="02020603050405020304" pitchFamily="18" charset="0"/>
                <a:cs typeface="Times New Roman" panose="02020603050405020304" pitchFamily="18" charset="0"/>
              </a:rPr>
              <a:t>1. Кино как средство обучения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Google Sans"/>
                <a:ea typeface="Times New Roman" panose="02020603050405020304" pitchFamily="18" charset="0"/>
                <a:cs typeface="Times New Roman" panose="02020603050405020304" pitchFamily="18" charset="0"/>
              </a:rPr>
              <a:t>2. Развитие критического мышления</a:t>
            </a:r>
            <a:endParaRPr lang="ru-RU" sz="2800" dirty="0">
              <a:effectLst/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Google Sans"/>
                <a:ea typeface="Times New Roman" panose="02020603050405020304" pitchFamily="18" charset="0"/>
                <a:cs typeface="Times New Roman" panose="02020603050405020304" pitchFamily="18" charset="0"/>
              </a:rPr>
              <a:t>3. Эмоциональное вовлечение</a:t>
            </a:r>
            <a:endParaRPr lang="ru-RU" sz="2800" dirty="0">
              <a:effectLst/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Google Sans"/>
                <a:ea typeface="Times New Roman" panose="02020603050405020304" pitchFamily="18" charset="0"/>
                <a:cs typeface="Times New Roman" panose="02020603050405020304" pitchFamily="18" charset="0"/>
              </a:rPr>
              <a:t>4. Кинематограф как отражение общества</a:t>
            </a:r>
            <a:endParaRPr lang="ru-RU" sz="2800" dirty="0">
              <a:effectLst/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Google Sans"/>
                <a:ea typeface="Times New Roman" panose="02020603050405020304" pitchFamily="18" charset="0"/>
                <a:cs typeface="Times New Roman" panose="02020603050405020304" pitchFamily="18" charset="0"/>
              </a:rPr>
              <a:t>5. Практические примеры использования</a:t>
            </a:r>
            <a:endParaRPr lang="ru-RU" sz="2800" dirty="0">
              <a:effectLst/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4C0CB93-78B9-4490-8AE7-975591F129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3603" y="3847418"/>
            <a:ext cx="3895725" cy="26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3" y="413713"/>
            <a:ext cx="105948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Практические аспекты внедрения </a:t>
            </a:r>
            <a:r>
              <a:rPr lang="ru-RU" sz="5400" dirty="0" err="1">
                <a:solidFill>
                  <a:srgbClr val="00881B"/>
                </a:solidFill>
                <a:latin typeface="TomskObl2104" pitchFamily="50" charset="0"/>
              </a:rPr>
              <a:t>кинопедагогики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744057" y="2252706"/>
            <a:ext cx="10034010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Анализ фильмов</a:t>
            </a:r>
          </a:p>
          <a:p>
            <a:pPr marL="457200" indent="-457200">
              <a:buAutoNum type="arabicPeriod"/>
            </a:pPr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Сценарные задания</a:t>
            </a:r>
          </a:p>
          <a:p>
            <a:pPr marL="457200" indent="-457200">
              <a:buAutoNum type="arabicPeriod"/>
            </a:pPr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Ролевые игры</a:t>
            </a:r>
          </a:p>
          <a:p>
            <a:pPr marL="457200" indent="-457200">
              <a:buAutoNum type="arabicPeriod"/>
            </a:pPr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Кинематографические средства</a:t>
            </a:r>
          </a:p>
          <a:p>
            <a:pPr marL="457200" indent="-457200">
              <a:buAutoNum type="arabicPeriod"/>
            </a:pPr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Создание короткометражного фильма</a:t>
            </a:r>
          </a:p>
          <a:p>
            <a:pPr marL="457200" indent="-457200">
              <a:buAutoNum type="arabicPeriod"/>
            </a:pPr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Визуальные метафоры</a:t>
            </a:r>
          </a:p>
          <a:p>
            <a:pPr marL="457200" indent="-457200">
              <a:buAutoNum type="arabicPeriod"/>
            </a:pPr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Сравнительный анализ</a:t>
            </a:r>
          </a:p>
          <a:p>
            <a:pPr marL="457200" indent="-457200">
              <a:buAutoNum type="arabicPeriod"/>
            </a:pPr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Создание видеодневника</a:t>
            </a:r>
          </a:p>
          <a:p>
            <a:pPr marL="457200" indent="-457200">
              <a:buAutoNum type="arabicPeriod"/>
            </a:pPr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Индивидуальные или групповые проекты</a:t>
            </a:r>
          </a:p>
          <a:p>
            <a:pPr marL="457200" indent="-457200">
              <a:buAutoNum type="arabicPeriod"/>
            </a:pPr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Кросс-дисциплинарные проекты</a:t>
            </a:r>
          </a:p>
          <a:p>
            <a:pPr marL="457200" indent="-457200">
              <a:buAutoNum type="arabicPeriod"/>
            </a:pPr>
            <a:endParaRPr lang="ru-RU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27470" y="298708"/>
            <a:ext cx="107242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ПРИЕМ «Студия кино» или создание короткометражного фильма  на современном уроке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48AB2B-F396-44B7-9508-6231C49A41A6}"/>
              </a:ext>
            </a:extLst>
          </p:cNvPr>
          <p:cNvSpPr txBox="1"/>
          <p:nvPr/>
        </p:nvSpPr>
        <p:spPr>
          <a:xfrm>
            <a:off x="900470" y="2514600"/>
            <a:ext cx="102362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Google Sans"/>
              </a:rPr>
              <a:t>Шаги по созданию фильма на уроке:</a:t>
            </a:r>
          </a:p>
          <a:p>
            <a:pPr marL="342900" indent="-342900">
              <a:buAutoNum type="arabicPeriod"/>
            </a:pPr>
            <a:r>
              <a:rPr lang="ru-RU" sz="2800" dirty="0">
                <a:latin typeface="Google Sans"/>
              </a:rPr>
              <a:t>Идея и сценарий </a:t>
            </a:r>
          </a:p>
          <a:p>
            <a:pPr marL="342900" indent="-342900">
              <a:buAutoNum type="arabicPeriod"/>
            </a:pPr>
            <a:r>
              <a:rPr lang="ru-RU" sz="2800" dirty="0">
                <a:latin typeface="Google Sans"/>
              </a:rPr>
              <a:t>Раскадровка</a:t>
            </a:r>
          </a:p>
          <a:p>
            <a:pPr marL="342900" indent="-342900">
              <a:buAutoNum type="arabicPeriod"/>
            </a:pPr>
            <a:r>
              <a:rPr lang="ru-RU" sz="2800" dirty="0">
                <a:latin typeface="Google Sans"/>
              </a:rPr>
              <a:t>Подготовка к съемке и съемочный процесс</a:t>
            </a:r>
          </a:p>
          <a:p>
            <a:pPr marL="342900" indent="-342900">
              <a:buAutoNum type="arabicPeriod"/>
            </a:pPr>
            <a:r>
              <a:rPr lang="ru-RU" sz="2800" dirty="0">
                <a:latin typeface="Google Sans"/>
              </a:rPr>
              <a:t>Монтаж</a:t>
            </a:r>
          </a:p>
          <a:p>
            <a:pPr marL="342900" indent="-342900">
              <a:buAutoNum type="arabicPeriod"/>
            </a:pPr>
            <a:r>
              <a:rPr lang="ru-RU" sz="2800" dirty="0">
                <a:latin typeface="Google Sans"/>
              </a:rPr>
              <a:t>Презентация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E93017-3D24-44EA-B0DC-528144A439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8943" y="4529667"/>
            <a:ext cx="5513057" cy="232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1" y="229015"/>
            <a:ext cx="6121676" cy="61216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7181850" cy="7715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Шваб Юлия Александровна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133" y="5759018"/>
            <a:ext cx="6505575" cy="771526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Учитель биологии и химии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70" y="4984788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126B740-0FEF-42B1-A217-CD0FE41E3A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8069" y="1839722"/>
            <a:ext cx="2497731" cy="249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179</Words>
  <Application>Microsoft Office PowerPoint</Application>
  <PresentationFormat>Широкоэкранный</PresentationFormat>
  <Paragraphs>31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TomskObl2104</vt:lpstr>
      <vt:lpstr>Gerbera</vt:lpstr>
      <vt:lpstr>Calibri</vt:lpstr>
      <vt:lpstr>Gerbera Light</vt:lpstr>
      <vt:lpstr>Google Sans</vt:lpstr>
      <vt:lpstr>Calibri Light</vt:lpstr>
      <vt:lpstr>Arial</vt:lpstr>
      <vt:lpstr>Тема Office</vt:lpstr>
      <vt:lpstr>КИНОПЕДАГОГИКА.  ПРИЕМ «Студия кино» на современном уроке</vt:lpstr>
      <vt:lpstr>Что такое Кинопедагогика?</vt:lpstr>
      <vt:lpstr>Презентация PowerPoint</vt:lpstr>
      <vt:lpstr>Презентация PowerPoint</vt:lpstr>
      <vt:lpstr>Презентация PowerPoint</vt:lpstr>
      <vt:lpstr>Шваб Юлия Александровна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Евгений Корняков</cp:lastModifiedBy>
  <cp:revision>116</cp:revision>
  <dcterms:created xsi:type="dcterms:W3CDTF">2025-07-14T10:33:41Z</dcterms:created>
  <dcterms:modified xsi:type="dcterms:W3CDTF">2025-08-15T07:03:12Z</dcterms:modified>
</cp:coreProperties>
</file>