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31" r:id="rId2"/>
    <p:sldId id="335" r:id="rId3"/>
    <p:sldId id="375" r:id="rId4"/>
    <p:sldId id="332" r:id="rId5"/>
    <p:sldId id="334" r:id="rId6"/>
    <p:sldId id="339" r:id="rId7"/>
    <p:sldId id="338" r:id="rId8"/>
    <p:sldId id="337" r:id="rId9"/>
    <p:sldId id="336" r:id="rId10"/>
    <p:sldId id="340" r:id="rId11"/>
    <p:sldId id="341" r:id="rId12"/>
    <p:sldId id="342" r:id="rId13"/>
    <p:sldId id="343" r:id="rId14"/>
    <p:sldId id="344" r:id="rId15"/>
    <p:sldId id="345" r:id="rId16"/>
    <p:sldId id="346" r:id="rId17"/>
    <p:sldId id="347" r:id="rId18"/>
    <p:sldId id="348" r:id="rId19"/>
    <p:sldId id="349" r:id="rId20"/>
    <p:sldId id="352" r:id="rId21"/>
    <p:sldId id="350" r:id="rId22"/>
    <p:sldId id="354" r:id="rId23"/>
    <p:sldId id="351" r:id="rId24"/>
    <p:sldId id="353" r:id="rId25"/>
    <p:sldId id="355" r:id="rId26"/>
    <p:sldId id="356" r:id="rId27"/>
    <p:sldId id="357" r:id="rId28"/>
    <p:sldId id="358" r:id="rId29"/>
    <p:sldId id="359" r:id="rId30"/>
    <p:sldId id="360" r:id="rId31"/>
    <p:sldId id="361" r:id="rId32"/>
    <p:sldId id="364" r:id="rId33"/>
    <p:sldId id="362" r:id="rId34"/>
    <p:sldId id="363" r:id="rId35"/>
    <p:sldId id="365" r:id="rId36"/>
    <p:sldId id="366" r:id="rId37"/>
    <p:sldId id="367" r:id="rId38"/>
    <p:sldId id="368" r:id="rId39"/>
    <p:sldId id="369" r:id="rId40"/>
    <p:sldId id="370" r:id="rId41"/>
    <p:sldId id="371" r:id="rId42"/>
    <p:sldId id="372" r:id="rId43"/>
    <p:sldId id="373" r:id="rId44"/>
    <p:sldId id="374" r:id="rId45"/>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927" userDrawn="1">
          <p15:clr>
            <a:srgbClr val="A4A3A4"/>
          </p15:clr>
        </p15:guide>
        <p15:guide id="3" orient="horz" pos="8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2AE"/>
    <a:srgbClr val="76BEEA"/>
    <a:srgbClr val="64CAD9"/>
    <a:srgbClr val="109EB4"/>
    <a:srgbClr val="F38221"/>
    <a:srgbClr val="005BAB"/>
    <a:srgbClr val="60BFCE"/>
    <a:srgbClr val="CC3399"/>
    <a:srgbClr val="FFCC00"/>
    <a:srgbClr val="009C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9091" autoAdjust="0"/>
  </p:normalViewPr>
  <p:slideViewPr>
    <p:cSldViewPr snapToGrid="0">
      <p:cViewPr varScale="1">
        <p:scale>
          <a:sx n="72" d="100"/>
          <a:sy n="72" d="100"/>
        </p:scale>
        <p:origin x="618" y="78"/>
      </p:cViewPr>
      <p:guideLst>
        <p:guide pos="5927"/>
        <p:guide orient="horz" pos="82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26" tIns="45713" rIns="91426" bIns="45713" rtlCol="0"/>
          <a:lstStyle>
            <a:lvl1pPr algn="l">
              <a:defRPr sz="1200"/>
            </a:lvl1pPr>
          </a:lstStyle>
          <a:p>
            <a:endParaRPr lang="ru-RU"/>
          </a:p>
        </p:txBody>
      </p:sp>
      <p:sp>
        <p:nvSpPr>
          <p:cNvPr id="3" name="Дата 2"/>
          <p:cNvSpPr>
            <a:spLocks noGrp="1"/>
          </p:cNvSpPr>
          <p:nvPr>
            <p:ph type="dt" idx="1"/>
          </p:nvPr>
        </p:nvSpPr>
        <p:spPr>
          <a:xfrm>
            <a:off x="3849695" y="0"/>
            <a:ext cx="2946400" cy="496888"/>
          </a:xfrm>
          <a:prstGeom prst="rect">
            <a:avLst/>
          </a:prstGeom>
        </p:spPr>
        <p:txBody>
          <a:bodyPr vert="horz" lIns="91426" tIns="45713" rIns="91426" bIns="45713" rtlCol="0"/>
          <a:lstStyle>
            <a:lvl1pPr algn="r">
              <a:defRPr sz="1200"/>
            </a:lvl1pPr>
          </a:lstStyle>
          <a:p>
            <a:fld id="{4049F8CC-6230-4FDB-AC8F-876D6ECFB848}" type="datetimeFigureOut">
              <a:rPr lang="ru-RU" smtClean="0"/>
              <a:pPr/>
              <a:t>07.11.2022</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26" tIns="45713" rIns="91426" bIns="45713" rtlCol="0" anchor="ctr"/>
          <a:lstStyle/>
          <a:p>
            <a:endParaRPr lang="ru-RU"/>
          </a:p>
        </p:txBody>
      </p:sp>
      <p:sp>
        <p:nvSpPr>
          <p:cNvPr id="5" name="Заметки 4"/>
          <p:cNvSpPr>
            <a:spLocks noGrp="1"/>
          </p:cNvSpPr>
          <p:nvPr>
            <p:ph type="body" sz="quarter" idx="3"/>
          </p:nvPr>
        </p:nvSpPr>
        <p:spPr>
          <a:xfrm>
            <a:off x="679450" y="4776795"/>
            <a:ext cx="5438775" cy="3908425"/>
          </a:xfrm>
          <a:prstGeom prst="rect">
            <a:avLst/>
          </a:prstGeom>
        </p:spPr>
        <p:txBody>
          <a:bodyPr vert="horz" lIns="91426" tIns="45713" rIns="91426" bIns="45713"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26" tIns="45713" rIns="91426" bIns="45713" rtlCol="0" anchor="b"/>
          <a:lstStyle>
            <a:lvl1pPr algn="l">
              <a:defRPr sz="1200"/>
            </a:lvl1pPr>
          </a:lstStyle>
          <a:p>
            <a:endParaRPr lang="ru-RU"/>
          </a:p>
        </p:txBody>
      </p:sp>
      <p:sp>
        <p:nvSpPr>
          <p:cNvPr id="7" name="Номер слайда 6"/>
          <p:cNvSpPr>
            <a:spLocks noGrp="1"/>
          </p:cNvSpPr>
          <p:nvPr>
            <p:ph type="sldNum" sz="quarter" idx="5"/>
          </p:nvPr>
        </p:nvSpPr>
        <p:spPr>
          <a:xfrm>
            <a:off x="3849695" y="9429750"/>
            <a:ext cx="2946400" cy="496888"/>
          </a:xfrm>
          <a:prstGeom prst="rect">
            <a:avLst/>
          </a:prstGeom>
        </p:spPr>
        <p:txBody>
          <a:bodyPr vert="horz" lIns="91426" tIns="45713" rIns="91426" bIns="45713" rtlCol="0" anchor="b"/>
          <a:lstStyle>
            <a:lvl1pPr algn="r">
              <a:defRPr sz="1200"/>
            </a:lvl1pPr>
          </a:lstStyle>
          <a:p>
            <a:fld id="{130E7CBB-965E-4FF4-9DCC-483F45EC02E2}" type="slidenum">
              <a:rPr lang="ru-RU" smtClean="0"/>
              <a:pPr/>
              <a:t>‹#›</a:t>
            </a:fld>
            <a:endParaRPr lang="ru-RU"/>
          </a:p>
        </p:txBody>
      </p:sp>
    </p:spTree>
    <p:extLst>
      <p:ext uri="{BB962C8B-B14F-4D97-AF65-F5344CB8AC3E}">
        <p14:creationId xmlns:p14="http://schemas.microsoft.com/office/powerpoint/2010/main" val="403975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30E7CBB-965E-4FF4-9DCC-483F45EC02E2}" type="slidenum">
              <a:rPr lang="ru-RU" smtClean="0"/>
              <a:pPr/>
              <a:t>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61D6C527-C1F3-470F-BD2A-DA51C60D7E81}" type="datetime1">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342012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5DCA4C7-EEEC-43ED-98AA-233D714748C7}" type="datetime1">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960726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4F2C31F-647A-49AB-864C-DFDADDA3B899}" type="datetime1">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408528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826DDB8-BF99-407D-B603-A57840DBD216}" type="datetime1">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2023280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12F1BCC-2030-432C-9B7F-9FA8EDD4A233}" type="datetime1">
              <a:rPr lang="ru-RU" smtClean="0"/>
              <a:pPr/>
              <a:t>07.11.2022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377795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2F9277A-6203-4AD5-B51B-E5329829D82B}" type="datetime1">
              <a:rPr lang="ru-RU" smtClean="0"/>
              <a:pPr/>
              <a:t>07.11.2022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1602583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7133107-8C5E-4321-8EEF-662912BA36C4}" type="datetime1">
              <a:rPr lang="ru-RU" smtClean="0"/>
              <a:pPr/>
              <a:t>07.11.2022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90722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8CA13E0-577B-4B89-8ABD-41224FF83BFC}" type="datetime1">
              <a:rPr lang="ru-RU" smtClean="0"/>
              <a:pPr/>
              <a:t>07.11.2022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1782220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6F69203-89BF-4B43-A7EF-8D97F2D8DC9F}" type="datetime1">
              <a:rPr lang="ru-RU" smtClean="0"/>
              <a:pPr/>
              <a:t>07.11.2022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1109684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25DFAE7-7B19-4D14-9B1D-D65D5D2A95B3}" type="datetime1">
              <a:rPr lang="ru-RU" smtClean="0"/>
              <a:pPr/>
              <a:t>07.11.2022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4145761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7A53975-22B9-45F8-BA86-71ADD24DD10A}" type="datetime1">
              <a:rPr lang="ru-RU" smtClean="0"/>
              <a:pPr/>
              <a:t>07.11.2022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9A2F11-600D-44D7-A0E2-CE2D3B9D58E9}" type="slidenum">
              <a:rPr lang="ru-RU" smtClean="0"/>
              <a:pPr/>
              <a:t>‹#›</a:t>
            </a:fld>
            <a:endParaRPr lang="ru-RU"/>
          </a:p>
        </p:txBody>
      </p:sp>
    </p:spTree>
    <p:extLst>
      <p:ext uri="{BB962C8B-B14F-4D97-AF65-F5344CB8AC3E}">
        <p14:creationId xmlns:p14="http://schemas.microsoft.com/office/powerpoint/2010/main" val="1454137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9A4ED-ADED-4B0A-A827-04794C998060}" type="datetime1">
              <a:rPr lang="ru-RU" smtClean="0"/>
              <a:pPr/>
              <a:t>07.11.2022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A2F11-600D-44D7-A0E2-CE2D3B9D58E9}" type="slidenum">
              <a:rPr lang="ru-RU" smtClean="0"/>
              <a:pPr/>
              <a:t>‹#›</a:t>
            </a:fld>
            <a:endParaRPr lang="ru-RU"/>
          </a:p>
        </p:txBody>
      </p:sp>
    </p:spTree>
    <p:extLst>
      <p:ext uri="{BB962C8B-B14F-4D97-AF65-F5344CB8AC3E}">
        <p14:creationId xmlns:p14="http://schemas.microsoft.com/office/powerpoint/2010/main" val="1913630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wmf"/><Relationship Id="rId4" Type="http://schemas.openxmlformats.org/officeDocument/2006/relationships/image" Target="../media/image3.wmf"/></Relationships>
</file>

<file path=ppt/slides/_rels/slide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wmf"/><Relationship Id="rId4" Type="http://schemas.openxmlformats.org/officeDocument/2006/relationships/image" Target="../media/image3.wmf"/></Relationships>
</file>

<file path=ppt/slides/_rels/slide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wmf"/><Relationship Id="rId4" Type="http://schemas.openxmlformats.org/officeDocument/2006/relationships/image" Target="../media/image3.wmf"/></Relationships>
</file>

<file path=ppt/slides/_rels/slide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wmf"/><Relationship Id="rId4" Type="http://schemas.openxmlformats.org/officeDocument/2006/relationships/image" Target="../media/image3.wmf"/></Relationships>
</file>

<file path=ppt/slides/_rels/slide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wmf"/><Relationship Id="rId4" Type="http://schemas.openxmlformats.org/officeDocument/2006/relationships/image" Target="../media/image3.wmf"/></Relationships>
</file>

<file path=ppt/slides/_rels/slide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wmf"/><Relationship Id="rId4" Type="http://schemas.openxmlformats.org/officeDocument/2006/relationships/image" Target="../media/image3.wmf"/></Relationships>
</file>

<file path=ppt/slides/_rels/slide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wmf"/><Relationship Id="rId4" Type="http://schemas.openxmlformats.org/officeDocument/2006/relationships/image" Target="../media/image3.wmf"/></Relationships>
</file>

<file path=ppt/slides/_rels/slide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wmf"/><Relationship Id="rId4" Type="http://schemas.openxmlformats.org/officeDocument/2006/relationships/image" Target="../media/image3.wmf"/></Relationships>
</file>

<file path=ppt/slides/_rels/slide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wmf"/><Relationship Id="rId4" Type="http://schemas.openxmlformats.org/officeDocument/2006/relationships/image" Target="../media/image3.wmf"/></Relationships>
</file>

<file path=ppt/slides/_rels/slide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wmf"/><Relationship Id="rId4" Type="http://schemas.openxmlformats.org/officeDocument/2006/relationships/image" Target="../media/image3.wmf"/></Relationships>
</file>

<file path=ppt/slides/_rels/slide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wmf"/><Relationship Id="rId4" Type="http://schemas.openxmlformats.org/officeDocument/2006/relationships/image" Target="../media/image3.wmf"/></Relationships>
</file>

<file path=ppt/slides/_rels/slide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hyperlink" Target="https://vk.com/rusgeochamp" TargetMode="External"/><Relationship Id="rId5" Type="http://schemas.openxmlformats.org/officeDocument/2006/relationships/image" Target="../media/image6.wmf"/><Relationship Id="rId4" Type="http://schemas.openxmlformats.org/officeDocument/2006/relationships/image" Target="../media/image3.wmf"/></Relationships>
</file>

<file path=ppt/slides/_rels/slide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wmf"/><Relationship Id="rId4" Type="http://schemas.openxmlformats.org/officeDocument/2006/relationships/image" Target="../media/image3.wmf"/></Relationships>
</file>

<file path=ppt/slides/_rels/slide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wmf"/><Relationship Id="rId4" Type="http://schemas.openxmlformats.org/officeDocument/2006/relationships/image" Target="../media/image3.wmf"/></Relationships>
</file>

<file path=ppt/slides/_rels/slide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wmf"/><Relationship Id="rId4" Type="http://schemas.openxmlformats.org/officeDocument/2006/relationships/image" Target="../media/image3.wmf"/></Relationships>
</file>

<file path=ppt/slides/_rels/slide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wmf"/><Relationship Id="rId4" Type="http://schemas.openxmlformats.org/officeDocument/2006/relationships/image" Target="../media/image3.wmf"/></Relationships>
</file>

<file path=ppt/slides/_rels/slide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wmf"/><Relationship Id="rId4" Type="http://schemas.openxmlformats.org/officeDocument/2006/relationships/image" Target="../media/image3.wmf"/></Relationships>
</file>

<file path=ppt/slides/_rels/slide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3.wmf"/><Relationship Id="rId4" Type="http://schemas.openxmlformats.org/officeDocument/2006/relationships/image" Target="../media/image2.wmf"/></Relationships>
</file>

<file path=ppt/slides/_rels/slide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wmf"/><Relationship Id="rId4" Type="http://schemas.openxmlformats.org/officeDocument/2006/relationships/image" Target="../media/image3.wmf"/></Relationships>
</file>

<file path=ppt/slides/_rels/slide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wmf"/><Relationship Id="rId4" Type="http://schemas.openxmlformats.org/officeDocument/2006/relationships/image" Target="../media/image3.wmf"/></Relationships>
</file>

<file path=ppt/slides/_rels/slide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wmf"/><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wmf"/><Relationship Id="rId4" Type="http://schemas.openxmlformats.org/officeDocument/2006/relationships/image" Target="../media/image3.wmf"/></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5"/>
          <p:cNvSpPr>
            <a:spLocks noChangeArrowheads="1"/>
          </p:cNvSpPr>
          <p:nvPr/>
        </p:nvSpPr>
        <p:spPr bwMode="auto">
          <a:xfrm>
            <a:off x="4763" y="6530975"/>
            <a:ext cx="12195175" cy="327025"/>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 name="Rectangle 6"/>
          <p:cNvSpPr>
            <a:spLocks noChangeArrowheads="1"/>
          </p:cNvSpPr>
          <p:nvPr/>
        </p:nvSpPr>
        <p:spPr bwMode="auto">
          <a:xfrm>
            <a:off x="0" y="3898900"/>
            <a:ext cx="12199938" cy="157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 name="Rectangle 7"/>
          <p:cNvSpPr>
            <a:spLocks noChangeArrowheads="1"/>
          </p:cNvSpPr>
          <p:nvPr/>
        </p:nvSpPr>
        <p:spPr bwMode="auto">
          <a:xfrm>
            <a:off x="0" y="3898900"/>
            <a:ext cx="12199938"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 name="Rectangle 8"/>
          <p:cNvSpPr>
            <a:spLocks noChangeArrowheads="1"/>
          </p:cNvSpPr>
          <p:nvPr/>
        </p:nvSpPr>
        <p:spPr bwMode="auto">
          <a:xfrm>
            <a:off x="4763" y="546100"/>
            <a:ext cx="12195175" cy="358775"/>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 name="TextBox 24"/>
          <p:cNvSpPr txBox="1"/>
          <p:nvPr/>
        </p:nvSpPr>
        <p:spPr>
          <a:xfrm>
            <a:off x="304800" y="578623"/>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79" y="2782888"/>
            <a:ext cx="1692019" cy="2476500"/>
          </a:xfrm>
          <a:prstGeom prst="rect">
            <a:avLst/>
          </a:prstGeom>
        </p:spPr>
      </p:pic>
      <p:sp>
        <p:nvSpPr>
          <p:cNvPr id="27" name="TextBox 26"/>
          <p:cNvSpPr txBox="1"/>
          <p:nvPr/>
        </p:nvSpPr>
        <p:spPr>
          <a:xfrm>
            <a:off x="2067377" y="2449117"/>
            <a:ext cx="5214121" cy="1492716"/>
          </a:xfrm>
          <a:prstGeom prst="rect">
            <a:avLst/>
          </a:prstGeom>
          <a:noFill/>
        </p:spPr>
        <p:txBody>
          <a:bodyPr wrap="square" lIns="0" tIns="0" rIns="0" bIns="0" rtlCol="0">
            <a:spAutoFit/>
          </a:bodyPr>
          <a:lstStyle/>
          <a:p>
            <a:r>
              <a:rPr lang="ru-RU" sz="9700" b="1">
                <a:solidFill>
                  <a:schemeClr val="bg1"/>
                </a:solidFill>
                <a:latin typeface="Tahoma" panose="020B0604030504040204" pitchFamily="34" charset="0"/>
                <a:ea typeface="Tahoma" panose="020B0604030504040204" pitchFamily="34" charset="0"/>
                <a:cs typeface="Tahoma" panose="020B0604030504040204" pitchFamily="34" charset="0"/>
              </a:rPr>
              <a:t>ФОРУМ</a:t>
            </a:r>
          </a:p>
        </p:txBody>
      </p:sp>
      <p:sp>
        <p:nvSpPr>
          <p:cNvPr id="31" name="TextBox 30"/>
          <p:cNvSpPr txBox="1"/>
          <p:nvPr/>
        </p:nvSpPr>
        <p:spPr>
          <a:xfrm>
            <a:off x="2163630" y="4001888"/>
            <a:ext cx="9352985" cy="1231106"/>
          </a:xfrm>
          <a:prstGeom prst="rect">
            <a:avLst/>
          </a:prstGeom>
          <a:noFill/>
        </p:spPr>
        <p:txBody>
          <a:bodyPr wrap="square" lIns="0" tIns="0" rIns="0" bIns="0" rtlCol="0">
            <a:spAutoFit/>
          </a:bodyPr>
          <a:lstStyle/>
          <a:p>
            <a:r>
              <a:rPr lang="ru-RU" sz="4000">
                <a:solidFill>
                  <a:srgbClr val="2162AE"/>
                </a:solidFill>
                <a:latin typeface="Tahoma" panose="020B0604030504040204" pitchFamily="34" charset="0"/>
                <a:ea typeface="Tahoma" panose="020B0604030504040204" pitchFamily="34" charset="0"/>
                <a:cs typeface="Tahoma" panose="020B0604030504040204" pitchFamily="34" charset="0"/>
              </a:rPr>
              <a:t>физико-математического</a:t>
            </a:r>
            <a:r>
              <a:rPr lang="en-US" sz="4000">
                <a:solidFill>
                  <a:srgbClr val="2162AE"/>
                </a:solidFill>
                <a:latin typeface="Tahoma" panose="020B0604030504040204" pitchFamily="34" charset="0"/>
                <a:ea typeface="Tahoma" panose="020B0604030504040204" pitchFamily="34" charset="0"/>
                <a:cs typeface="Tahoma" panose="020B0604030504040204" pitchFamily="34" charset="0"/>
              </a:rPr>
              <a:t> </a:t>
            </a:r>
            <a:br>
              <a:rPr lang="en-US" sz="4000">
                <a:solidFill>
                  <a:srgbClr val="2162AE"/>
                </a:solidFill>
                <a:latin typeface="Tahoma" panose="020B0604030504040204" pitchFamily="34" charset="0"/>
                <a:ea typeface="Tahoma" panose="020B0604030504040204" pitchFamily="34" charset="0"/>
                <a:cs typeface="Tahoma" panose="020B0604030504040204" pitchFamily="34" charset="0"/>
              </a:rPr>
            </a:br>
            <a:r>
              <a:rPr lang="ru-RU" sz="4000">
                <a:solidFill>
                  <a:srgbClr val="2162AE"/>
                </a:solidFill>
                <a:latin typeface="Tahoma" panose="020B0604030504040204" pitchFamily="34" charset="0"/>
                <a:ea typeface="Tahoma" panose="020B0604030504040204" pitchFamily="34" charset="0"/>
                <a:cs typeface="Tahoma" panose="020B0604030504040204" pitchFamily="34" charset="0"/>
              </a:rPr>
              <a:t>и естественно-научного образования</a:t>
            </a:r>
          </a:p>
        </p:txBody>
      </p:sp>
      <p:sp>
        <p:nvSpPr>
          <p:cNvPr id="32" name="TextBox 31"/>
          <p:cNvSpPr txBox="1"/>
          <p:nvPr/>
        </p:nvSpPr>
        <p:spPr>
          <a:xfrm>
            <a:off x="381802" y="5576688"/>
            <a:ext cx="9352985" cy="769441"/>
          </a:xfrm>
          <a:prstGeom prst="rect">
            <a:avLst/>
          </a:prstGeom>
          <a:noFill/>
        </p:spPr>
        <p:txBody>
          <a:bodyPr wrap="square" lIns="0" tIns="0" rIns="0" bIns="0" rtlCol="0">
            <a:spAutoFit/>
          </a:bodyPr>
          <a:lstStyle/>
          <a:p>
            <a:r>
              <a:rPr lang="ru-RU" sz="4000" b="1">
                <a:solidFill>
                  <a:schemeClr val="bg1"/>
                </a:solidFill>
                <a:latin typeface="Tahoma" panose="020B0604030504040204" pitchFamily="34" charset="0"/>
                <a:ea typeface="Tahoma" panose="020B0604030504040204" pitchFamily="34" charset="0"/>
                <a:cs typeface="Tahoma" panose="020B0604030504040204" pitchFamily="34" charset="0"/>
              </a:rPr>
              <a:t>2-3 ноября</a:t>
            </a:r>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5000">
                <a:solidFill>
                  <a:srgbClr val="00B050"/>
                </a:solidFill>
              </a:rPr>
              <a:t>|</a:t>
            </a:r>
            <a:r>
              <a:rPr lang="en-US" sz="4000" b="1">
                <a:solidFill>
                  <a:srgbClr val="2162AE"/>
                </a:solidFill>
                <a:latin typeface="Tahoma" panose="020B0604030504040204" pitchFamily="34" charset="0"/>
                <a:ea typeface="Tahoma" panose="020B0604030504040204" pitchFamily="34" charset="0"/>
                <a:cs typeface="Tahoma" panose="020B0604030504040204" pitchFamily="34" charset="0"/>
              </a:rPr>
              <a:t> </a:t>
            </a:r>
            <a:r>
              <a:rPr lang="ru-RU" sz="4000">
                <a:solidFill>
                  <a:schemeClr val="bg1"/>
                </a:solidFill>
                <a:latin typeface="Tahoma" panose="020B0604030504040204" pitchFamily="34" charset="0"/>
                <a:ea typeface="Tahoma" panose="020B0604030504040204" pitchFamily="34" charset="0"/>
                <a:cs typeface="Tahoma" panose="020B0604030504040204" pitchFamily="34" charset="0"/>
              </a:rPr>
              <a:t>Томск</a:t>
            </a:r>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3973" y="1299241"/>
            <a:ext cx="4926699" cy="1106538"/>
          </a:xfrm>
          <a:prstGeom prst="rect">
            <a:avLst/>
          </a:prstGeom>
        </p:spPr>
      </p:pic>
      <p:grpSp>
        <p:nvGrpSpPr>
          <p:cNvPr id="20" name="Группа 19"/>
          <p:cNvGrpSpPr/>
          <p:nvPr/>
        </p:nvGrpSpPr>
        <p:grpSpPr>
          <a:xfrm>
            <a:off x="638977" y="1299241"/>
            <a:ext cx="960183" cy="1116179"/>
            <a:chOff x="638977" y="1299241"/>
            <a:chExt cx="960183" cy="1116179"/>
          </a:xfrm>
        </p:grpSpPr>
        <p:pic>
          <p:nvPicPr>
            <p:cNvPr id="33" name="Рисунок 32" descr="Герб.png"/>
            <p:cNvPicPr>
              <a:picLocks noChangeAspect="1"/>
            </p:cNvPicPr>
            <p:nvPr/>
          </p:nvPicPr>
          <p:blipFill>
            <a:blip r:embed="rId5" cstate="print"/>
            <a:stretch>
              <a:fillRect/>
            </a:stretch>
          </p:blipFill>
          <p:spPr>
            <a:xfrm>
              <a:off x="693447" y="1299241"/>
              <a:ext cx="805208" cy="805209"/>
            </a:xfrm>
            <a:prstGeom prst="rect">
              <a:avLst/>
            </a:prstGeom>
          </p:spPr>
        </p:pic>
        <p:sp>
          <p:nvSpPr>
            <p:cNvPr id="34" name="TextBox 33"/>
            <p:cNvSpPr txBox="1"/>
            <p:nvPr/>
          </p:nvSpPr>
          <p:spPr>
            <a:xfrm>
              <a:off x="638977" y="2138421"/>
              <a:ext cx="960183" cy="276999"/>
            </a:xfrm>
            <a:prstGeom prst="rect">
              <a:avLst/>
            </a:prstGeom>
            <a:noFill/>
          </p:spPr>
          <p:txBody>
            <a:bodyPr wrap="square" lIns="0" tIns="0" rIns="0" bIns="0" rtlCol="0">
              <a:spAutoFit/>
            </a:bodyPr>
            <a:lstStyle/>
            <a:p>
              <a:pPr algn="ctr"/>
              <a:r>
                <a:rPr lang="ru-RU" sz="600">
                  <a:solidFill>
                    <a:schemeClr val="bg1"/>
                  </a:solidFill>
                </a:rPr>
                <a:t>Департамент общего </a:t>
              </a:r>
              <a:br>
                <a:rPr lang="en-US" sz="600">
                  <a:solidFill>
                    <a:schemeClr val="bg1"/>
                  </a:solidFill>
                </a:rPr>
              </a:br>
              <a:r>
                <a:rPr lang="ru-RU" sz="600">
                  <a:solidFill>
                    <a:schemeClr val="bg1"/>
                  </a:solidFill>
                </a:rPr>
                <a:t>образования </a:t>
              </a:r>
              <a:br>
                <a:rPr lang="en-US" sz="600">
                  <a:solidFill>
                    <a:schemeClr val="bg1"/>
                  </a:solidFill>
                </a:rPr>
              </a:br>
              <a:r>
                <a:rPr lang="ru-RU" sz="600">
                  <a:solidFill>
                    <a:schemeClr val="bg1"/>
                  </a:solidFill>
                </a:rPr>
                <a:t>Томской области</a:t>
              </a:r>
            </a:p>
          </p:txBody>
        </p:sp>
      </p:grpSp>
    </p:spTree>
    <p:extLst>
      <p:ext uri="{BB962C8B-B14F-4D97-AF65-F5344CB8AC3E}">
        <p14:creationId xmlns:p14="http://schemas.microsoft.com/office/powerpoint/2010/main" val="221366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228599" y="1404461"/>
            <a:ext cx="5862637" cy="3970318"/>
          </a:xfrm>
          <a:prstGeom prst="rect">
            <a:avLst/>
          </a:prstGeom>
        </p:spPr>
        <p:txBody>
          <a:bodyPr wrap="square">
            <a:spAutoFit/>
          </a:bodyPr>
          <a:lstStyle/>
          <a:p>
            <a:r>
              <a:rPr lang="ru-RU" sz="2800" dirty="0">
                <a:latin typeface="Times New Roman" pitchFamily="18" charset="0"/>
                <a:cs typeface="Times New Roman" pitchFamily="18" charset="0"/>
              </a:rPr>
              <a:t>4. На картинке показаны объекты, в свое время попавшие в финал конкурса "7 чудес России", а также контуры регионов, в которых располагаются эти объекты. </a:t>
            </a:r>
            <a:r>
              <a:rPr lang="ru-RU" sz="2800" b="1" i="1" dirty="0">
                <a:latin typeface="Times New Roman" pitchFamily="18" charset="0"/>
                <a:cs typeface="Times New Roman" pitchFamily="18" charset="0"/>
              </a:rPr>
              <a:t>Установите верное соответствие между объектом и регионом; ответ, пожалуйста, запишите в следующем виде: А1,Б2 и т.д.</a:t>
            </a: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4691" y="0"/>
            <a:ext cx="470502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625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048000" y="2274838"/>
            <a:ext cx="6096000" cy="2246769"/>
          </a:xfrm>
          <a:prstGeom prst="rect">
            <a:avLst/>
          </a:prstGeom>
        </p:spPr>
        <p:txBody>
          <a:bodyPr>
            <a:spAutoFit/>
          </a:bodyPr>
          <a:lstStyle/>
          <a:p>
            <a:r>
              <a:rPr lang="ru-RU" sz="2800" b="1" dirty="0">
                <a:solidFill>
                  <a:srgbClr val="FF0000"/>
                </a:solidFill>
                <a:latin typeface="Times New Roman" pitchFamily="18" charset="0"/>
                <a:cs typeface="Times New Roman" pitchFamily="18" charset="0"/>
              </a:rPr>
              <a:t>Кижи                  А 3</a:t>
            </a:r>
          </a:p>
          <a:p>
            <a:r>
              <a:rPr lang="ru-RU" sz="2800" b="1" dirty="0">
                <a:solidFill>
                  <a:srgbClr val="FF0000"/>
                </a:solidFill>
                <a:latin typeface="Times New Roman" pitchFamily="18" charset="0"/>
                <a:cs typeface="Times New Roman" pitchFamily="18" charset="0"/>
              </a:rPr>
              <a:t>Махачкала        Б4</a:t>
            </a:r>
          </a:p>
          <a:p>
            <a:r>
              <a:rPr lang="ru-RU" sz="2800" b="1" dirty="0">
                <a:solidFill>
                  <a:srgbClr val="FF0000"/>
                </a:solidFill>
                <a:latin typeface="Times New Roman" pitchFamily="18" charset="0"/>
                <a:cs typeface="Times New Roman" pitchFamily="18" charset="0"/>
              </a:rPr>
              <a:t>Улан-Удэ            В5</a:t>
            </a:r>
          </a:p>
          <a:p>
            <a:r>
              <a:rPr lang="ru-RU" sz="2800" b="1" dirty="0">
                <a:solidFill>
                  <a:srgbClr val="FF0000"/>
                </a:solidFill>
                <a:latin typeface="Times New Roman" pitchFamily="18" charset="0"/>
                <a:cs typeface="Times New Roman" pitchFamily="18" charset="0"/>
              </a:rPr>
              <a:t>Псков                  Г1</a:t>
            </a:r>
          </a:p>
          <a:p>
            <a:r>
              <a:rPr lang="ru-RU" sz="2800" b="1" dirty="0">
                <a:solidFill>
                  <a:srgbClr val="FF0000"/>
                </a:solidFill>
                <a:latin typeface="Times New Roman" pitchFamily="18" charset="0"/>
                <a:cs typeface="Times New Roman" pitchFamily="18" charset="0"/>
              </a:rPr>
              <a:t>Казань                Д2</a:t>
            </a:r>
          </a:p>
        </p:txBody>
      </p:sp>
    </p:spTree>
    <p:extLst>
      <p:ext uri="{BB962C8B-B14F-4D97-AF65-F5344CB8AC3E}">
        <p14:creationId xmlns:p14="http://schemas.microsoft.com/office/powerpoint/2010/main" val="2005947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158750" y="1345843"/>
            <a:ext cx="11887200" cy="3170099"/>
          </a:xfrm>
          <a:prstGeom prst="rect">
            <a:avLst/>
          </a:prstGeom>
        </p:spPr>
        <p:txBody>
          <a:bodyPr wrap="square">
            <a:spAutoFit/>
          </a:bodyPr>
          <a:lstStyle/>
          <a:p>
            <a:r>
              <a:rPr lang="ru-RU" sz="2000" dirty="0">
                <a:latin typeface="Times New Roman" pitchFamily="18" charset="0"/>
                <a:cs typeface="Times New Roman" pitchFamily="18" charset="0"/>
              </a:rPr>
              <a:t>5. Название города 1 актуально для времени, когда проходит Всероссийский слёт учителей географии. Этот небольшой город находится на крайнем западе своего региона, лидера по численности населения среди всех республик, входящих в состав России. Городок часто попадает в число призеров в номинации «Самый благоустроенный город России». </a:t>
            </a:r>
          </a:p>
          <a:p>
            <a:r>
              <a:rPr lang="ru-RU" sz="2000" dirty="0">
                <a:latin typeface="Times New Roman" pitchFamily="18" charset="0"/>
                <a:cs typeface="Times New Roman" pitchFamily="18" charset="0"/>
              </a:rPr>
              <a:t>Если бы Всероссийский слёт учителей географии проходил на несколько недель позже, актуальным стало бы название городка 2; он расположен на юге своего региона, одного из автономных округов в составе России. По численности населения город 2 превосходит административный центр своего автономного округа.</a:t>
            </a:r>
          </a:p>
          <a:p>
            <a:r>
              <a:rPr lang="ru-RU" sz="2000" dirty="0">
                <a:latin typeface="Times New Roman" pitchFamily="18" charset="0"/>
                <a:cs typeface="Times New Roman" pitchFamily="18" charset="0"/>
              </a:rPr>
              <a:t>История развития обоих городов тесно связана с добычей углеводородов, что символически отражено на гербах городов. Наконец, в названиях городов совпадает 6 букв. Назовите города 1 и 2.</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4839" y="4515942"/>
            <a:ext cx="6442836" cy="234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617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295650" y="1617613"/>
            <a:ext cx="6096000" cy="584775"/>
          </a:xfrm>
          <a:prstGeom prst="rect">
            <a:avLst/>
          </a:prstGeom>
        </p:spPr>
        <p:txBody>
          <a:bodyPr>
            <a:spAutoFit/>
          </a:bodyPr>
          <a:lstStyle/>
          <a:p>
            <a:r>
              <a:rPr lang="ru-RU" sz="3200" b="1" dirty="0">
                <a:solidFill>
                  <a:srgbClr val="FF0000"/>
                </a:solidFill>
                <a:latin typeface="Times New Roman" pitchFamily="18" charset="0"/>
                <a:cs typeface="Times New Roman" pitchFamily="18" charset="0"/>
              </a:rPr>
              <a:t>г. Октябрьский- г. Ноябрьск</a:t>
            </a:r>
          </a:p>
        </p:txBody>
      </p:sp>
      <p:sp>
        <p:nvSpPr>
          <p:cNvPr id="3" name="Прямоугольник 2"/>
          <p:cNvSpPr/>
          <p:nvPr/>
        </p:nvSpPr>
        <p:spPr>
          <a:xfrm>
            <a:off x="180975" y="2304469"/>
            <a:ext cx="5095875" cy="2246769"/>
          </a:xfrm>
          <a:prstGeom prst="rect">
            <a:avLst/>
          </a:prstGeom>
        </p:spPr>
        <p:txBody>
          <a:bodyPr wrap="square">
            <a:spAutoFit/>
          </a:bodyPr>
          <a:lstStyle/>
          <a:p>
            <a:r>
              <a:rPr lang="ru-RU" sz="2000" dirty="0">
                <a:latin typeface="Times New Roman" pitchFamily="18" charset="0"/>
                <a:cs typeface="Times New Roman" pitchFamily="18" charset="0"/>
              </a:rPr>
              <a:t>г. Октябрьский - город республиканского значения на западе Башкортостана. Город республиканского значения, образует одноимённый городской округ. Возник в 1945 году при нефтяном промысле, с 1946 года — город, получивший название Октябрьский.</a:t>
            </a:r>
          </a:p>
        </p:txBody>
      </p:sp>
      <p:sp>
        <p:nvSpPr>
          <p:cNvPr id="4" name="Прямоугольник 3"/>
          <p:cNvSpPr/>
          <p:nvPr/>
        </p:nvSpPr>
        <p:spPr>
          <a:xfrm>
            <a:off x="5857875" y="2316420"/>
            <a:ext cx="6096000" cy="3170099"/>
          </a:xfrm>
          <a:prstGeom prst="rect">
            <a:avLst/>
          </a:prstGeom>
        </p:spPr>
        <p:txBody>
          <a:bodyPr>
            <a:spAutoFit/>
          </a:bodyPr>
          <a:lstStyle/>
          <a:p>
            <a:r>
              <a:rPr lang="ru-RU" sz="2000" dirty="0" err="1">
                <a:latin typeface="Times New Roman" pitchFamily="18" charset="0"/>
                <a:cs typeface="Times New Roman" pitchFamily="18" charset="0"/>
              </a:rPr>
              <a:t>Ноя́брьск</a:t>
            </a:r>
            <a:r>
              <a:rPr lang="ru-RU" sz="2000" dirty="0">
                <a:latin typeface="Times New Roman" pitchFamily="18" charset="0"/>
                <a:cs typeface="Times New Roman" pitchFamily="18" charset="0"/>
              </a:rPr>
              <a:t> - город в Ямало-Ненецком автономном округе России, второй по численности населения город автономного округа после Нового Уренгоя, один из немногих российских региональных городов, превосходящих административный центр своего субъекта федерации как по численности населения, так и по промышленному потенциалу.</a:t>
            </a:r>
          </a:p>
          <a:p>
            <a:r>
              <a:rPr lang="ru-RU" sz="2000" dirty="0">
                <a:latin typeface="Times New Roman" pitchFamily="18" charset="0"/>
                <a:cs typeface="Times New Roman" pitchFamily="18" charset="0"/>
              </a:rPr>
              <a:t> История становления и развития города неразрывно связана с освоением месторождений углеводородов на юге ЯНАО и севере ХМАО — Югры.</a:t>
            </a:r>
          </a:p>
        </p:txBody>
      </p:sp>
    </p:spTree>
    <p:extLst>
      <p:ext uri="{BB962C8B-B14F-4D97-AF65-F5344CB8AC3E}">
        <p14:creationId xmlns:p14="http://schemas.microsoft.com/office/powerpoint/2010/main" val="4006082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165100" y="1674674"/>
            <a:ext cx="6096000" cy="3416320"/>
          </a:xfrm>
          <a:prstGeom prst="rect">
            <a:avLst/>
          </a:prstGeom>
        </p:spPr>
        <p:txBody>
          <a:bodyPr>
            <a:spAutoFit/>
          </a:bodyPr>
          <a:lstStyle/>
          <a:p>
            <a:r>
              <a:rPr lang="ru-RU" sz="2400" dirty="0">
                <a:latin typeface="Times New Roman" pitchFamily="18" charset="0"/>
                <a:cs typeface="Times New Roman" pitchFamily="18" charset="0"/>
              </a:rPr>
              <a:t>6. На картинке изображены объекты, которые присутствуют на российских банкнотах различного номинала. Распределите эти объекты в том порядке, как они располагаются на территории России с запада на восток. </a:t>
            </a:r>
          </a:p>
          <a:p>
            <a:r>
              <a:rPr lang="ru-RU" sz="2400" b="1" i="1" dirty="0">
                <a:latin typeface="Times New Roman" pitchFamily="18" charset="0"/>
                <a:cs typeface="Times New Roman" pitchFamily="18" charset="0"/>
              </a:rPr>
              <a:t>Ответ запишите в виде последовательности букв (например, АБВГДЕ)</a:t>
            </a: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3022" y="116513"/>
            <a:ext cx="5520811" cy="662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557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048000" y="2274838"/>
            <a:ext cx="7829550" cy="3108543"/>
          </a:xfrm>
          <a:prstGeom prst="rect">
            <a:avLst/>
          </a:prstGeom>
        </p:spPr>
        <p:txBody>
          <a:bodyPr wrap="square">
            <a:spAutoFit/>
          </a:bodyPr>
          <a:lstStyle/>
          <a:p>
            <a:pPr algn="ctr"/>
            <a:r>
              <a:rPr lang="ru-RU" sz="2800" b="1" dirty="0">
                <a:solidFill>
                  <a:srgbClr val="FF0000"/>
                </a:solidFill>
                <a:latin typeface="Times New Roman" pitchFamily="18" charset="0"/>
                <a:cs typeface="Times New Roman" pitchFamily="18" charset="0"/>
              </a:rPr>
              <a:t>ВАЕГБД</a:t>
            </a:r>
          </a:p>
          <a:p>
            <a:r>
              <a:rPr lang="ru-RU" sz="2800" b="1" dirty="0">
                <a:latin typeface="Times New Roman" pitchFamily="18" charset="0"/>
                <a:cs typeface="Times New Roman" pitchFamily="18" charset="0"/>
              </a:rPr>
              <a:t>В - Санкт-Петербург</a:t>
            </a:r>
          </a:p>
          <a:p>
            <a:r>
              <a:rPr lang="ru-RU" sz="2800" b="1" dirty="0">
                <a:latin typeface="Times New Roman" pitchFamily="18" charset="0"/>
                <a:cs typeface="Times New Roman" pitchFamily="18" charset="0"/>
              </a:rPr>
              <a:t>А - Севастополь</a:t>
            </a:r>
          </a:p>
          <a:p>
            <a:r>
              <a:rPr lang="ru-RU" sz="2800" b="1" dirty="0">
                <a:latin typeface="Times New Roman" pitchFamily="18" charset="0"/>
                <a:cs typeface="Times New Roman" pitchFamily="18" charset="0"/>
              </a:rPr>
              <a:t>Е - Соловки (Архангельская область)</a:t>
            </a:r>
          </a:p>
          <a:p>
            <a:r>
              <a:rPr lang="ru-RU" sz="2800" b="1" dirty="0">
                <a:latin typeface="Times New Roman" pitchFamily="18" charset="0"/>
                <a:cs typeface="Times New Roman" pitchFamily="18" charset="0"/>
              </a:rPr>
              <a:t>Г - Ярославская область</a:t>
            </a:r>
          </a:p>
          <a:p>
            <a:r>
              <a:rPr lang="ru-RU" sz="2800" b="1" dirty="0">
                <a:latin typeface="Times New Roman" pitchFamily="18" charset="0"/>
                <a:cs typeface="Times New Roman" pitchFamily="18" charset="0"/>
              </a:rPr>
              <a:t>Б - космодром Восточный (Амурская область)</a:t>
            </a:r>
          </a:p>
          <a:p>
            <a:r>
              <a:rPr lang="ru-RU" sz="2800" b="1" dirty="0">
                <a:latin typeface="Times New Roman" pitchFamily="18" charset="0"/>
                <a:cs typeface="Times New Roman" pitchFamily="18" charset="0"/>
              </a:rPr>
              <a:t>Д - Хабаровский край</a:t>
            </a:r>
          </a:p>
        </p:txBody>
      </p:sp>
    </p:spTree>
    <p:extLst>
      <p:ext uri="{BB962C8B-B14F-4D97-AF65-F5344CB8AC3E}">
        <p14:creationId xmlns:p14="http://schemas.microsoft.com/office/powerpoint/2010/main" val="2630487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114300" y="1616839"/>
            <a:ext cx="6096000" cy="4493538"/>
          </a:xfrm>
          <a:prstGeom prst="rect">
            <a:avLst/>
          </a:prstGeom>
        </p:spPr>
        <p:txBody>
          <a:bodyPr>
            <a:spAutoFit/>
          </a:bodyPr>
          <a:lstStyle/>
          <a:p>
            <a:r>
              <a:rPr lang="ru-RU" sz="2200" dirty="0">
                <a:latin typeface="Times New Roman" pitchFamily="18" charset="0"/>
                <a:cs typeface="Times New Roman" pitchFamily="18" charset="0"/>
              </a:rPr>
              <a:t>7. На гербе одного из субъектов Российской Федерации, среди прочего, в символическом виде изображено это произведение искусства. Оно является крупнейшим в мире среди подобных, создавалось оно на современной территории указанного субъекта руками местных умельцев в течение долгого времени – по разным данным, от полутора до двух десятилетий. Сегодня это произведение искусства хранится в Эрмитаже. </a:t>
            </a:r>
          </a:p>
          <a:p>
            <a:r>
              <a:rPr lang="ru-RU" sz="2200" b="1" i="1" dirty="0">
                <a:latin typeface="Times New Roman" pitchFamily="18" charset="0"/>
                <a:cs typeface="Times New Roman" pitchFamily="18" charset="0"/>
              </a:rPr>
              <a:t>Назовите это произведение искусства и субъект Российской Федерации, на гербе которого оно изображено.</a:t>
            </a: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8263" y="1787525"/>
            <a:ext cx="578167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02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04800" y="1808113"/>
            <a:ext cx="5183961" cy="1200329"/>
          </a:xfrm>
          <a:prstGeom prst="rect">
            <a:avLst/>
          </a:prstGeom>
        </p:spPr>
        <p:txBody>
          <a:bodyPr wrap="square">
            <a:spAutoFit/>
          </a:bodyPr>
          <a:lstStyle/>
          <a:p>
            <a:r>
              <a:rPr lang="ru-RU" sz="3600" b="1" i="1" dirty="0" err="1">
                <a:solidFill>
                  <a:srgbClr val="C00000"/>
                </a:solidFill>
                <a:latin typeface="Times New Roman" pitchFamily="18" charset="0"/>
                <a:cs typeface="Times New Roman" pitchFamily="18" charset="0"/>
              </a:rPr>
              <a:t>Колыванская</a:t>
            </a:r>
            <a:r>
              <a:rPr lang="ru-RU" sz="3600" b="1" i="1" dirty="0">
                <a:solidFill>
                  <a:srgbClr val="C00000"/>
                </a:solidFill>
                <a:latin typeface="Times New Roman" pitchFamily="18" charset="0"/>
                <a:cs typeface="Times New Roman" pitchFamily="18" charset="0"/>
              </a:rPr>
              <a:t> чаша - Эрмитаж</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318" y="1503313"/>
            <a:ext cx="7048357" cy="463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010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6486526" y="1365935"/>
            <a:ext cx="5629274" cy="1754326"/>
          </a:xfrm>
          <a:prstGeom prst="rect">
            <a:avLst/>
          </a:prstGeom>
        </p:spPr>
        <p:txBody>
          <a:bodyPr wrap="square">
            <a:spAutoFit/>
          </a:bodyPr>
          <a:lstStyle/>
          <a:p>
            <a:r>
              <a:rPr lang="ru-RU" sz="3600" dirty="0">
                <a:latin typeface="Times New Roman" pitchFamily="18" charset="0"/>
                <a:cs typeface="Times New Roman" pitchFamily="18" charset="0"/>
              </a:rPr>
              <a:t>8. Определите субъект Российской Федерации по картинкам -ассоциациям.</a:t>
            </a: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49" y="112371"/>
            <a:ext cx="6208251" cy="665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700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047999" y="2274838"/>
            <a:ext cx="7419975" cy="830997"/>
          </a:xfrm>
          <a:prstGeom prst="rect">
            <a:avLst/>
          </a:prstGeom>
        </p:spPr>
        <p:txBody>
          <a:bodyPr wrap="square">
            <a:spAutoFit/>
          </a:bodyPr>
          <a:lstStyle/>
          <a:p>
            <a:r>
              <a:rPr lang="ru-RU" sz="4800" b="1" i="1" dirty="0">
                <a:solidFill>
                  <a:srgbClr val="C00000"/>
                </a:solidFill>
                <a:latin typeface="Times New Roman" pitchFamily="18" charset="0"/>
                <a:cs typeface="Times New Roman" pitchFamily="18" charset="0"/>
              </a:rPr>
              <a:t>Республика Калмыкия</a:t>
            </a:r>
          </a:p>
        </p:txBody>
      </p:sp>
    </p:spTree>
    <p:extLst>
      <p:ext uri="{BB962C8B-B14F-4D97-AF65-F5344CB8AC3E}">
        <p14:creationId xmlns:p14="http://schemas.microsoft.com/office/powerpoint/2010/main" val="71059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 name="TextBox 2"/>
          <p:cNvSpPr txBox="1"/>
          <p:nvPr/>
        </p:nvSpPr>
        <p:spPr>
          <a:xfrm>
            <a:off x="761999" y="1632321"/>
            <a:ext cx="11049001" cy="3385542"/>
          </a:xfrm>
          <a:prstGeom prst="rect">
            <a:avLst/>
          </a:prstGeom>
          <a:noFill/>
        </p:spPr>
        <p:txBody>
          <a:bodyPr wrap="square" lIns="0" tIns="0" rIns="0" bIns="0" rtlCol="0">
            <a:spAutoFit/>
          </a:bodyPr>
          <a:lstStyle/>
          <a:p>
            <a:pPr algn="ctr"/>
            <a:r>
              <a:rPr lang="ru-RU" sz="4000" dirty="0"/>
              <a:t> </a:t>
            </a:r>
            <a:r>
              <a:rPr lang="ru-RU" sz="6000" b="1" dirty="0">
                <a:solidFill>
                  <a:srgbClr val="FF0000"/>
                </a:solidFill>
                <a:latin typeface="Times New Roman" pitchFamily="18" charset="0"/>
                <a:cs typeface="Times New Roman" pitchFamily="18" charset="0"/>
              </a:rPr>
              <a:t>«Открываем Россию заново»</a:t>
            </a:r>
            <a:endParaRPr lang="en-US" sz="6000" b="1" dirty="0">
              <a:solidFill>
                <a:srgbClr val="FF0000"/>
              </a:solidFill>
              <a:latin typeface="Times New Roman" pitchFamily="18" charset="0"/>
              <a:cs typeface="Times New Roman" pitchFamily="18" charset="0"/>
            </a:endParaRPr>
          </a:p>
          <a:p>
            <a:pPr algn="ctr"/>
            <a:endParaRPr lang="en-US" sz="2800" i="1" dirty="0">
              <a:latin typeface="Times New Roman" pitchFamily="18" charset="0"/>
              <a:cs typeface="Times New Roman" pitchFamily="18" charset="0"/>
            </a:endParaRPr>
          </a:p>
          <a:p>
            <a:pPr algn="ctr"/>
            <a:r>
              <a:rPr lang="ru-RU" sz="3600" b="1" i="1" dirty="0">
                <a:latin typeface="Times New Roman" pitchFamily="18" charset="0"/>
                <a:cs typeface="Times New Roman" pitchFamily="18" charset="0"/>
              </a:rPr>
              <a:t>Чемпионат России по географии</a:t>
            </a:r>
          </a:p>
          <a:p>
            <a:pPr algn="ctr"/>
            <a:endParaRPr lang="ru-RU" sz="4800" dirty="0"/>
          </a:p>
          <a:p>
            <a:pPr algn="ctr"/>
            <a:endParaRPr lang="ru-RU" sz="4800" b="1" i="1" dirty="0">
              <a:solidFill>
                <a:srgbClr val="FF0000"/>
              </a:solidFill>
            </a:endParaRPr>
          </a:p>
        </p:txBody>
      </p:sp>
      <p:sp>
        <p:nvSpPr>
          <p:cNvPr id="5" name="TextBox 4"/>
          <p:cNvSpPr txBox="1"/>
          <p:nvPr/>
        </p:nvSpPr>
        <p:spPr>
          <a:xfrm>
            <a:off x="6572249" y="5448734"/>
            <a:ext cx="5305426" cy="553998"/>
          </a:xfrm>
          <a:prstGeom prst="rect">
            <a:avLst/>
          </a:prstGeom>
          <a:noFill/>
        </p:spPr>
        <p:txBody>
          <a:bodyPr wrap="square" lIns="0" tIns="0" rIns="0" bIns="0" rtlCol="0">
            <a:spAutoFit/>
          </a:bodyPr>
          <a:lstStyle/>
          <a:p>
            <a:r>
              <a:rPr lang="ru-RU" dirty="0">
                <a:latin typeface="Times New Roman" pitchFamily="18" charset="0"/>
                <a:cs typeface="Times New Roman" pitchFamily="18" charset="0"/>
              </a:rPr>
              <a:t>Сушко Ирина Петровна, </a:t>
            </a:r>
          </a:p>
          <a:p>
            <a:r>
              <a:rPr lang="ru-RU" dirty="0">
                <a:latin typeface="Times New Roman" pitchFamily="18" charset="0"/>
                <a:cs typeface="Times New Roman" pitchFamily="18" charset="0"/>
              </a:rPr>
              <a:t>учитель географии МАОУ Сибирский лицей г. Томска</a:t>
            </a:r>
          </a:p>
        </p:txBody>
      </p:sp>
      <p:sp>
        <p:nvSpPr>
          <p:cNvPr id="9" name="TextBox 8"/>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2" name="Прямоугольник 1"/>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180975" y="1471643"/>
            <a:ext cx="8077199" cy="4493538"/>
          </a:xfrm>
          <a:prstGeom prst="rect">
            <a:avLst/>
          </a:prstGeom>
        </p:spPr>
        <p:txBody>
          <a:bodyPr wrap="square">
            <a:spAutoFit/>
          </a:bodyPr>
          <a:lstStyle/>
          <a:p>
            <a:r>
              <a:rPr lang="ru-RU" sz="2200" dirty="0">
                <a:latin typeface="Times New Roman" pitchFamily="18" charset="0"/>
                <a:cs typeface="Times New Roman" pitchFamily="18" charset="0"/>
              </a:rPr>
              <a:t>9. Этот небольшой старинный город расположен на востоке Владимирской области, на одном из притоков Оки. Происхождение названия города точно не установлено, однако, по мнению ученых, нет прямой связи с изображенным на гербе города растением, несмотря на частичное созвучие. </a:t>
            </a:r>
          </a:p>
          <a:p>
            <a:r>
              <a:rPr lang="ru-RU" sz="2200" dirty="0">
                <a:latin typeface="Times New Roman" pitchFamily="18" charset="0"/>
                <a:cs typeface="Times New Roman" pitchFamily="18" charset="0"/>
              </a:rPr>
              <a:t>Город известен своими памятниками архитектуры – местные купцы, богатевшие из-за выгодного расположения города между Москвой и Нижним Новгородом, уже в XVII столетии строили каменные дома и церкви. Исторический центр города входит в число кандидатов на включение в список Всемирного наследия.</a:t>
            </a:r>
          </a:p>
          <a:p>
            <a:r>
              <a:rPr lang="ru-RU" sz="2200" dirty="0">
                <a:latin typeface="Times New Roman" pitchFamily="18" charset="0"/>
                <a:cs typeface="Times New Roman" pitchFamily="18" charset="0"/>
              </a:rPr>
              <a:t>Рельеф с довольно резким для этих мест перепадом высот позволил организовать прямо в городе небольшой горнолыжный курорт. </a:t>
            </a:r>
            <a:r>
              <a:rPr lang="ru-RU" sz="2200" b="1" i="1" dirty="0">
                <a:latin typeface="Times New Roman" pitchFamily="18" charset="0"/>
                <a:cs typeface="Times New Roman" pitchFamily="18" charset="0"/>
              </a:rPr>
              <a:t>О каком же российском городе идет речь?</a:t>
            </a: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1097" y="1895474"/>
            <a:ext cx="4019265" cy="277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902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927506" y="2274838"/>
            <a:ext cx="10350094" cy="1200329"/>
          </a:xfrm>
          <a:prstGeom prst="rect">
            <a:avLst/>
          </a:prstGeom>
        </p:spPr>
        <p:txBody>
          <a:bodyPr wrap="square">
            <a:spAutoFit/>
          </a:bodyPr>
          <a:lstStyle/>
          <a:p>
            <a:pPr algn="ctr"/>
            <a:r>
              <a:rPr lang="ru-RU" sz="3600" b="1" dirty="0">
                <a:solidFill>
                  <a:srgbClr val="C00000"/>
                </a:solidFill>
                <a:latin typeface="Times New Roman" pitchFamily="18" charset="0"/>
                <a:cs typeface="Times New Roman" pitchFamily="18" charset="0"/>
              </a:rPr>
              <a:t>г. Гороховец (Владимирская область, горнолыжный курорт  «</a:t>
            </a:r>
            <a:r>
              <a:rPr lang="ru-RU" sz="3600" b="1" dirty="0" err="1">
                <a:solidFill>
                  <a:srgbClr val="C00000"/>
                </a:solidFill>
                <a:latin typeface="Times New Roman" pitchFamily="18" charset="0"/>
                <a:cs typeface="Times New Roman" pitchFamily="18" charset="0"/>
              </a:rPr>
              <a:t>Пужалова</a:t>
            </a:r>
            <a:r>
              <a:rPr lang="ru-RU" sz="3600" b="1" dirty="0">
                <a:solidFill>
                  <a:srgbClr val="C00000"/>
                </a:solidFill>
                <a:latin typeface="Times New Roman" pitchFamily="18" charset="0"/>
                <a:cs typeface="Times New Roman" pitchFamily="18" charset="0"/>
              </a:rPr>
              <a:t>  гора»)</a:t>
            </a:r>
          </a:p>
        </p:txBody>
      </p:sp>
    </p:spTree>
    <p:extLst>
      <p:ext uri="{BB962C8B-B14F-4D97-AF65-F5344CB8AC3E}">
        <p14:creationId xmlns:p14="http://schemas.microsoft.com/office/powerpoint/2010/main" val="180437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209551" y="1550549"/>
            <a:ext cx="8040480" cy="4401205"/>
          </a:xfrm>
          <a:prstGeom prst="rect">
            <a:avLst/>
          </a:prstGeom>
        </p:spPr>
        <p:txBody>
          <a:bodyPr wrap="square">
            <a:spAutoFit/>
          </a:bodyPr>
          <a:lstStyle/>
          <a:p>
            <a:r>
              <a:rPr lang="ru-RU" sz="2000" dirty="0">
                <a:latin typeface="Times New Roman" pitchFamily="18" charset="0"/>
                <a:cs typeface="Times New Roman" pitchFamily="18" charset="0"/>
              </a:rPr>
              <a:t>10. Это растение принесло широкую известность ряду населенных пунктов не только в России, но и за ее пределами. </a:t>
            </a:r>
          </a:p>
          <a:p>
            <a:r>
              <a:rPr lang="ru-RU" sz="2000" dirty="0">
                <a:latin typeface="Times New Roman" pitchFamily="18" charset="0"/>
                <a:cs typeface="Times New Roman" pitchFamily="18" charset="0"/>
              </a:rPr>
              <a:t>В нашей стране выращиванием его плодов в свежем виде или обработкой в различных вариациях славятся город на юго-востоке Московской области; небольшое живописное село в Ярославской области, кандидат на включение в список объектов Всемирного наследия ЮНЕСКО; крохотная деревня, расположенная недалеко от Великого Новгорода. Продукт, произведенный в этих населенных пунктах, часто попадал на стол к первым лицам страны.</a:t>
            </a:r>
          </a:p>
          <a:p>
            <a:r>
              <a:rPr lang="ru-RU" sz="2000" dirty="0">
                <a:latin typeface="Times New Roman" pitchFamily="18" charset="0"/>
                <a:cs typeface="Times New Roman" pitchFamily="18" charset="0"/>
              </a:rPr>
              <a:t>В других странах выращиванием растения известен город в Черниговской области Украины, а также небольшой регион недалеко от Берлина: немецкая версия в Евросоюзе имеет статус защищенного географического указания. </a:t>
            </a:r>
          </a:p>
          <a:p>
            <a:r>
              <a:rPr lang="ru-RU" sz="2000" b="1" i="1" dirty="0">
                <a:latin typeface="Times New Roman" pitchFamily="18" charset="0"/>
                <a:cs typeface="Times New Roman" pitchFamily="18" charset="0"/>
              </a:rPr>
              <a:t>О каком же растении идет речь?</a:t>
            </a: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5280" y="1904999"/>
            <a:ext cx="3675269"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064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5129004" y="3244334"/>
            <a:ext cx="2220480" cy="830997"/>
          </a:xfrm>
          <a:prstGeom prst="rect">
            <a:avLst/>
          </a:prstGeom>
        </p:spPr>
        <p:txBody>
          <a:bodyPr wrap="none">
            <a:spAutoFit/>
          </a:bodyPr>
          <a:lstStyle/>
          <a:p>
            <a:r>
              <a:rPr lang="ru-RU" sz="4800" b="1" dirty="0">
                <a:solidFill>
                  <a:srgbClr val="C00000"/>
                </a:solidFill>
                <a:latin typeface="Times New Roman" pitchFamily="18" charset="0"/>
                <a:cs typeface="Times New Roman" pitchFamily="18" charset="0"/>
              </a:rPr>
              <a:t>Огурец</a:t>
            </a:r>
          </a:p>
        </p:txBody>
      </p:sp>
    </p:spTree>
    <p:extLst>
      <p:ext uri="{BB962C8B-B14F-4D97-AF65-F5344CB8AC3E}">
        <p14:creationId xmlns:p14="http://schemas.microsoft.com/office/powerpoint/2010/main" val="34330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6942137" y="1376609"/>
            <a:ext cx="5072063" cy="1200329"/>
          </a:xfrm>
          <a:prstGeom prst="rect">
            <a:avLst/>
          </a:prstGeom>
        </p:spPr>
        <p:txBody>
          <a:bodyPr wrap="square">
            <a:spAutoFit/>
          </a:bodyPr>
          <a:lstStyle/>
          <a:p>
            <a:r>
              <a:rPr lang="ru-RU" sz="2400" dirty="0">
                <a:latin typeface="Times New Roman" pitchFamily="18" charset="0"/>
                <a:cs typeface="Times New Roman" pitchFamily="18" charset="0"/>
              </a:rPr>
              <a:t>11. Определите субъект Российской Федерации по картинкам-ассоциациям.</a:t>
            </a: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081" y="0"/>
            <a:ext cx="63996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842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1373365" y="2159168"/>
            <a:ext cx="7110472" cy="1200329"/>
          </a:xfrm>
          <a:prstGeom prst="rect">
            <a:avLst/>
          </a:prstGeom>
        </p:spPr>
        <p:txBody>
          <a:bodyPr wrap="none">
            <a:spAutoFit/>
          </a:bodyPr>
          <a:lstStyle/>
          <a:p>
            <a:pPr algn="ctr"/>
            <a:r>
              <a:rPr lang="ru-RU" sz="3600" b="1" dirty="0">
                <a:solidFill>
                  <a:srgbClr val="C00000"/>
                </a:solidFill>
                <a:latin typeface="Times New Roman" pitchFamily="18" charset="0"/>
                <a:cs typeface="Times New Roman" pitchFamily="18" charset="0"/>
              </a:rPr>
              <a:t>Псковская область </a:t>
            </a:r>
          </a:p>
          <a:p>
            <a:pPr algn="ctr"/>
            <a:r>
              <a:rPr lang="ru-RU" sz="3600" b="1" dirty="0">
                <a:solidFill>
                  <a:srgbClr val="C00000"/>
                </a:solidFill>
                <a:latin typeface="Times New Roman" pitchFamily="18" charset="0"/>
                <a:cs typeface="Times New Roman" pitchFamily="18" charset="0"/>
              </a:rPr>
              <a:t>( Врангель,  Ледовое побоище …)</a:t>
            </a:r>
          </a:p>
        </p:txBody>
      </p:sp>
    </p:spTree>
    <p:extLst>
      <p:ext uri="{BB962C8B-B14F-4D97-AF65-F5344CB8AC3E}">
        <p14:creationId xmlns:p14="http://schemas.microsoft.com/office/powerpoint/2010/main" val="3020390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04800" y="1564839"/>
            <a:ext cx="11144250" cy="2123658"/>
          </a:xfrm>
          <a:prstGeom prst="rect">
            <a:avLst/>
          </a:prstGeom>
        </p:spPr>
        <p:txBody>
          <a:bodyPr wrap="square">
            <a:spAutoFit/>
          </a:bodyPr>
          <a:lstStyle/>
          <a:p>
            <a:r>
              <a:rPr lang="ru-RU" sz="2200" dirty="0">
                <a:latin typeface="Times New Roman" pitchFamily="18" charset="0"/>
                <a:cs typeface="Times New Roman" pitchFamily="18" charset="0"/>
              </a:rPr>
              <a:t>12. Этот купец, исследователь и мореплаватель родился в городке, который сегодня располагается недалеко от западных границ России. При этом его главные достижения связаны с освоением Восточной Сибири, Дальнего Востока и Северной Америки. В его честь названы не только большой залив одного из морей Тихого океана и пролив, отделяющий принадлежащий США остров от материка, но и город в Восточной Сибири, центр цветной металлургии. </a:t>
            </a:r>
            <a:r>
              <a:rPr lang="ru-RU" sz="2200" b="1" i="1" dirty="0">
                <a:latin typeface="Times New Roman" pitchFamily="18" charset="0"/>
                <a:cs typeface="Times New Roman" pitchFamily="18" charset="0"/>
              </a:rPr>
              <a:t>О ком же идет речь?</a:t>
            </a:r>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8499" y="3857626"/>
            <a:ext cx="704850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77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2338179" y="2787134"/>
            <a:ext cx="7131696" cy="707886"/>
          </a:xfrm>
          <a:prstGeom prst="rect">
            <a:avLst/>
          </a:prstGeom>
        </p:spPr>
        <p:txBody>
          <a:bodyPr wrap="none">
            <a:spAutoFit/>
          </a:bodyPr>
          <a:lstStyle/>
          <a:p>
            <a:r>
              <a:rPr lang="ru-RU" sz="4000" b="1" dirty="0">
                <a:solidFill>
                  <a:srgbClr val="C00000"/>
                </a:solidFill>
                <a:latin typeface="Times New Roman" pitchFamily="18" charset="0"/>
                <a:cs typeface="Times New Roman" pitchFamily="18" charset="0"/>
              </a:rPr>
              <a:t>Шелихов Григорий Иванович</a:t>
            </a:r>
          </a:p>
        </p:txBody>
      </p:sp>
    </p:spTree>
    <p:extLst>
      <p:ext uri="{BB962C8B-B14F-4D97-AF65-F5344CB8AC3E}">
        <p14:creationId xmlns:p14="http://schemas.microsoft.com/office/powerpoint/2010/main" val="2790001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04800" y="1581835"/>
            <a:ext cx="6096000" cy="830997"/>
          </a:xfrm>
          <a:prstGeom prst="rect">
            <a:avLst/>
          </a:prstGeom>
        </p:spPr>
        <p:txBody>
          <a:bodyPr>
            <a:spAutoFit/>
          </a:bodyPr>
          <a:lstStyle/>
          <a:p>
            <a:r>
              <a:rPr lang="ru-RU" sz="2400" dirty="0">
                <a:latin typeface="Times New Roman" pitchFamily="18" charset="0"/>
                <a:cs typeface="Times New Roman" pitchFamily="18" charset="0"/>
              </a:rPr>
              <a:t>13. Определите субъект Российской Федерации по картинкам-ассоциациям.</a:t>
            </a:r>
          </a:p>
        </p:txBody>
      </p:sp>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4250" y="170715"/>
            <a:ext cx="6127750" cy="656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915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814554" y="2606159"/>
            <a:ext cx="5000023" cy="707886"/>
          </a:xfrm>
          <a:prstGeom prst="rect">
            <a:avLst/>
          </a:prstGeom>
        </p:spPr>
        <p:txBody>
          <a:bodyPr wrap="none">
            <a:spAutoFit/>
          </a:bodyPr>
          <a:lstStyle/>
          <a:p>
            <a:r>
              <a:rPr lang="ru-RU" sz="4000" b="1" dirty="0">
                <a:solidFill>
                  <a:srgbClr val="C00000"/>
                </a:solidFill>
                <a:latin typeface="Times New Roman" pitchFamily="18" charset="0"/>
                <a:cs typeface="Times New Roman" pitchFamily="18" charset="0"/>
              </a:rPr>
              <a:t>Забайкальский край</a:t>
            </a:r>
          </a:p>
        </p:txBody>
      </p:sp>
    </p:spTree>
    <p:extLst>
      <p:ext uri="{BB962C8B-B14F-4D97-AF65-F5344CB8AC3E}">
        <p14:creationId xmlns:p14="http://schemas.microsoft.com/office/powerpoint/2010/main" val="119416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3" name="Прямоугольник 2"/>
          <p:cNvSpPr/>
          <p:nvPr/>
        </p:nvSpPr>
        <p:spPr>
          <a:xfrm>
            <a:off x="3048000" y="3105835"/>
            <a:ext cx="6096000" cy="1754326"/>
          </a:xfrm>
          <a:prstGeom prst="rect">
            <a:avLst/>
          </a:prstGeom>
        </p:spPr>
        <p:txBody>
          <a:bodyPr>
            <a:spAutoFit/>
          </a:bodyPr>
          <a:lstStyle/>
          <a:p>
            <a:endParaRPr lang="en-US" dirty="0"/>
          </a:p>
          <a:p>
            <a:endParaRPr lang="en-US" dirty="0"/>
          </a:p>
          <a:p>
            <a:endParaRPr lang="en-US" dirty="0"/>
          </a:p>
          <a:p>
            <a:endParaRPr lang="en-US" dirty="0"/>
          </a:p>
          <a:p>
            <a:endParaRPr lang="en-US" u="sng" dirty="0"/>
          </a:p>
          <a:p>
            <a:endParaRPr lang="ru-RU" dirty="0"/>
          </a:p>
        </p:txBody>
      </p:sp>
      <p:sp>
        <p:nvSpPr>
          <p:cNvPr id="13" name="Прямоугольник 12"/>
          <p:cNvSpPr/>
          <p:nvPr/>
        </p:nvSpPr>
        <p:spPr>
          <a:xfrm>
            <a:off x="3048000" y="3105835"/>
            <a:ext cx="6096000" cy="369332"/>
          </a:xfrm>
          <a:prstGeom prst="rect">
            <a:avLst/>
          </a:prstGeom>
        </p:spPr>
        <p:txBody>
          <a:bodyPr>
            <a:spAutoFit/>
          </a:bodyPr>
          <a:lstStyle/>
          <a:p>
            <a:endParaRPr lang="ru-RU" dirty="0"/>
          </a:p>
        </p:txBody>
      </p:sp>
      <p:sp>
        <p:nvSpPr>
          <p:cNvPr id="14" name="Прямоугольник 13"/>
          <p:cNvSpPr/>
          <p:nvPr/>
        </p:nvSpPr>
        <p:spPr>
          <a:xfrm>
            <a:off x="2845994" y="2798058"/>
            <a:ext cx="6298006" cy="984885"/>
          </a:xfrm>
          <a:prstGeom prst="rect">
            <a:avLst/>
          </a:prstGeom>
        </p:spPr>
        <p:txBody>
          <a:bodyPr wrap="none">
            <a:spAutoFit/>
          </a:bodyPr>
          <a:lstStyle/>
          <a:p>
            <a:r>
              <a:rPr lang="en-US" sz="4000" dirty="0">
                <a:hlinkClick r:id="rId6"/>
              </a:rPr>
              <a:t>https://vk.com/rusgeochamp</a:t>
            </a:r>
            <a:endParaRPr lang="en-US" sz="4000" dirty="0"/>
          </a:p>
          <a:p>
            <a:endParaRPr lang="ru-RU" dirty="0"/>
          </a:p>
        </p:txBody>
      </p:sp>
    </p:spTree>
    <p:extLst>
      <p:ext uri="{BB962C8B-B14F-4D97-AF65-F5344CB8AC3E}">
        <p14:creationId xmlns:p14="http://schemas.microsoft.com/office/powerpoint/2010/main" val="3107951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09561" y="1537038"/>
            <a:ext cx="10996613" cy="2308324"/>
          </a:xfrm>
          <a:prstGeom prst="rect">
            <a:avLst/>
          </a:prstGeom>
        </p:spPr>
        <p:txBody>
          <a:bodyPr wrap="square">
            <a:spAutoFit/>
          </a:bodyPr>
          <a:lstStyle/>
          <a:p>
            <a:r>
              <a:rPr lang="ru-RU" sz="2400" dirty="0">
                <a:latin typeface="Times New Roman" pitchFamily="18" charset="0"/>
                <a:cs typeface="Times New Roman" pitchFamily="18" charset="0"/>
              </a:rPr>
              <a:t>14. В число наиболее крупных островов одного из российских архипелагов Северного Ледовитого океана входят три острова, исследованные в начале 1930-х годов. Их названия можно символически отразить в виде приведенной картинки. </a:t>
            </a:r>
            <a:r>
              <a:rPr lang="ru-RU" sz="2400" b="1" i="1" dirty="0">
                <a:latin typeface="Times New Roman" pitchFamily="18" charset="0"/>
                <a:cs typeface="Times New Roman" pitchFamily="18" charset="0"/>
              </a:rPr>
              <a:t>Назовите этот архипелаг и острова.</a:t>
            </a:r>
          </a:p>
          <a:p>
            <a:br>
              <a:rPr lang="ru-RU" sz="2400" dirty="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2981176"/>
            <a:ext cx="7048500"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879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927506" y="2241202"/>
            <a:ext cx="10226269" cy="1200329"/>
          </a:xfrm>
          <a:prstGeom prst="rect">
            <a:avLst/>
          </a:prstGeom>
        </p:spPr>
        <p:txBody>
          <a:bodyPr wrap="square">
            <a:spAutoFit/>
          </a:bodyPr>
          <a:lstStyle/>
          <a:p>
            <a:pPr algn="ctr"/>
            <a:r>
              <a:rPr lang="ru-RU" sz="3600" b="1" dirty="0">
                <a:solidFill>
                  <a:srgbClr val="C00000"/>
                </a:solidFill>
                <a:latin typeface="Times New Roman" pitchFamily="18" charset="0"/>
                <a:cs typeface="Times New Roman" pitchFamily="18" charset="0"/>
              </a:rPr>
              <a:t>Архипелаг Северная земля:</a:t>
            </a:r>
          </a:p>
          <a:p>
            <a:r>
              <a:rPr lang="ru-RU" sz="3600" b="1" dirty="0">
                <a:solidFill>
                  <a:srgbClr val="C00000"/>
                </a:solidFill>
                <a:latin typeface="Times New Roman" pitchFamily="18" charset="0"/>
                <a:cs typeface="Times New Roman" pitchFamily="18" charset="0"/>
              </a:rPr>
              <a:t>о. Пионер, о. Комсомолец, О. Большевик</a:t>
            </a:r>
          </a:p>
        </p:txBody>
      </p:sp>
    </p:spTree>
    <p:extLst>
      <p:ext uri="{BB962C8B-B14F-4D97-AF65-F5344CB8AC3E}">
        <p14:creationId xmlns:p14="http://schemas.microsoft.com/office/powerpoint/2010/main" val="2006542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215899" y="1591439"/>
            <a:ext cx="10594975" cy="2246769"/>
          </a:xfrm>
          <a:prstGeom prst="rect">
            <a:avLst/>
          </a:prstGeom>
        </p:spPr>
        <p:txBody>
          <a:bodyPr wrap="square">
            <a:spAutoFit/>
          </a:bodyPr>
          <a:lstStyle/>
          <a:p>
            <a:r>
              <a:rPr lang="ru-RU" sz="2000" dirty="0">
                <a:latin typeface="Times New Roman" pitchFamily="18" charset="0"/>
                <a:cs typeface="Times New Roman" pitchFamily="18" charset="0"/>
              </a:rPr>
              <a:t>15. Этот старинный город расположен в центральной части одной из областей Центрального экономического района. Город, расположенный на небольшой реке, в прошлом был известен как важный торговый пункт, с чем связано и его название. Значительное число памятников архитектуры и культуры позволило городу претендовать на включение в число кандидатов в список объектов Всемирного наследия. Одним из символов города является известное блюдо русской кухни, которое, как считается, было впервые приготовлено здесь в начале XIX века. </a:t>
            </a:r>
            <a:r>
              <a:rPr lang="ru-RU" sz="2000" b="1" i="1" dirty="0">
                <a:latin typeface="Times New Roman" pitchFamily="18" charset="0"/>
                <a:cs typeface="Times New Roman" pitchFamily="18" charset="0"/>
              </a:rPr>
              <a:t>Назовите этот город.</a:t>
            </a: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7604" y="3705225"/>
            <a:ext cx="8123391" cy="26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102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2094784" y="2301359"/>
            <a:ext cx="7278531" cy="707886"/>
          </a:xfrm>
          <a:prstGeom prst="rect">
            <a:avLst/>
          </a:prstGeom>
        </p:spPr>
        <p:txBody>
          <a:bodyPr wrap="none">
            <a:spAutoFit/>
          </a:bodyPr>
          <a:lstStyle/>
          <a:p>
            <a:r>
              <a:rPr lang="ru-RU" sz="4000" b="1" dirty="0">
                <a:solidFill>
                  <a:srgbClr val="C00000"/>
                </a:solidFill>
                <a:latin typeface="Times New Roman" pitchFamily="18" charset="0"/>
                <a:cs typeface="Times New Roman" pitchFamily="18" charset="0"/>
              </a:rPr>
              <a:t>г. Торжок, Пожарская котлета</a:t>
            </a:r>
          </a:p>
        </p:txBody>
      </p:sp>
    </p:spTree>
    <p:extLst>
      <p:ext uri="{BB962C8B-B14F-4D97-AF65-F5344CB8AC3E}">
        <p14:creationId xmlns:p14="http://schemas.microsoft.com/office/powerpoint/2010/main" val="268087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04800" y="1510437"/>
            <a:ext cx="6096000" cy="3785652"/>
          </a:xfrm>
          <a:prstGeom prst="rect">
            <a:avLst/>
          </a:prstGeom>
        </p:spPr>
        <p:txBody>
          <a:bodyPr>
            <a:spAutoFit/>
          </a:bodyPr>
          <a:lstStyle/>
          <a:p>
            <a:r>
              <a:rPr lang="ru-RU" sz="2400" dirty="0">
                <a:latin typeface="Times New Roman" pitchFamily="18" charset="0"/>
                <a:cs typeface="Times New Roman" pitchFamily="18" charset="0"/>
              </a:rPr>
              <a:t>16. На картинке представлены устья крупных российских рек, а точнее их спутниковые фотографии. Одна из указанных рек не впадает в море или океан. Расположите эти реки в том порядке, как их устья расположены на территории России с запада на восток. </a:t>
            </a:r>
          </a:p>
          <a:p>
            <a:r>
              <a:rPr lang="ru-RU" sz="2400" b="1" i="1" dirty="0">
                <a:latin typeface="Times New Roman" pitchFamily="18" charset="0"/>
                <a:cs typeface="Times New Roman" pitchFamily="18" charset="0"/>
              </a:rPr>
              <a:t>Ответ запишите в виде последовательности цифр (например, 12345).</a:t>
            </a:r>
          </a:p>
        </p:txBody>
      </p:sp>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2587" y="331813"/>
            <a:ext cx="3128061" cy="597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542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4220461" y="2101334"/>
            <a:ext cx="3373872" cy="3416320"/>
          </a:xfrm>
          <a:prstGeom prst="rect">
            <a:avLst/>
          </a:prstGeom>
        </p:spPr>
        <p:txBody>
          <a:bodyPr wrap="none">
            <a:spAutoFit/>
          </a:bodyPr>
          <a:lstStyle/>
          <a:p>
            <a:pPr marL="342900" indent="-342900">
              <a:buAutoNum type="arabicPeriod"/>
            </a:pPr>
            <a:r>
              <a:rPr lang="ru-RU" sz="3600" b="1" dirty="0">
                <a:solidFill>
                  <a:srgbClr val="C00000"/>
                </a:solidFill>
                <a:latin typeface="Times New Roman" pitchFamily="18" charset="0"/>
                <a:cs typeface="Times New Roman" pitchFamily="18" charset="0"/>
              </a:rPr>
              <a:t>р. Обь</a:t>
            </a:r>
          </a:p>
          <a:p>
            <a:pPr marL="342900" indent="-342900">
              <a:buAutoNum type="arabicPeriod"/>
            </a:pPr>
            <a:r>
              <a:rPr lang="ru-RU" sz="3600" b="1" dirty="0">
                <a:solidFill>
                  <a:srgbClr val="C00000"/>
                </a:solidFill>
                <a:latin typeface="Times New Roman" pitchFamily="18" charset="0"/>
                <a:cs typeface="Times New Roman" pitchFamily="18" charset="0"/>
              </a:rPr>
              <a:t>р. Печора</a:t>
            </a:r>
          </a:p>
          <a:p>
            <a:pPr marL="342900" indent="-342900">
              <a:buAutoNum type="arabicPeriod"/>
            </a:pPr>
            <a:r>
              <a:rPr lang="ru-RU" sz="3600" b="1" dirty="0">
                <a:solidFill>
                  <a:srgbClr val="C00000"/>
                </a:solidFill>
                <a:latin typeface="Times New Roman" pitchFamily="18" charset="0"/>
                <a:cs typeface="Times New Roman" pitchFamily="18" charset="0"/>
              </a:rPr>
              <a:t>р. Амур</a:t>
            </a:r>
          </a:p>
          <a:p>
            <a:pPr marL="342900" indent="-342900">
              <a:buAutoNum type="arabicPeriod"/>
            </a:pPr>
            <a:r>
              <a:rPr lang="ru-RU" sz="3600" b="1" dirty="0">
                <a:solidFill>
                  <a:srgbClr val="C00000"/>
                </a:solidFill>
                <a:latin typeface="Times New Roman" pitchFamily="18" charset="0"/>
                <a:cs typeface="Times New Roman" pitchFamily="18" charset="0"/>
              </a:rPr>
              <a:t>р. Сев. Двина</a:t>
            </a:r>
          </a:p>
          <a:p>
            <a:pPr marL="342900" indent="-342900">
              <a:buAutoNum type="arabicPeriod"/>
            </a:pPr>
            <a:r>
              <a:rPr lang="ru-RU" sz="3600" b="1" dirty="0">
                <a:solidFill>
                  <a:srgbClr val="C00000"/>
                </a:solidFill>
                <a:latin typeface="Times New Roman" pitchFamily="18" charset="0"/>
                <a:cs typeface="Times New Roman" pitchFamily="18" charset="0"/>
              </a:rPr>
              <a:t>р. Селенга</a:t>
            </a:r>
          </a:p>
          <a:p>
            <a:pPr marL="342900" indent="-342900">
              <a:buAutoNum type="arabicPeriod"/>
            </a:pPr>
            <a:endParaRPr lang="ru-RU"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46567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04800" y="1611212"/>
            <a:ext cx="6096000" cy="4154984"/>
          </a:xfrm>
          <a:prstGeom prst="rect">
            <a:avLst/>
          </a:prstGeom>
        </p:spPr>
        <p:txBody>
          <a:bodyPr>
            <a:spAutoFit/>
          </a:bodyPr>
          <a:lstStyle/>
          <a:p>
            <a:r>
              <a:rPr lang="ru-RU" sz="2400" dirty="0">
                <a:latin typeface="Times New Roman" pitchFamily="18" charset="0"/>
                <a:cs typeface="Times New Roman" pitchFamily="18" charset="0"/>
              </a:rPr>
              <a:t>17. На этом острове расположено необычное озеро. По площади озеро невелико, при этом оно является самым глубоким не только в своем субъекте, но и входит в число глубочайших озер России. Еще одна особенность озера – оно расположено вокруг действующего вулкана. Из-за этой особенности, очевидно, происходит его название. </a:t>
            </a:r>
          </a:p>
          <a:p>
            <a:r>
              <a:rPr lang="ru-RU" sz="2400" b="1" i="1" dirty="0">
                <a:latin typeface="Times New Roman" pitchFamily="18" charset="0"/>
                <a:cs typeface="Times New Roman" pitchFamily="18" charset="0"/>
              </a:rPr>
              <a:t>Назовите остров, на котором расположено озеро.</a:t>
            </a:r>
          </a:p>
        </p:txBody>
      </p:sp>
      <p:pic>
        <p:nvPicPr>
          <p:cNvPr id="174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4691" y="2434932"/>
            <a:ext cx="529590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638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138279" y="2634734"/>
            <a:ext cx="6250750" cy="1323439"/>
          </a:xfrm>
          <a:prstGeom prst="rect">
            <a:avLst/>
          </a:prstGeom>
        </p:spPr>
        <p:txBody>
          <a:bodyPr wrap="none">
            <a:spAutoFit/>
          </a:bodyPr>
          <a:lstStyle/>
          <a:p>
            <a:r>
              <a:rPr lang="ru-RU" sz="4000" b="1" dirty="0">
                <a:solidFill>
                  <a:srgbClr val="C00000"/>
                </a:solidFill>
                <a:latin typeface="Times New Roman" pitchFamily="18" charset="0"/>
                <a:cs typeface="Times New Roman" pitchFamily="18" charset="0"/>
              </a:rPr>
              <a:t>Курильские острова:</a:t>
            </a:r>
          </a:p>
          <a:p>
            <a:r>
              <a:rPr lang="ru-RU" sz="4000" b="1" dirty="0">
                <a:solidFill>
                  <a:srgbClr val="C00000"/>
                </a:solidFill>
                <a:latin typeface="Times New Roman" pitchFamily="18" charset="0"/>
                <a:cs typeface="Times New Roman" pitchFamily="18" charset="0"/>
              </a:rPr>
              <a:t>о. </a:t>
            </a:r>
            <a:r>
              <a:rPr lang="ru-RU" sz="4000" b="1" dirty="0" err="1">
                <a:solidFill>
                  <a:srgbClr val="C00000"/>
                </a:solidFill>
                <a:latin typeface="Times New Roman" pitchFamily="18" charset="0"/>
                <a:cs typeface="Times New Roman" pitchFamily="18" charset="0"/>
              </a:rPr>
              <a:t>Онекотан</a:t>
            </a:r>
            <a:r>
              <a:rPr lang="ru-RU" sz="4000" b="1" dirty="0">
                <a:solidFill>
                  <a:srgbClr val="C00000"/>
                </a:solidFill>
                <a:latin typeface="Times New Roman" pitchFamily="18" charset="0"/>
                <a:cs typeface="Times New Roman" pitchFamily="18" charset="0"/>
              </a:rPr>
              <a:t>, </a:t>
            </a:r>
            <a:r>
              <a:rPr lang="ru-RU" sz="4000" b="1" dirty="0" err="1">
                <a:solidFill>
                  <a:srgbClr val="C00000"/>
                </a:solidFill>
                <a:latin typeface="Times New Roman" pitchFamily="18" charset="0"/>
                <a:cs typeface="Times New Roman" pitchFamily="18" charset="0"/>
              </a:rPr>
              <a:t>оз</a:t>
            </a:r>
            <a:r>
              <a:rPr lang="ru-RU" sz="4000" b="1" dirty="0">
                <a:solidFill>
                  <a:srgbClr val="C00000"/>
                </a:solidFill>
                <a:latin typeface="Times New Roman" pitchFamily="18" charset="0"/>
                <a:cs typeface="Times New Roman" pitchFamily="18" charset="0"/>
              </a:rPr>
              <a:t> Кольцевое</a:t>
            </a:r>
          </a:p>
        </p:txBody>
      </p:sp>
    </p:spTree>
    <p:extLst>
      <p:ext uri="{BB962C8B-B14F-4D97-AF65-F5344CB8AC3E}">
        <p14:creationId xmlns:p14="http://schemas.microsoft.com/office/powerpoint/2010/main" val="630274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133350" y="1617613"/>
            <a:ext cx="5305425" cy="4524315"/>
          </a:xfrm>
          <a:prstGeom prst="rect">
            <a:avLst/>
          </a:prstGeom>
        </p:spPr>
        <p:txBody>
          <a:bodyPr wrap="square">
            <a:spAutoFit/>
          </a:bodyPr>
          <a:lstStyle/>
          <a:p>
            <a:r>
              <a:rPr lang="ru-RU" sz="2400" dirty="0">
                <a:latin typeface="Times New Roman" pitchFamily="18" charset="0"/>
                <a:cs typeface="Times New Roman" pitchFamily="18" charset="0"/>
              </a:rPr>
              <a:t>18. Определите, какой субъект Российской Федерации скрывается под знаком вопроса.</a:t>
            </a:r>
            <a:br>
              <a:rPr lang="ru-RU" sz="2400" dirty="0">
                <a:latin typeface="Times New Roman" pitchFamily="18" charset="0"/>
                <a:cs typeface="Times New Roman" pitchFamily="18" charset="0"/>
              </a:rPr>
            </a:br>
            <a:endParaRPr lang="ru-RU" sz="2400" dirty="0">
              <a:latin typeface="Times New Roman" pitchFamily="18" charset="0"/>
              <a:cs typeface="Times New Roman" pitchFamily="18" charset="0"/>
            </a:endParaRPr>
          </a:p>
          <a:p>
            <a:r>
              <a:rPr lang="ru-RU" sz="2400" dirty="0">
                <a:latin typeface="Times New Roman" pitchFamily="18" charset="0"/>
                <a:cs typeface="Times New Roman" pitchFamily="18" charset="0"/>
              </a:rPr>
              <a:t>На картинке показаны граничащие с ним субъекты; размер многоугольника соответствует площади территории региона относительно искомого субъекта. Также показаны традиционные для каждого из субъектов народные промыслы и ремесла.</a:t>
            </a:r>
          </a:p>
        </p:txBody>
      </p:sp>
      <p:pic>
        <p:nvPicPr>
          <p:cNvPr id="184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4570" y="176212"/>
            <a:ext cx="6413129" cy="668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919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2025995" y="1727507"/>
            <a:ext cx="8375691" cy="3539430"/>
          </a:xfrm>
          <a:prstGeom prst="rect">
            <a:avLst/>
          </a:prstGeom>
        </p:spPr>
        <p:txBody>
          <a:bodyPr wrap="none">
            <a:spAutoFit/>
          </a:bodyPr>
          <a:lstStyle/>
          <a:p>
            <a:pPr algn="ctr"/>
            <a:r>
              <a:rPr lang="ru-RU" sz="3200" b="1" dirty="0">
                <a:solidFill>
                  <a:srgbClr val="C00000"/>
                </a:solidFill>
                <a:latin typeface="Times New Roman" pitchFamily="18" charset="0"/>
                <a:cs typeface="Times New Roman" pitchFamily="18" charset="0"/>
              </a:rPr>
              <a:t>Костромская область</a:t>
            </a:r>
          </a:p>
          <a:p>
            <a:pPr algn="ctr"/>
            <a:endParaRPr lang="ru-RU" sz="3200" b="1" dirty="0">
              <a:solidFill>
                <a:srgbClr val="C00000"/>
              </a:solidFill>
              <a:latin typeface="Times New Roman" pitchFamily="18" charset="0"/>
              <a:cs typeface="Times New Roman" pitchFamily="18" charset="0"/>
            </a:endParaRPr>
          </a:p>
          <a:p>
            <a:r>
              <a:rPr lang="ru-RU" sz="3200" b="1" dirty="0">
                <a:latin typeface="Times New Roman" pitchFamily="18" charset="0"/>
                <a:cs typeface="Times New Roman" pitchFamily="18" charset="0"/>
              </a:rPr>
              <a:t>Вологодские кружева </a:t>
            </a:r>
          </a:p>
          <a:p>
            <a:r>
              <a:rPr lang="ru-RU" sz="3200" b="1" dirty="0">
                <a:latin typeface="Times New Roman" pitchFamily="18" charset="0"/>
                <a:cs typeface="Times New Roman" pitchFamily="18" charset="0"/>
              </a:rPr>
              <a:t>Дымковская игрушка – Кировская область </a:t>
            </a:r>
          </a:p>
          <a:p>
            <a:r>
              <a:rPr lang="ru-RU" sz="3200" b="1" dirty="0">
                <a:latin typeface="Times New Roman" pitchFamily="18" charset="0"/>
                <a:cs typeface="Times New Roman" pitchFamily="18" charset="0"/>
              </a:rPr>
              <a:t>Хохлома - Ивановская </a:t>
            </a:r>
          </a:p>
          <a:p>
            <a:r>
              <a:rPr lang="ru-RU" sz="3200" b="1" dirty="0" err="1">
                <a:latin typeface="Times New Roman" pitchFamily="18" charset="0"/>
                <a:cs typeface="Times New Roman" pitchFamily="18" charset="0"/>
              </a:rPr>
              <a:t>Жостовский</a:t>
            </a:r>
            <a:r>
              <a:rPr lang="ru-RU" sz="3200" b="1" dirty="0">
                <a:latin typeface="Times New Roman" pitchFamily="18" charset="0"/>
                <a:cs typeface="Times New Roman" pitchFamily="18" charset="0"/>
              </a:rPr>
              <a:t> поднос -Московская область</a:t>
            </a:r>
          </a:p>
          <a:p>
            <a:r>
              <a:rPr lang="ru-RU" sz="3200" b="1" dirty="0">
                <a:latin typeface="Times New Roman" pitchFamily="18" charset="0"/>
                <a:cs typeface="Times New Roman" pitchFamily="18" charset="0"/>
              </a:rPr>
              <a:t>Финифть - Ярославская область</a:t>
            </a:r>
          </a:p>
        </p:txBody>
      </p:sp>
    </p:spTree>
    <p:extLst>
      <p:ext uri="{BB962C8B-B14F-4D97-AF65-F5344CB8AC3E}">
        <p14:creationId xmlns:p14="http://schemas.microsoft.com/office/powerpoint/2010/main" val="257418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180975" y="1455688"/>
            <a:ext cx="5800725" cy="4893647"/>
          </a:xfrm>
          <a:prstGeom prst="rect">
            <a:avLst/>
          </a:prstGeom>
        </p:spPr>
        <p:txBody>
          <a:bodyPr wrap="square">
            <a:spAutoFit/>
          </a:bodyPr>
          <a:lstStyle/>
          <a:p>
            <a:pPr marL="457200" indent="-457200">
              <a:buAutoNum type="arabicPeriod"/>
            </a:pPr>
            <a:r>
              <a:rPr lang="ru-RU" sz="2400" dirty="0">
                <a:latin typeface="Times New Roman" pitchFamily="18" charset="0"/>
                <a:cs typeface="Times New Roman" pitchFamily="18" charset="0"/>
              </a:rPr>
              <a:t>На карте разными цветами показаны регионы, лидирующие и занимающие последние места в России по определенному показателю из сферы образования. </a:t>
            </a:r>
          </a:p>
          <a:p>
            <a:r>
              <a:rPr lang="ru-RU" sz="2400" dirty="0">
                <a:latin typeface="Times New Roman" pitchFamily="18" charset="0"/>
                <a:cs typeface="Times New Roman" pitchFamily="18" charset="0"/>
              </a:rPr>
              <a:t>Регионы-лидеры выкрашены в более темный цвет, отстающие регионы – в более светлый оттенок. </a:t>
            </a:r>
          </a:p>
          <a:p>
            <a:r>
              <a:rPr lang="ru-RU" sz="2400" dirty="0">
                <a:latin typeface="Times New Roman" pitchFamily="18" charset="0"/>
                <a:cs typeface="Times New Roman" pitchFamily="18" charset="0"/>
              </a:rPr>
              <a:t>По данным Росстата за 2021 год, показатель в регионе на первом месте в 5 раз выше, чем в регионе на последнем месте. </a:t>
            </a:r>
          </a:p>
          <a:p>
            <a:r>
              <a:rPr lang="ru-RU" sz="2400" dirty="0">
                <a:latin typeface="Times New Roman" pitchFamily="18" charset="0"/>
                <a:cs typeface="Times New Roman" pitchFamily="18" charset="0"/>
              </a:rPr>
              <a:t>   </a:t>
            </a:r>
            <a:r>
              <a:rPr lang="ru-RU" sz="2400" b="1" i="1" dirty="0">
                <a:latin typeface="Times New Roman" pitchFamily="18" charset="0"/>
                <a:cs typeface="Times New Roman" pitchFamily="18" charset="0"/>
              </a:rPr>
              <a:t>О каком же показателе идет речь?</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1456" y="1829604"/>
            <a:ext cx="6130544" cy="369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81000" y="1493014"/>
            <a:ext cx="6096000" cy="4493538"/>
          </a:xfrm>
          <a:prstGeom prst="rect">
            <a:avLst/>
          </a:prstGeom>
        </p:spPr>
        <p:txBody>
          <a:bodyPr>
            <a:spAutoFit/>
          </a:bodyPr>
          <a:lstStyle/>
          <a:p>
            <a:r>
              <a:rPr lang="ru-RU" sz="2200" dirty="0">
                <a:latin typeface="Times New Roman" pitchFamily="18" charset="0"/>
                <a:cs typeface="Times New Roman" pitchFamily="18" charset="0"/>
              </a:rPr>
              <a:t>19. Этот небольшой город, расположенный в Свердловской области, к северу от Екатеринбурга, является важным промышленным центром. В частности, там располагается предприятие, являющееся крупнейшим в мире производителем особого металла и его сплавов. Этот металл применяется во многих высокотехнологичных отраслях хозяйства, например, в авиастроении. В нынешних условиях Евросоюз не вводит санкции против данного предприятия из-за его важности для европейской промышленности.</a:t>
            </a:r>
          </a:p>
          <a:p>
            <a:r>
              <a:rPr lang="ru-RU" sz="2200" b="1" i="1" dirty="0">
                <a:latin typeface="Times New Roman" pitchFamily="18" charset="0"/>
                <a:cs typeface="Times New Roman" pitchFamily="18" charset="0"/>
              </a:rPr>
              <a:t> О каком городе идет речь?</a:t>
            </a:r>
          </a:p>
        </p:txBody>
      </p:sp>
      <p:pic>
        <p:nvPicPr>
          <p:cNvPr id="194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923901"/>
            <a:ext cx="54292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414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595687" y="2930009"/>
            <a:ext cx="4538550" cy="769441"/>
          </a:xfrm>
          <a:prstGeom prst="rect">
            <a:avLst/>
          </a:prstGeom>
        </p:spPr>
        <p:txBody>
          <a:bodyPr wrap="none">
            <a:spAutoFit/>
          </a:bodyPr>
          <a:lstStyle/>
          <a:p>
            <a:r>
              <a:rPr lang="ru-RU" sz="4400" b="1" dirty="0">
                <a:solidFill>
                  <a:srgbClr val="C00000"/>
                </a:solidFill>
                <a:latin typeface="Times New Roman" pitchFamily="18" charset="0"/>
                <a:cs typeface="Times New Roman" pitchFamily="18" charset="0"/>
              </a:rPr>
              <a:t>г. Верхняя Салда</a:t>
            </a:r>
          </a:p>
        </p:txBody>
      </p:sp>
    </p:spTree>
    <p:extLst>
      <p:ext uri="{BB962C8B-B14F-4D97-AF65-F5344CB8AC3E}">
        <p14:creationId xmlns:p14="http://schemas.microsoft.com/office/powerpoint/2010/main" val="1948424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81000" y="1673811"/>
            <a:ext cx="4048125" cy="4524315"/>
          </a:xfrm>
          <a:prstGeom prst="rect">
            <a:avLst/>
          </a:prstGeom>
        </p:spPr>
        <p:txBody>
          <a:bodyPr wrap="square">
            <a:spAutoFit/>
          </a:bodyPr>
          <a:lstStyle/>
          <a:p>
            <a:r>
              <a:rPr lang="ru-RU" sz="2400" dirty="0">
                <a:latin typeface="Times New Roman" pitchFamily="18" charset="0"/>
                <a:cs typeface="Times New Roman" pitchFamily="18" charset="0"/>
              </a:rPr>
              <a:t>20. Этот небольшой город располагается на берегах одноименного озера в Центральной России. На гербе города, среди прочего, изображены две стрелы, направленные на юго-восток и северо-запад соответственно, которые символизируют его географическое положение. </a:t>
            </a:r>
            <a:r>
              <a:rPr lang="ru-RU" sz="2400" b="1" i="1" dirty="0">
                <a:latin typeface="Times New Roman" pitchFamily="18" charset="0"/>
                <a:cs typeface="Times New Roman" pitchFamily="18" charset="0"/>
              </a:rPr>
              <a:t>Назовите этот город.</a:t>
            </a:r>
          </a:p>
        </p:txBody>
      </p:sp>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8249" y="2078593"/>
            <a:ext cx="68294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851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333219" y="1954738"/>
            <a:ext cx="6007542" cy="769441"/>
          </a:xfrm>
          <a:prstGeom prst="rect">
            <a:avLst/>
          </a:prstGeom>
        </p:spPr>
        <p:txBody>
          <a:bodyPr wrap="none">
            <a:spAutoFit/>
          </a:bodyPr>
          <a:lstStyle/>
          <a:p>
            <a:r>
              <a:rPr lang="ru-RU" sz="4400" b="1" dirty="0">
                <a:solidFill>
                  <a:srgbClr val="C00000"/>
                </a:solidFill>
                <a:latin typeface="Times New Roman" pitchFamily="18" charset="0"/>
                <a:cs typeface="Times New Roman" pitchFamily="18" charset="0"/>
              </a:rPr>
              <a:t>г. Бологое (оз. Бологое)</a:t>
            </a:r>
          </a:p>
        </p:txBody>
      </p:sp>
      <p:sp>
        <p:nvSpPr>
          <p:cNvPr id="3" name="Прямоугольник 2"/>
          <p:cNvSpPr/>
          <p:nvPr/>
        </p:nvSpPr>
        <p:spPr>
          <a:xfrm>
            <a:off x="428626" y="3077810"/>
            <a:ext cx="10541266" cy="1938992"/>
          </a:xfrm>
          <a:prstGeom prst="rect">
            <a:avLst/>
          </a:prstGeom>
        </p:spPr>
        <p:txBody>
          <a:bodyPr wrap="square">
            <a:spAutoFit/>
          </a:bodyPr>
          <a:lstStyle/>
          <a:p>
            <a:r>
              <a:rPr lang="ru-RU" sz="2000" dirty="0" err="1">
                <a:latin typeface="Times New Roman" pitchFamily="18" charset="0"/>
                <a:cs typeface="Times New Roman" pitchFamily="18" charset="0"/>
              </a:rPr>
              <a:t>Болого́е</a:t>
            </a:r>
            <a:r>
              <a:rPr lang="ru-RU" sz="2000" dirty="0">
                <a:latin typeface="Times New Roman" pitchFamily="18" charset="0"/>
                <a:cs typeface="Times New Roman" pitchFamily="18" charset="0"/>
              </a:rPr>
              <a:t> - административный центр на Тверской области.</a:t>
            </a:r>
          </a:p>
          <a:p>
            <a:r>
              <a:rPr lang="ru-RU" sz="2000" dirty="0">
                <a:latin typeface="Times New Roman" pitchFamily="18" charset="0"/>
                <a:cs typeface="Times New Roman" pitchFamily="18" charset="0"/>
              </a:rPr>
              <a:t>Город расположен на Валдайской возвышенности, на Бологом озере в 164 км к северо-западу от Твери. </a:t>
            </a:r>
          </a:p>
          <a:p>
            <a:r>
              <a:rPr lang="ru-RU" sz="2000" dirty="0">
                <a:latin typeface="Times New Roman" pitchFamily="18" charset="0"/>
                <a:cs typeface="Times New Roman" pitchFamily="18" charset="0"/>
              </a:rPr>
              <a:t>Крупный железнодорожный узел.</a:t>
            </a:r>
          </a:p>
          <a:p>
            <a:r>
              <a:rPr lang="ru-RU" sz="2000" dirty="0">
                <a:latin typeface="Times New Roman" pitchFamily="18" charset="0"/>
                <a:cs typeface="Times New Roman" pitchFamily="18" charset="0"/>
              </a:rPr>
              <a:t> Расположен примерно посередине железнодорожного пути из Санкт-Петербурга (319 км) в Москву (331 км). </a:t>
            </a:r>
          </a:p>
        </p:txBody>
      </p:sp>
    </p:spTree>
    <p:extLst>
      <p:ext uri="{BB962C8B-B14F-4D97-AF65-F5344CB8AC3E}">
        <p14:creationId xmlns:p14="http://schemas.microsoft.com/office/powerpoint/2010/main" val="3600189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2867025" y="2829342"/>
            <a:ext cx="6096000" cy="769441"/>
          </a:xfrm>
          <a:prstGeom prst="rect">
            <a:avLst/>
          </a:prstGeom>
        </p:spPr>
        <p:txBody>
          <a:bodyPr>
            <a:spAutoFit/>
          </a:bodyPr>
          <a:lstStyle/>
          <a:p>
            <a:pPr algn="ctr"/>
            <a:r>
              <a:rPr lang="ru-RU" sz="4400" b="1" dirty="0">
                <a:latin typeface="Times New Roman" pitchFamily="18" charset="0"/>
                <a:cs typeface="Times New Roman" pitchFamily="18" charset="0"/>
              </a:rPr>
              <a:t>Спасибо за внимание</a:t>
            </a:r>
          </a:p>
        </p:txBody>
      </p:sp>
    </p:spTree>
    <p:extLst>
      <p:ext uri="{BB962C8B-B14F-4D97-AF65-F5344CB8AC3E}">
        <p14:creationId xmlns:p14="http://schemas.microsoft.com/office/powerpoint/2010/main" val="1154611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692964" y="2932063"/>
            <a:ext cx="11060886" cy="769441"/>
          </a:xfrm>
          <a:prstGeom prst="rect">
            <a:avLst/>
          </a:prstGeom>
        </p:spPr>
        <p:txBody>
          <a:bodyPr wrap="square">
            <a:spAutoFit/>
          </a:bodyPr>
          <a:lstStyle/>
          <a:p>
            <a:r>
              <a:rPr lang="ru-RU" sz="4400" b="1" dirty="0">
                <a:solidFill>
                  <a:srgbClr val="FF0000"/>
                </a:solidFill>
                <a:latin typeface="Times New Roman" pitchFamily="18" charset="0"/>
                <a:cs typeface="Times New Roman" pitchFamily="18" charset="0"/>
              </a:rPr>
              <a:t>Средняя зарплата учителей по субъектам</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123825" y="1305342"/>
            <a:ext cx="11944350" cy="2862322"/>
          </a:xfrm>
          <a:prstGeom prst="rect">
            <a:avLst/>
          </a:prstGeom>
        </p:spPr>
        <p:txBody>
          <a:bodyPr wrap="square">
            <a:spAutoFit/>
          </a:bodyPr>
          <a:lstStyle/>
          <a:p>
            <a:r>
              <a:rPr lang="ru-RU" dirty="0"/>
              <a:t>2</a:t>
            </a:r>
            <a:r>
              <a:rPr lang="ru-RU" sz="2000" dirty="0">
                <a:latin typeface="Times New Roman" pitchFamily="18" charset="0"/>
                <a:cs typeface="Times New Roman" pitchFamily="18" charset="0"/>
              </a:rPr>
              <a:t>. Города А и Б находятся на расстоянии примерно в 2500 км друг от друга. Их названия похожи – они состоят из одинакового количества букв, при этом согласные буквы в обоих случаях совпадают. </a:t>
            </a:r>
          </a:p>
          <a:p>
            <a:r>
              <a:rPr lang="ru-RU" sz="2000" b="1" dirty="0">
                <a:latin typeface="Times New Roman" pitchFamily="18" charset="0"/>
                <a:cs typeface="Times New Roman" pitchFamily="18" charset="0"/>
              </a:rPr>
              <a:t>Город А</a:t>
            </a:r>
            <a:r>
              <a:rPr lang="ru-RU" sz="2000" dirty="0">
                <a:latin typeface="Times New Roman" pitchFamily="18" charset="0"/>
                <a:cs typeface="Times New Roman" pitchFamily="18" charset="0"/>
              </a:rPr>
              <a:t> расположен в азиатской части страны и является административным центром приграничного субъекта Российской Федерации. На гербе города, среди прочего, изображен памятник, характеризующий его уникальное географическое положение. </a:t>
            </a:r>
          </a:p>
          <a:p>
            <a:r>
              <a:rPr lang="ru-RU" sz="2000" b="1" dirty="0">
                <a:latin typeface="Times New Roman" pitchFamily="18" charset="0"/>
                <a:cs typeface="Times New Roman" pitchFamily="18" charset="0"/>
              </a:rPr>
              <a:t>Город Б</a:t>
            </a:r>
            <a:r>
              <a:rPr lang="ru-RU" sz="2000" dirty="0">
                <a:latin typeface="Times New Roman" pitchFamily="18" charset="0"/>
                <a:cs typeface="Times New Roman" pitchFamily="18" charset="0"/>
              </a:rPr>
              <a:t> значительно меньше по численности населения, он находится на востоке европейской части страны. Город Б в прошлом был центром добычи каменного угля, этот факт отражен на его гербе. Также на гербе города Б присутствуют и плоды растения, название которого созвучно с названиями обоих городов. </a:t>
            </a:r>
            <a:r>
              <a:rPr lang="ru-RU" sz="2000" b="1" i="1" dirty="0">
                <a:latin typeface="Times New Roman" pitchFamily="18" charset="0"/>
                <a:cs typeface="Times New Roman" pitchFamily="18" charset="0"/>
              </a:rPr>
              <a:t>Назовите города А и Б.</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700" y="3898584"/>
            <a:ext cx="7753350" cy="285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935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3" name="Прямоугольник 2"/>
          <p:cNvSpPr/>
          <p:nvPr/>
        </p:nvSpPr>
        <p:spPr>
          <a:xfrm>
            <a:off x="2943225" y="1802009"/>
            <a:ext cx="7258050" cy="923330"/>
          </a:xfrm>
          <a:prstGeom prst="rect">
            <a:avLst/>
          </a:prstGeom>
        </p:spPr>
        <p:txBody>
          <a:bodyPr wrap="square">
            <a:spAutoFit/>
          </a:bodyPr>
          <a:lstStyle/>
          <a:p>
            <a:r>
              <a:rPr lang="ru-RU" sz="5400" dirty="0">
                <a:solidFill>
                  <a:srgbClr val="FF0000"/>
                </a:solidFill>
                <a:latin typeface="Times New Roman" pitchFamily="18" charset="0"/>
                <a:cs typeface="Times New Roman" pitchFamily="18" charset="0"/>
              </a:rPr>
              <a:t>г. Кызыл – г. </a:t>
            </a:r>
            <a:r>
              <a:rPr lang="ru-RU" sz="5400" dirty="0" err="1">
                <a:solidFill>
                  <a:srgbClr val="FF0000"/>
                </a:solidFill>
                <a:latin typeface="Times New Roman" pitchFamily="18" charset="0"/>
                <a:cs typeface="Times New Roman" pitchFamily="18" charset="0"/>
              </a:rPr>
              <a:t>Кизел</a:t>
            </a:r>
            <a:r>
              <a:rPr lang="ru-RU" sz="5400" dirty="0">
                <a:solidFill>
                  <a:srgbClr val="FF0000"/>
                </a:solidFill>
                <a:latin typeface="Times New Roman" pitchFamily="18" charset="0"/>
                <a:cs typeface="Times New Roman" pitchFamily="18" charset="0"/>
              </a:rPr>
              <a:t> </a:t>
            </a:r>
          </a:p>
        </p:txBody>
      </p:sp>
      <p:sp>
        <p:nvSpPr>
          <p:cNvPr id="2" name="Прямоугольник 1"/>
          <p:cNvSpPr/>
          <p:nvPr/>
        </p:nvSpPr>
        <p:spPr>
          <a:xfrm>
            <a:off x="752475" y="2974539"/>
            <a:ext cx="10687050" cy="3046988"/>
          </a:xfrm>
          <a:prstGeom prst="rect">
            <a:avLst/>
          </a:prstGeom>
        </p:spPr>
        <p:txBody>
          <a:bodyPr wrap="square">
            <a:spAutoFit/>
          </a:bodyPr>
          <a:lstStyle/>
          <a:p>
            <a:r>
              <a:rPr lang="ru-RU" sz="2400" dirty="0">
                <a:latin typeface="Times New Roman" pitchFamily="18" charset="0"/>
                <a:cs typeface="Times New Roman" pitchFamily="18" charset="0"/>
              </a:rPr>
              <a:t>г. </a:t>
            </a:r>
            <a:r>
              <a:rPr lang="ru-RU" sz="2400" dirty="0" err="1">
                <a:latin typeface="Times New Roman" pitchFamily="18" charset="0"/>
                <a:cs typeface="Times New Roman" pitchFamily="18" charset="0"/>
              </a:rPr>
              <a:t>Ки́зел</a:t>
            </a:r>
            <a:r>
              <a:rPr lang="ru-RU" sz="2400" dirty="0">
                <a:latin typeface="Times New Roman" pitchFamily="18" charset="0"/>
                <a:cs typeface="Times New Roman" pitchFamily="18" charset="0"/>
              </a:rPr>
              <a:t> — город краевого значения в Пермском крае России. Административный центр </a:t>
            </a:r>
            <a:r>
              <a:rPr lang="ru-RU" sz="2400" dirty="0" err="1">
                <a:latin typeface="Times New Roman" pitchFamily="18" charset="0"/>
                <a:cs typeface="Times New Roman" pitchFamily="18" charset="0"/>
              </a:rPr>
              <a:t>Кизеловского</a:t>
            </a:r>
            <a:r>
              <a:rPr lang="ru-RU" sz="2400" dirty="0">
                <a:latin typeface="Times New Roman" pitchFamily="18" charset="0"/>
                <a:cs typeface="Times New Roman" pitchFamily="18" charset="0"/>
              </a:rPr>
              <a:t> городского округа. Население — 15 619 чел. (2021).</a:t>
            </a:r>
          </a:p>
          <a:p>
            <a:endParaRPr lang="ru-RU" sz="2400" dirty="0">
              <a:latin typeface="Times New Roman" pitchFamily="18" charset="0"/>
              <a:cs typeface="Times New Roman" pitchFamily="18" charset="0"/>
            </a:endParaRPr>
          </a:p>
          <a:p>
            <a:r>
              <a:rPr lang="ru-RU" sz="2400" dirty="0">
                <a:latin typeface="Times New Roman" pitchFamily="18" charset="0"/>
                <a:cs typeface="Times New Roman" pitchFamily="18" charset="0"/>
              </a:rPr>
              <a:t>Поселение возникло при </a:t>
            </a:r>
            <a:r>
              <a:rPr lang="ru-RU" sz="2400" dirty="0" err="1">
                <a:latin typeface="Times New Roman" pitchFamily="18" charset="0"/>
                <a:cs typeface="Times New Roman" pitchFamily="18" charset="0"/>
              </a:rPr>
              <a:t>Кизеловском</a:t>
            </a:r>
            <a:r>
              <a:rPr lang="ru-RU" sz="2400" dirty="0">
                <a:latin typeface="Times New Roman" pitchFamily="18" charset="0"/>
                <a:cs typeface="Times New Roman" pitchFamily="18" charset="0"/>
              </a:rPr>
              <a:t> заводе, основанном в 1784 году промышленником И. Л. Лазаревым и запущенным в 1789 году. </a:t>
            </a:r>
          </a:p>
          <a:p>
            <a:r>
              <a:rPr lang="ru-RU" sz="2400" dirty="0">
                <a:latin typeface="Times New Roman" pitchFamily="18" charset="0"/>
                <a:cs typeface="Times New Roman" pitchFamily="18" charset="0"/>
              </a:rPr>
              <a:t>Статус города с 1926 года. Одноимённая железнодорожная станция на ветке Чусовская - Соликамск.</a:t>
            </a:r>
          </a:p>
        </p:txBody>
      </p:sp>
    </p:spTree>
    <p:extLst>
      <p:ext uri="{BB962C8B-B14F-4D97-AF65-F5344CB8AC3E}">
        <p14:creationId xmlns:p14="http://schemas.microsoft.com/office/powerpoint/2010/main" val="355796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142875" y="1407288"/>
            <a:ext cx="5445125" cy="4832092"/>
          </a:xfrm>
          <a:prstGeom prst="rect">
            <a:avLst/>
          </a:prstGeom>
        </p:spPr>
        <p:txBody>
          <a:bodyPr wrap="square">
            <a:spAutoFit/>
          </a:bodyPr>
          <a:lstStyle/>
          <a:p>
            <a:r>
              <a:rPr lang="ru-RU" sz="2200" dirty="0">
                <a:latin typeface="Times New Roman" pitchFamily="18" charset="0"/>
                <a:cs typeface="Times New Roman" pitchFamily="18" charset="0"/>
              </a:rPr>
              <a:t>3. 3 октября нынешнего года – 127 лет со дня рождения Сергея Есенина, одного из наиболее популярных отечественных поэтов XX века.</a:t>
            </a:r>
            <a:br>
              <a:rPr lang="ru-RU" sz="2200" dirty="0">
                <a:latin typeface="Times New Roman" pitchFamily="18" charset="0"/>
                <a:cs typeface="Times New Roman" pitchFamily="18" charset="0"/>
              </a:rPr>
            </a:br>
            <a:endParaRPr lang="ru-RU" sz="2200" dirty="0">
              <a:latin typeface="Times New Roman" pitchFamily="18" charset="0"/>
              <a:cs typeface="Times New Roman" pitchFamily="18" charset="0"/>
            </a:endParaRPr>
          </a:p>
          <a:p>
            <a:r>
              <a:rPr lang="ru-RU" sz="2200" dirty="0">
                <a:latin typeface="Times New Roman" pitchFamily="18" charset="0"/>
                <a:cs typeface="Times New Roman" pitchFamily="18" charset="0"/>
              </a:rPr>
              <a:t>В одном из известных стихотворений Есенин сравнивает природу своего родного края с неким зарубежным живописным городом. Укажите букву, которой обозначен родной край поэта, а также цифру, под которой расположен город из стихотворения. </a:t>
            </a:r>
          </a:p>
          <a:p>
            <a:r>
              <a:rPr lang="ru-RU" sz="2200" b="1" i="1" dirty="0">
                <a:latin typeface="Times New Roman" pitchFamily="18" charset="0"/>
                <a:cs typeface="Times New Roman" pitchFamily="18" charset="0"/>
              </a:rPr>
              <a:t>Ответ запишите в следующем виде: например, А1.</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7844" y="586166"/>
            <a:ext cx="6024563" cy="570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392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4763" y="6286501"/>
            <a:ext cx="12195175" cy="571500"/>
          </a:xfrm>
          <a:prstGeom prst="rect">
            <a:avLst/>
          </a:prstGeom>
          <a:solidFill>
            <a:srgbClr val="50B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304800" y="6444957"/>
            <a:ext cx="11572875" cy="292388"/>
          </a:xfrm>
          <a:prstGeom prst="rect">
            <a:avLst/>
          </a:prstGeom>
          <a:noFill/>
        </p:spPr>
        <p:txBody>
          <a:bodyPr wrap="square" lIns="0" tIns="0" rIns="0" bIns="0" rtlCol="0">
            <a:spAutoFit/>
          </a:bodyPr>
          <a:lstStyle/>
          <a:p>
            <a:pPr algn="ctr"/>
            <a:r>
              <a:rPr lang="ru-RU" sz="1900">
                <a:solidFill>
                  <a:schemeClr val="bg1"/>
                </a:solidFill>
                <a:latin typeface="Proxima Nova Rg" panose="02000506030000020004" pitchFamily="2" charset="0"/>
              </a:rPr>
              <a:t>#ТОИПКРО  #УЧИБУДУЩЕМУ  #УЧИСЬСТОИПКРО  #ТОИПКРО  #УЧИБУДУЩЕМУ #УЧИСЬСТОИПКРО</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89" y="112371"/>
            <a:ext cx="754835" cy="1104803"/>
          </a:xfrm>
          <a:prstGeom prst="rect">
            <a:avLst/>
          </a:prstGeom>
        </p:spPr>
      </p:pic>
      <p:sp>
        <p:nvSpPr>
          <p:cNvPr id="10" name="Прямоугольник 9"/>
          <p:cNvSpPr/>
          <p:nvPr/>
        </p:nvSpPr>
        <p:spPr>
          <a:xfrm>
            <a:off x="1457325" y="266273"/>
            <a:ext cx="4276725" cy="950901"/>
          </a:xfrm>
          <a:prstGeom prst="rect">
            <a:avLst/>
          </a:prstGeom>
        </p:spPr>
        <p:txBody>
          <a:bodyPr wrap="square">
            <a:spAutoFit/>
          </a:bodyPr>
          <a:lstStyle/>
          <a:p>
            <a:pPr>
              <a:lnSpc>
                <a:spcPts val="2300"/>
              </a:lnSpc>
            </a:pPr>
            <a:r>
              <a:rPr lang="ru-RU">
                <a:solidFill>
                  <a:schemeClr val="bg1"/>
                </a:solidFill>
                <a:latin typeface="Tahoma" panose="020B0604030504040204" pitchFamily="34" charset="0"/>
                <a:ea typeface="Tahoma" panose="020B0604030504040204" pitchFamily="34" charset="0"/>
                <a:cs typeface="Tahoma" panose="020B0604030504040204" pitchFamily="34" charset="0"/>
              </a:rPr>
              <a:t>ФОРУМ ФИЗИКО-МАТЕМАТИЧЕСКОГО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И ЕСТЕСТВЕННО-НАУЧНОГО </a:t>
            </a:r>
            <a:br>
              <a:rPr lang="ru-RU">
                <a:solidFill>
                  <a:schemeClr val="bg1"/>
                </a:solidFill>
                <a:latin typeface="Tahoma" panose="020B0604030504040204" pitchFamily="34" charset="0"/>
                <a:ea typeface="Tahoma" panose="020B0604030504040204" pitchFamily="34" charset="0"/>
                <a:cs typeface="Tahoma" panose="020B0604030504040204" pitchFamily="34" charset="0"/>
              </a:rPr>
            </a:br>
            <a:r>
              <a:rPr lang="ru-RU">
                <a:solidFill>
                  <a:schemeClr val="bg1"/>
                </a:solidFill>
                <a:latin typeface="Tahoma" panose="020B0604030504040204" pitchFamily="34" charset="0"/>
                <a:ea typeface="Tahoma" panose="020B0604030504040204" pitchFamily="34" charset="0"/>
                <a:cs typeface="Tahoma" panose="020B0604030504040204" pitchFamily="34" charset="0"/>
              </a:rPr>
              <a:t>ОБРАЗОВАНИЯ</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9550" y="253703"/>
            <a:ext cx="3851099" cy="86495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691" y="331813"/>
            <a:ext cx="869642" cy="801078"/>
          </a:xfrm>
          <a:prstGeom prst="rect">
            <a:avLst/>
          </a:prstGeom>
        </p:spPr>
      </p:pic>
      <p:sp>
        <p:nvSpPr>
          <p:cNvPr id="2" name="Прямоугольник 1"/>
          <p:cNvSpPr/>
          <p:nvPr/>
        </p:nvSpPr>
        <p:spPr>
          <a:xfrm>
            <a:off x="3048000" y="2274838"/>
            <a:ext cx="6096000" cy="1384995"/>
          </a:xfrm>
          <a:prstGeom prst="rect">
            <a:avLst/>
          </a:prstGeom>
        </p:spPr>
        <p:txBody>
          <a:bodyPr>
            <a:spAutoFit/>
          </a:bodyPr>
          <a:lstStyle/>
          <a:p>
            <a:r>
              <a:rPr lang="ru-RU" sz="2800" b="1" dirty="0">
                <a:solidFill>
                  <a:srgbClr val="FF0000"/>
                </a:solidFill>
                <a:latin typeface="Times New Roman" pitchFamily="18" charset="0"/>
                <a:cs typeface="Times New Roman" pitchFamily="18" charset="0"/>
              </a:rPr>
              <a:t>В 4</a:t>
            </a:r>
          </a:p>
          <a:p>
            <a:r>
              <a:rPr lang="ru-RU" sz="2800" b="1" dirty="0">
                <a:solidFill>
                  <a:srgbClr val="FF0000"/>
                </a:solidFill>
                <a:latin typeface="Times New Roman" pitchFamily="18" charset="0"/>
                <a:cs typeface="Times New Roman" pitchFamily="18" charset="0"/>
              </a:rPr>
              <a:t>г. Рязань - Шираз</a:t>
            </a:r>
          </a:p>
          <a:p>
            <a:r>
              <a:rPr lang="ru-RU" sz="2800" b="1" dirty="0">
                <a:solidFill>
                  <a:srgbClr val="FF0000"/>
                </a:solidFill>
                <a:latin typeface="Times New Roman" pitchFamily="18" charset="0"/>
                <a:cs typeface="Times New Roman" pitchFamily="18" charset="0"/>
              </a:rPr>
              <a:t>«Как бы ни был красив Шираз»</a:t>
            </a:r>
          </a:p>
        </p:txBody>
      </p:sp>
    </p:spTree>
    <p:extLst>
      <p:ext uri="{BB962C8B-B14F-4D97-AF65-F5344CB8AC3E}">
        <p14:creationId xmlns:p14="http://schemas.microsoft.com/office/powerpoint/2010/main" val="64292646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56378</TotalTime>
  <Words>2599</Words>
  <Application>Microsoft Office PowerPoint</Application>
  <PresentationFormat>Широкоэкранный</PresentationFormat>
  <Paragraphs>199</Paragraphs>
  <Slides>44</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44</vt:i4>
      </vt:variant>
    </vt:vector>
  </HeadingPairs>
  <TitlesOfParts>
    <vt:vector size="51" baseType="lpstr">
      <vt:lpstr>Arial</vt:lpstr>
      <vt:lpstr>Calibri</vt:lpstr>
      <vt:lpstr>Calibri Light</vt:lpstr>
      <vt:lpstr>Proxima Nova Rg</vt:lpstr>
      <vt:lpstr>Tahoma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ТОИПКРО</dc:creator>
  <cp:lastModifiedBy>Учитель</cp:lastModifiedBy>
  <cp:revision>767</cp:revision>
  <cp:lastPrinted>2021-07-16T05:59:00Z</cp:lastPrinted>
  <dcterms:created xsi:type="dcterms:W3CDTF">2019-08-15T10:09:47Z</dcterms:created>
  <dcterms:modified xsi:type="dcterms:W3CDTF">2022-11-07T09:11:04Z</dcterms:modified>
</cp:coreProperties>
</file>