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257" r:id="rId3"/>
    <p:sldId id="288" r:id="rId4"/>
    <p:sldId id="306" r:id="rId5"/>
    <p:sldId id="314" r:id="rId6"/>
    <p:sldId id="315" r:id="rId7"/>
    <p:sldId id="311" r:id="rId8"/>
    <p:sldId id="328" r:id="rId9"/>
    <p:sldId id="329" r:id="rId10"/>
    <p:sldId id="330" r:id="rId11"/>
    <p:sldId id="308" r:id="rId12"/>
    <p:sldId id="331" r:id="rId13"/>
    <p:sldId id="333" r:id="rId14"/>
    <p:sldId id="332" r:id="rId15"/>
    <p:sldId id="335" r:id="rId16"/>
    <p:sldId id="334" r:id="rId17"/>
    <p:sldId id="322" r:id="rId18"/>
    <p:sldId id="337" r:id="rId19"/>
    <p:sldId id="319" r:id="rId20"/>
    <p:sldId id="313" r:id="rId21"/>
    <p:sldId id="320" r:id="rId22"/>
    <p:sldId id="317" r:id="rId23"/>
    <p:sldId id="323" r:id="rId24"/>
    <p:sldId id="324" r:id="rId25"/>
    <p:sldId id="326" r:id="rId26"/>
    <p:sldId id="336" r:id="rId27"/>
    <p:sldId id="325" r:id="rId28"/>
    <p:sldId id="321" r:id="rId29"/>
    <p:sldId id="309" r:id="rId30"/>
    <p:sldId id="327" r:id="rId31"/>
    <p:sldId id="318" r:id="rId32"/>
    <p:sldId id="30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9B8B-5109-4C1F-A049-8373FD0CBCB9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3EA98-C0A3-42D5-8A9D-7388E7206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1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photo/?fbid=4194710963954845&amp;set=gm.3149609208658640&amp;__cft__%5b0%5d=AZWuimjDhdkA0DOSP3XLmdly1aFWStgMJNrRyqsFNp3gvH6TgM1uot8LGY_SRWicIPj2fCCBaDGcNnzQuisDIsIkBt4_2oJXVlEw9hLazPN58FAW_trK92MjO5qVZs_b_nHgDZCwcEj1kDfbyHfXcw8U&amp;__tn__=EH-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EA379-1C51-4736-8696-FB6DDC966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987" y="671513"/>
            <a:ext cx="9215437" cy="3557587"/>
          </a:xfrm>
        </p:spPr>
        <p:txBody>
          <a:bodyPr/>
          <a:lstStyle/>
          <a:p>
            <a:pPr algn="ctr"/>
            <a:r>
              <a:rPr lang="ru-RU" sz="3600" dirty="0"/>
              <a:t>                     </a:t>
            </a:r>
            <a:br>
              <a:rPr lang="ru-RU" sz="3600" dirty="0"/>
            </a:br>
            <a:r>
              <a:rPr lang="ru-RU" sz="3600" dirty="0"/>
              <a:t>                  </a:t>
            </a:r>
            <a:br>
              <a:rPr lang="ru-RU" sz="3600" dirty="0"/>
            </a:br>
            <a:r>
              <a:rPr lang="ru-RU" sz="3600" dirty="0"/>
              <a:t> «маленькая трилогия»</a:t>
            </a:r>
            <a:br>
              <a:rPr lang="ru-RU" sz="3600" dirty="0"/>
            </a:br>
            <a:br>
              <a:rPr lang="ru-RU" sz="3600" dirty="0"/>
            </a:br>
            <a:r>
              <a:rPr lang="ru-RU" sz="3600" b="1" dirty="0"/>
              <a:t>                               </a:t>
            </a:r>
            <a:r>
              <a:rPr lang="ru-RU" sz="2000" b="1" dirty="0"/>
              <a:t>Берегите в себе человека!</a:t>
            </a:r>
            <a:endParaRPr lang="ru-RU" sz="2800" b="1" dirty="0"/>
          </a:p>
        </p:txBody>
      </p:sp>
      <p:pic>
        <p:nvPicPr>
          <p:cNvPr id="6" name="Рисунок 5" descr="Возможно, это изображение (1 человек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2111216"/>
            <a:ext cx="1643063" cy="2086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159877" cy="10698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/>
              <a:t>«Человек в футляре», «Крыжовник», «О любви»</a:t>
            </a:r>
            <a:br>
              <a:rPr lang="ru-RU" sz="3000" dirty="0"/>
            </a:br>
            <a:r>
              <a:rPr lang="ru-RU" sz="3000" dirty="0"/>
              <a:t>(1898г.)</a:t>
            </a:r>
            <a:br>
              <a:rPr lang="ru-RU" sz="1800" dirty="0"/>
            </a:br>
            <a:endParaRPr lang="ru-RU" dirty="0"/>
          </a:p>
        </p:txBody>
      </p:sp>
      <p:pic>
        <p:nvPicPr>
          <p:cNvPr id="5" name="Рисунок 4" descr="C:\Users\123\Desktop\cheh-chelovek-v-futlyar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9" y="244316"/>
            <a:ext cx="1755775" cy="244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23\Desktop\screen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281" y="244316"/>
            <a:ext cx="1993900" cy="197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23\Desktop\img1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9" y="3657600"/>
            <a:ext cx="3090862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5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04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Результаты работы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r>
              <a:rPr lang="ru-RU" sz="3600" dirty="0"/>
              <a:t>2.</a:t>
            </a:r>
            <a:r>
              <a:rPr lang="ru-RU" sz="3600" b="1" dirty="0"/>
              <a:t>Философский смысл всех этих деталей</a:t>
            </a:r>
            <a:r>
              <a:rPr lang="ru-RU" sz="3600" dirty="0"/>
              <a:t>: футляр – это не столько внешняя оболочка, сколько жизненная позиция. Смысл ее выражен фразой: «</a:t>
            </a:r>
            <a:r>
              <a:rPr lang="ru-RU" sz="3600" i="1" dirty="0"/>
              <a:t>Как бы чего не вышло</a:t>
            </a:r>
            <a:r>
              <a:rPr lang="ru-RU" sz="3600" dirty="0"/>
              <a:t>!», которая объясняется страхом перед жизнью.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732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3600" b="1" dirty="0"/>
              <a:t>Продолжение анализа рассказа</a:t>
            </a:r>
          </a:p>
          <a:p>
            <a:pPr algn="just">
              <a:spcBef>
                <a:spcPct val="50000"/>
              </a:spcBef>
            </a:pPr>
            <a:r>
              <a:rPr lang="ru-RU" sz="3600" dirty="0"/>
              <a:t>1)На первом месте в названии рассказа стоит слово </a:t>
            </a:r>
            <a:r>
              <a:rPr lang="ru-RU" sz="3600" i="1" dirty="0"/>
              <a:t>человек</a:t>
            </a:r>
            <a:r>
              <a:rPr lang="ru-RU" sz="3600" dirty="0"/>
              <a:t>. Было ли в Беликове что-нибудь </a:t>
            </a:r>
            <a:r>
              <a:rPr lang="ru-RU" sz="3600" i="1" dirty="0"/>
              <a:t>человеческое</a:t>
            </a:r>
            <a:r>
              <a:rPr lang="ru-RU" sz="3600" dirty="0"/>
              <a:t>? </a:t>
            </a:r>
          </a:p>
          <a:p>
            <a:pPr algn="just">
              <a:spcBef>
                <a:spcPct val="50000"/>
              </a:spcBef>
            </a:pPr>
            <a:r>
              <a:rPr lang="ru-RU" sz="3600" dirty="0"/>
              <a:t>2)Мог ли Беликов «выскочить» из своих футляров?  И что ему помешало?  </a:t>
            </a:r>
          </a:p>
          <a:p>
            <a:pPr algn="just">
              <a:spcBef>
                <a:spcPct val="50000"/>
              </a:spcBef>
            </a:pPr>
            <a:r>
              <a:rPr lang="ru-RU" sz="3600" dirty="0"/>
              <a:t>3)Смешна или страшна история Беликова?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2998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3600" b="1" dirty="0"/>
              <a:t>Продолжение анализа рассказа</a:t>
            </a:r>
          </a:p>
          <a:p>
            <a:pPr algn="just">
              <a:spcBef>
                <a:spcPct val="50000"/>
              </a:spcBef>
            </a:pPr>
            <a:r>
              <a:rPr lang="ru-RU" sz="3600" dirty="0"/>
              <a:t>4)Но вот Беликова не стало. Изменилась ли жизнь в городе? Найдите в тексте цитату, которая подтвердила бы ваше наблюдение.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3141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3600" dirty="0"/>
              <a:t>«Вернулись мы с кладбища в добром расположении. Но прошло не больше недели, и жизнь потекла по-прежнему. Такая же суровая, утомительная, бестолковая жизнь, не запрещенная циркулярно, но и не разрешенная вполне; не стало лучше».</a:t>
            </a:r>
          </a:p>
          <a:p>
            <a:pPr lvl="0" algn="just">
              <a:spcBef>
                <a:spcPct val="50000"/>
              </a:spcBef>
            </a:pPr>
            <a:endParaRPr lang="ru-RU" sz="3600" dirty="0"/>
          </a:p>
          <a:p>
            <a:pPr algn="just">
              <a:spcBef>
                <a:spcPct val="50000"/>
              </a:spcBef>
            </a:pPr>
            <a:r>
              <a:rPr lang="ru-RU" sz="3600" b="1" dirty="0"/>
              <a:t>Что помешало жителям города зажить по-другому?</a:t>
            </a:r>
          </a:p>
          <a:p>
            <a:pPr lvl="0" algn="just">
              <a:spcBef>
                <a:spcPct val="50000"/>
              </a:spcBef>
            </a:pPr>
            <a:endParaRPr lang="ru-RU" sz="3600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085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5" y="528638"/>
            <a:ext cx="116014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3200" b="1" dirty="0"/>
              <a:t>Продолжение анализа рассказа</a:t>
            </a:r>
          </a:p>
          <a:p>
            <a:pPr algn="just">
              <a:spcBef>
                <a:spcPct val="50000"/>
              </a:spcBef>
            </a:pPr>
            <a:r>
              <a:rPr lang="ru-RU" sz="3200" dirty="0"/>
              <a:t>5)Кого еще из персонажей рассказа вы могли бы назвать  «человеком в футляре»? И почему?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1143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5" y="528638"/>
            <a:ext cx="11601450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3200" b="1" dirty="0"/>
              <a:t>Продолжение анализа рассказа</a:t>
            </a:r>
          </a:p>
          <a:p>
            <a:endParaRPr lang="ru-RU" sz="2000" b="1" dirty="0"/>
          </a:p>
          <a:p>
            <a:r>
              <a:rPr lang="ru-RU" sz="3200" dirty="0"/>
              <a:t>-«Видеть и слышать, как лгут, – проговорил Иван Иванович, поворачиваясь на другой бок, – и тебя же называют дураком за то, что терпишь эту ложь, сносить обиды, унижения, не сметь открыто заявить, что ты на стороне честных, свободных людей, и самому лгать, улыбаться, и все это из-за куска хлеба, из-за теплого угла, из-за какого-нибудь </a:t>
            </a:r>
            <a:r>
              <a:rPr lang="ru-RU" sz="3200" dirty="0" err="1"/>
              <a:t>чинишка</a:t>
            </a:r>
            <a:r>
              <a:rPr lang="ru-RU" sz="3200" dirty="0"/>
              <a:t>, которому грош цена, – нет, больше так жить невозможно!»</a:t>
            </a:r>
          </a:p>
          <a:p>
            <a:r>
              <a:rPr lang="ru-RU" sz="3200" b="1" dirty="0" err="1"/>
              <a:t>Буркин</a:t>
            </a:r>
            <a:r>
              <a:rPr lang="ru-RU" sz="3200" b="1" dirty="0"/>
              <a:t>:</a:t>
            </a:r>
          </a:p>
          <a:p>
            <a:r>
              <a:rPr lang="ru-RU" sz="3200" dirty="0"/>
              <a:t>-«Ну, уж это вы из другой оперы, Иван Иванович, сказал учитель. – Давайте спать».</a:t>
            </a:r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510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5" y="528638"/>
            <a:ext cx="11601450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3200" b="1" dirty="0"/>
              <a:t>Продолжение анализа рассказа</a:t>
            </a:r>
          </a:p>
          <a:p>
            <a:pPr lvl="0" algn="just">
              <a:spcBef>
                <a:spcPct val="50000"/>
              </a:spcBef>
            </a:pPr>
            <a:r>
              <a:rPr lang="ru-RU" sz="2800" dirty="0"/>
              <a:t>6)Прочтите еще раз слова И.И. </a:t>
            </a:r>
            <a:r>
              <a:rPr lang="ru-RU" sz="2800" dirty="0" err="1"/>
              <a:t>Чимши</a:t>
            </a:r>
            <a:r>
              <a:rPr lang="ru-RU" sz="2800" dirty="0"/>
              <a:t>-Гималайского, сказанные в финале рассказа. Что еще (помимо страха) превращает нашу жизнь в футляр?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«Видеть и слышать, как лгут, – проговорил Иван Иванович, поворачиваясь на другой бок, – и тебя же называют дураком за то, что терпишь эту ложь, сносить обиды, унижения, не сметь открыто заявить, что ты на стороне честных, свободных людей, и самому лгать, улыбаться, и все это и-за куска хлеба, из-за теплого угла, из-за какого-нибудь </a:t>
            </a:r>
            <a:r>
              <a:rPr lang="ru-RU" sz="3200" dirty="0" err="1"/>
              <a:t>чинишка</a:t>
            </a:r>
            <a:r>
              <a:rPr lang="ru-RU" sz="3200" dirty="0"/>
              <a:t>, которому грош цена, – нет, больше так жить невозможно!»   </a:t>
            </a:r>
          </a:p>
          <a:p>
            <a:pPr algn="just">
              <a:spcBef>
                <a:spcPct val="50000"/>
              </a:spcBef>
            </a:pPr>
            <a:endParaRPr lang="ru-RU" sz="3200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739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2800" b="1" dirty="0"/>
              <a:t>Продолжение анализа рассказа</a:t>
            </a:r>
          </a:p>
          <a:p>
            <a:pPr algn="just">
              <a:spcBef>
                <a:spcPct val="50000"/>
              </a:spcBef>
            </a:pPr>
            <a:endParaRPr lang="ru-RU" sz="2800" dirty="0"/>
          </a:p>
          <a:p>
            <a:pPr lvl="0" algn="just">
              <a:spcBef>
                <a:spcPct val="50000"/>
              </a:spcBef>
            </a:pPr>
            <a:r>
              <a:rPr lang="ru-RU" sz="3600" b="1" dirty="0"/>
              <a:t>Учитель истории Коваленко: </a:t>
            </a:r>
            <a:r>
              <a:rPr lang="ru-RU" sz="3600" dirty="0"/>
              <a:t>«Эх, господа, как вы можете тут жить? Атмосфера у вас удушающая, поганая. Разве вы педагоги, учителя? Вы чинодралы, у вас не храм науки, а управа благочиния, и кислятиной воняет, как в полицейской будке».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4109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 </a:t>
            </a:r>
            <a:r>
              <a:rPr lang="ru-RU" sz="2800" b="1" dirty="0"/>
              <a:t>Продолжение анализа рассказа</a:t>
            </a:r>
          </a:p>
          <a:p>
            <a:pPr algn="just">
              <a:spcBef>
                <a:spcPct val="50000"/>
              </a:spcBef>
            </a:pPr>
            <a:endParaRPr lang="ru-RU" sz="2800" dirty="0"/>
          </a:p>
          <a:p>
            <a:pPr algn="just">
              <a:spcBef>
                <a:spcPct val="50000"/>
              </a:spcBef>
            </a:pPr>
            <a:r>
              <a:rPr lang="ru-RU" sz="3600" dirty="0"/>
              <a:t>7)Выведите формулу футлярной жизни, опираясь на сюжет рассказа «Человек в футляре»: </a:t>
            </a:r>
            <a:r>
              <a:rPr lang="ru-RU" sz="3600" b="1" dirty="0"/>
              <a:t>«Футлярная жизнь – это…».</a:t>
            </a:r>
          </a:p>
          <a:p>
            <a:pPr lvl="0" algn="ctr">
              <a:spcBef>
                <a:spcPct val="50000"/>
              </a:spcBef>
            </a:pPr>
            <a:endParaRPr lang="ru-RU" sz="2800" b="1" dirty="0"/>
          </a:p>
          <a:p>
            <a:pPr lvl="0" algn="ctr">
              <a:spcBef>
                <a:spcPct val="50000"/>
              </a:spcBef>
            </a:pPr>
            <a:endParaRPr lang="ru-RU" sz="28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7447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600" b="1" dirty="0"/>
              <a:t>Футлярная жизнь – это…</a:t>
            </a:r>
          </a:p>
          <a:p>
            <a:pPr lvl="0" algn="just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</a:rPr>
              <a:t>СТРАХ + ТЕРПЕНИЕ = ФУТЛЯРНАЯ ЖИЗНЬ</a:t>
            </a:r>
          </a:p>
          <a:p>
            <a:pPr lvl="0" algn="ctr">
              <a:spcBef>
                <a:spcPct val="50000"/>
              </a:spcBef>
            </a:pPr>
            <a:endParaRPr lang="ru-RU" sz="44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042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73152-2806-49FD-A9BE-7C1DC947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43013" y="625523"/>
            <a:ext cx="9882186" cy="90323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5" y="5693460"/>
            <a:ext cx="3533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385764"/>
            <a:ext cx="10841831" cy="957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1600" dirty="0"/>
              <a:t>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6" y="614363"/>
            <a:ext cx="11544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/>
              <a:t>Трилогия</a:t>
            </a:r>
            <a:r>
              <a:rPr lang="ru-RU" sz="4000" dirty="0"/>
              <a:t> [гр. </a:t>
            </a:r>
            <a:r>
              <a:rPr lang="en-US" sz="4000" dirty="0" err="1"/>
              <a:t>trilogeia</a:t>
            </a:r>
            <a:r>
              <a:rPr lang="ru-RU" sz="4000" dirty="0"/>
              <a:t>] – это 3 произведения одного автора, объединенные общим замыслом и преемственностью сюжета.</a:t>
            </a:r>
          </a:p>
          <a:p>
            <a:pPr algn="ctr"/>
            <a:endParaRPr lang="ru-RU" sz="2800" dirty="0"/>
          </a:p>
          <a:p>
            <a:pPr algn="ctr"/>
            <a:r>
              <a:rPr lang="ru-RU" sz="4000" dirty="0"/>
              <a:t>Что же явилось основанием для объединения трех рассказов в трилогию?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731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600" b="1" dirty="0"/>
              <a:t>Рассказ «Крыжовник»</a:t>
            </a:r>
          </a:p>
          <a:p>
            <a:pPr lvl="0" algn="ctr">
              <a:spcBef>
                <a:spcPct val="50000"/>
              </a:spcBef>
            </a:pPr>
            <a:r>
              <a:rPr lang="ru-RU" sz="2800" b="1" dirty="0"/>
              <a:t>(группа 2)</a:t>
            </a:r>
          </a:p>
          <a:p>
            <a:pPr lvl="0">
              <a:spcBef>
                <a:spcPct val="50000"/>
              </a:spcBef>
            </a:pPr>
            <a:r>
              <a:rPr lang="ru-RU" sz="3200" dirty="0"/>
              <a:t>1)Перескажите фабулу рассказа.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2)Что было мечтой Николая Ивановича </a:t>
            </a:r>
            <a:r>
              <a:rPr lang="ru-RU" sz="3200" dirty="0" err="1"/>
              <a:t>Чимши</a:t>
            </a:r>
            <a:r>
              <a:rPr lang="ru-RU" sz="3200" dirty="0"/>
              <a:t>-Гималайского? К какой цели он пришел?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3)Что предосудительного в таких мечтах?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4)А для этого варианта футлярной жизни какую бы формулу вы дали? «Футлярная жизнь – это…».</a:t>
            </a:r>
          </a:p>
          <a:p>
            <a:br>
              <a:rPr lang="ru-RU" sz="2400" dirty="0"/>
            </a:br>
            <a:r>
              <a:rPr lang="ru-RU" sz="24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2013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400" b="1" dirty="0"/>
              <a:t>Футлярная жизнь – это…</a:t>
            </a:r>
          </a:p>
          <a:p>
            <a:pPr lvl="0" algn="just"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</a:rPr>
              <a:t>Ложные жизненные цели = футлярная жизнь</a:t>
            </a:r>
          </a:p>
          <a:p>
            <a:pPr lvl="0" algn="ctr">
              <a:spcBef>
                <a:spcPct val="50000"/>
              </a:spcBef>
            </a:pPr>
            <a:endParaRPr lang="ru-RU" sz="44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4324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200" b="1" dirty="0"/>
              <a:t>Рассказ «О любви» </a:t>
            </a:r>
          </a:p>
          <a:p>
            <a:pPr lvl="0" algn="ctr">
              <a:spcBef>
                <a:spcPct val="50000"/>
              </a:spcBef>
            </a:pPr>
            <a:r>
              <a:rPr lang="ru-RU" sz="3200" b="1" dirty="0"/>
              <a:t>(группа 3)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1) Что отличает его от героев двух предыдущих рассказов? Почему Алехин поселился в имении? 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2)Но вот долги уже выплачены, почему же Алехин продолжает все так </a:t>
            </a:r>
            <a:r>
              <a:rPr lang="ru-RU" sz="3200"/>
              <a:t>же крутиться </a:t>
            </a:r>
            <a:r>
              <a:rPr lang="ru-RU" sz="3200" dirty="0"/>
              <a:t>как белка </a:t>
            </a:r>
            <a:r>
              <a:rPr lang="ru-RU" sz="3200"/>
              <a:t>в колесе </a:t>
            </a:r>
            <a:r>
              <a:rPr lang="ru-RU" sz="3200" dirty="0"/>
              <a:t>в своем имении?</a:t>
            </a:r>
          </a:p>
          <a:p>
            <a:pPr lvl="0" algn="just">
              <a:spcBef>
                <a:spcPct val="50000"/>
              </a:spcBef>
            </a:pPr>
            <a:endParaRPr lang="ru-RU" sz="3200" dirty="0"/>
          </a:p>
          <a:p>
            <a:r>
              <a:rPr lang="ru-RU" sz="3200" dirty="0"/>
              <a:t>3)Жизнь дала ему шанс: он встретил женщину, полюбил. (</a:t>
            </a:r>
            <a:r>
              <a:rPr lang="ru-RU" sz="3200" i="1" dirty="0"/>
              <a:t>Подтвердите текстом</a:t>
            </a:r>
            <a:r>
              <a:rPr lang="ru-RU" sz="3200" dirty="0"/>
              <a:t>.)</a:t>
            </a:r>
          </a:p>
          <a:p>
            <a:br>
              <a:rPr lang="ru-RU" sz="2400" dirty="0"/>
            </a:br>
            <a:r>
              <a:rPr lang="ru-RU" sz="24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144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052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/>
              <a:t>Рассказ «О любви» </a:t>
            </a:r>
          </a:p>
          <a:p>
            <a:pPr algn="just">
              <a:spcBef>
                <a:spcPct val="50000"/>
              </a:spcBef>
            </a:pPr>
            <a:r>
              <a:rPr lang="ru-RU" sz="2400" b="1" dirty="0"/>
              <a:t>«Я любил нежно, глубоко, но я рассуждал, я спрашивал себя, к чему может повести наша любовь, если у нас не хватит сил бороться с нею; мне казалось невероятным, что эта моя тихая, грустная любовь вдруг грубо оборвет счастливое течение жизни ее мужа, детей, всего этого дома, где меня так любили и где мне так верили. Честно ли это? Она пошла бы за мной, но куда? Куда бы я мог увести ее? Другое дело, если бы у меня была красивая, интересная жизнь, если б я, например, боролся за освобождение родины или был знаменитым ученым, артистом, художником, а то ведь из одной обычной, будничной обстановки пришлось бы увлечь ее в другую такую же или еще более будничную. И как бы долго продолжалось наше счастье? Что было бы с ней в случае моей болезни, смерти, или просто если бы мы разлюбили друг друга?»  </a:t>
            </a: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b="1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endParaRPr lang="ru-RU" sz="2400" dirty="0"/>
          </a:p>
          <a:p>
            <a:br>
              <a:rPr lang="ru-RU" sz="2400" dirty="0"/>
            </a:br>
            <a:r>
              <a:rPr lang="ru-RU" sz="24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538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200" b="1" dirty="0"/>
              <a:t>Рассказ «О любви» </a:t>
            </a:r>
          </a:p>
          <a:p>
            <a:r>
              <a:rPr lang="ru-RU" sz="3200" dirty="0"/>
              <a:t>Почему не случилось счастье? </a:t>
            </a:r>
          </a:p>
          <a:p>
            <a:endParaRPr lang="ru-RU" sz="3200" dirty="0"/>
          </a:p>
          <a:p>
            <a:r>
              <a:rPr lang="ru-RU" sz="3200" dirty="0"/>
              <a:t>Убедительны ли для читателя его оправдания?  </a:t>
            </a:r>
          </a:p>
          <a:p>
            <a:endParaRPr lang="ru-RU" sz="3200" dirty="0"/>
          </a:p>
          <a:p>
            <a:r>
              <a:rPr lang="ru-RU" sz="3200" dirty="0"/>
              <a:t>Действительно ли выхода не было? </a:t>
            </a:r>
          </a:p>
          <a:p>
            <a:endParaRPr lang="ru-RU" sz="3200" dirty="0"/>
          </a:p>
          <a:p>
            <a:r>
              <a:rPr lang="ru-RU" sz="3200" dirty="0"/>
              <a:t>Что сам Алехин, прощаясь с Анной Алексеевной, вдруг осознал?</a:t>
            </a:r>
          </a:p>
          <a:p>
            <a:br>
              <a:rPr lang="ru-RU" sz="2400" dirty="0"/>
            </a:br>
            <a:r>
              <a:rPr lang="ru-RU" sz="24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315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200" b="1" dirty="0"/>
              <a:t>Рассказ «О любви» </a:t>
            </a:r>
          </a:p>
          <a:p>
            <a:pPr algn="just"/>
            <a:endParaRPr lang="ru-RU" sz="3200" b="1" dirty="0"/>
          </a:p>
          <a:p>
            <a:pPr algn="just"/>
            <a:r>
              <a:rPr lang="ru-RU" sz="3200" b="1" dirty="0"/>
              <a:t>«Я понял, что когда любишь, то в своих рассуждениях об этой любви нужно исходить от высшего, от более важного, чем счастье или несчастье, грех или добродетель в их ходячем смысле, или не нужно рассуждать вовсе».</a:t>
            </a:r>
            <a:endParaRPr lang="ru-RU" sz="3200" dirty="0"/>
          </a:p>
          <a:p>
            <a:br>
              <a:rPr lang="ru-RU" sz="2400" dirty="0"/>
            </a:br>
            <a:r>
              <a:rPr lang="ru-RU" sz="24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59698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200" b="1" dirty="0"/>
              <a:t>Рассказ «О любви» </a:t>
            </a:r>
          </a:p>
          <a:p>
            <a:endParaRPr lang="ru-RU" sz="3200" dirty="0"/>
          </a:p>
          <a:p>
            <a:r>
              <a:rPr lang="ru-RU" sz="3200" dirty="0"/>
              <a:t>Почему жизнь Алехина – это еще один вариант футлярной жизни? Что ему помешало?</a:t>
            </a:r>
            <a:br>
              <a:rPr lang="ru-RU" sz="3200" dirty="0"/>
            </a:br>
            <a:r>
              <a:rPr lang="ru-RU" sz="32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519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200" b="1" dirty="0"/>
              <a:t>Рассказ «О любви» </a:t>
            </a:r>
          </a:p>
          <a:p>
            <a:r>
              <a:rPr lang="ru-RU" sz="3200" dirty="0"/>
              <a:t>4)Выведите </a:t>
            </a:r>
            <a:r>
              <a:rPr lang="ru-RU" sz="3200"/>
              <a:t>еще одну </a:t>
            </a:r>
            <a:r>
              <a:rPr lang="ru-RU" sz="3200" dirty="0"/>
              <a:t>формулу футлярной жизни на основе этого рассказа.</a:t>
            </a:r>
          </a:p>
          <a:p>
            <a:br>
              <a:rPr lang="ru-RU" sz="2400" dirty="0"/>
            </a:br>
            <a:r>
              <a:rPr lang="ru-RU" sz="2400" dirty="0"/>
              <a:t> 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08064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4" y="528638"/>
            <a:ext cx="116014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800" b="1" dirty="0"/>
              <a:t>Футлярная жизнь – это…</a:t>
            </a:r>
          </a:p>
          <a:p>
            <a:pPr lvl="0" algn="just">
              <a:spcBef>
                <a:spcPct val="50000"/>
              </a:spcBef>
            </a:pPr>
            <a:r>
              <a:rPr lang="ru-RU" sz="4800" b="1" dirty="0">
                <a:solidFill>
                  <a:srgbClr val="FF0000"/>
                </a:solidFill>
              </a:rPr>
              <a:t>Жизнь по шаблону = футлярная жизнь</a:t>
            </a:r>
          </a:p>
          <a:p>
            <a:pPr lvl="0" algn="ctr">
              <a:spcBef>
                <a:spcPct val="50000"/>
              </a:spcBef>
            </a:pPr>
            <a:endParaRPr lang="ru-RU" sz="44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8487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dirty="0"/>
              <a:t> </a:t>
            </a:r>
            <a:r>
              <a:rPr lang="ru-RU" sz="3600" b="1" dirty="0"/>
              <a:t>Подведение итогов</a:t>
            </a:r>
          </a:p>
          <a:p>
            <a:pPr lvl="0" algn="just">
              <a:spcBef>
                <a:spcPct val="50000"/>
              </a:spcBef>
            </a:pPr>
            <a:r>
              <a:rPr lang="ru-RU" sz="3600" b="1" dirty="0"/>
              <a:t>О чем поведали нам  три истории? О какой жизни?</a:t>
            </a:r>
          </a:p>
          <a:p>
            <a:pPr lvl="0" algn="just">
              <a:spcBef>
                <a:spcPct val="50000"/>
              </a:spcBef>
            </a:pPr>
            <a:r>
              <a:rPr lang="ru-RU" sz="3600" b="1" dirty="0"/>
              <a:t>И о чем заставили задуматься?</a:t>
            </a:r>
          </a:p>
          <a:p>
            <a:pPr lvl="0" algn="just">
              <a:spcBef>
                <a:spcPct val="50000"/>
              </a:spcBef>
            </a:pPr>
            <a:r>
              <a:rPr lang="ru-RU" sz="3600" b="1" dirty="0"/>
              <a:t>Как вы поняли, что такое «футляр», «футлярная жизнь», «футлярная психология»?</a:t>
            </a:r>
          </a:p>
          <a:p>
            <a:pPr lvl="0" algn="just">
              <a:spcBef>
                <a:spcPct val="50000"/>
              </a:spcBef>
            </a:pPr>
            <a:r>
              <a:rPr lang="ru-RU" sz="3600" b="1" dirty="0"/>
              <a:t>Можно ли помочь человеку, погибающему в футляре жизни? Что думает по этому поводу А.П. Чехов?</a:t>
            </a:r>
          </a:p>
          <a:p>
            <a:pPr lvl="0" algn="ctr">
              <a:spcBef>
                <a:spcPct val="50000"/>
              </a:spcBef>
            </a:pPr>
            <a:endParaRPr lang="ru-RU" sz="2000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649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200" b="1" dirty="0"/>
              <a:t>Основания для объединения</a:t>
            </a:r>
            <a:r>
              <a:rPr lang="ru-RU" sz="2000" b="1" dirty="0"/>
              <a:t>:</a:t>
            </a:r>
          </a:p>
          <a:p>
            <a:pPr lvl="0" algn="just">
              <a:spcBef>
                <a:spcPct val="50000"/>
              </a:spcBef>
            </a:pPr>
            <a:r>
              <a:rPr lang="ru-RU" sz="2800" dirty="0"/>
              <a:t>-все три рассказа были написаны в </a:t>
            </a:r>
            <a:r>
              <a:rPr lang="ru-RU" sz="2800" dirty="0" err="1"/>
              <a:t>МелИхове</a:t>
            </a:r>
            <a:r>
              <a:rPr lang="ru-RU" sz="2800" dirty="0"/>
              <a:t>, в 1898 г.;</a:t>
            </a:r>
          </a:p>
          <a:p>
            <a:pPr lvl="0" algn="just">
              <a:spcBef>
                <a:spcPct val="50000"/>
              </a:spcBef>
            </a:pPr>
            <a:r>
              <a:rPr lang="ru-RU" sz="2800" dirty="0"/>
              <a:t>-общая композиция –  «рассказ в рассказе»;</a:t>
            </a:r>
          </a:p>
          <a:p>
            <a:pPr lvl="0" algn="just">
              <a:spcBef>
                <a:spcPct val="50000"/>
              </a:spcBef>
            </a:pPr>
            <a:r>
              <a:rPr lang="ru-RU" sz="2800" dirty="0"/>
              <a:t>-встреча трех рассказчиков произошла на охоте в селе </a:t>
            </a:r>
            <a:r>
              <a:rPr lang="ru-RU" sz="2800" dirty="0" err="1"/>
              <a:t>Мироносицкое</a:t>
            </a:r>
            <a:r>
              <a:rPr lang="ru-RU" sz="2800" dirty="0"/>
              <a:t>;</a:t>
            </a:r>
          </a:p>
          <a:p>
            <a:pPr lvl="0" algn="just">
              <a:spcBef>
                <a:spcPct val="50000"/>
              </a:spcBef>
            </a:pPr>
            <a:r>
              <a:rPr lang="ru-RU" sz="2800" dirty="0"/>
              <a:t>-хотя в каждом из рассказов свой рассказчик (учитель </a:t>
            </a:r>
            <a:r>
              <a:rPr lang="ru-RU" sz="2800" dirty="0" err="1"/>
              <a:t>Буркин</a:t>
            </a:r>
            <a:r>
              <a:rPr lang="ru-RU" sz="2800" dirty="0"/>
              <a:t> в «Человеке в футляре»; ветеринарный врач И.И. Чимша-Гималайский в «Крыжовнике», помещик Алехин в рассказе «О любви»), но каждый из них становится персонажем последующих рассказов…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0986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dirty="0"/>
              <a:t> </a:t>
            </a:r>
            <a:r>
              <a:rPr lang="ru-RU" sz="3600" b="1" dirty="0"/>
              <a:t>Подведение итогов</a:t>
            </a:r>
          </a:p>
          <a:p>
            <a:pPr algn="just">
              <a:spcBef>
                <a:spcPct val="50000"/>
              </a:spcBef>
            </a:pPr>
            <a:r>
              <a:rPr lang="ru-RU" sz="3200" dirty="0"/>
              <a:t> «Надо, чтобы за дверью каждого довольного, счастливого человека стоял кто-нибудь с молоточком и постоянно напоминал бы стуком, что есть несчастные, что как бы он ни был счастлив, жизнь рано или поздно покажет ему свои когти, стрясется беда болезнь, бедность, потери, и его никто не увидит и не услышит, как теперь он не видит и не слышит других».  </a:t>
            </a:r>
          </a:p>
          <a:p>
            <a:pPr lvl="0" algn="just">
              <a:spcBef>
                <a:spcPct val="50000"/>
              </a:spcBef>
            </a:pPr>
            <a:endParaRPr lang="ru-RU" sz="32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9062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dirty="0"/>
              <a:t>Рефлексия</a:t>
            </a:r>
          </a:p>
          <a:p>
            <a:pPr lvl="0" algn="ctr">
              <a:spcBef>
                <a:spcPct val="50000"/>
              </a:spcBef>
            </a:pPr>
            <a:r>
              <a:rPr lang="ru-RU" sz="2800" b="1" dirty="0"/>
              <a:t>(вопросы на выбор)</a:t>
            </a:r>
          </a:p>
          <a:p>
            <a:pPr algn="just">
              <a:spcBef>
                <a:spcPct val="50000"/>
              </a:spcBef>
            </a:pPr>
            <a:r>
              <a:rPr lang="ru-RU" sz="3200" dirty="0"/>
              <a:t>1.Что такое футляр? Только ли скучная, неинтересная жизнь?</a:t>
            </a:r>
          </a:p>
          <a:p>
            <a:pPr algn="just">
              <a:spcBef>
                <a:spcPct val="50000"/>
              </a:spcBef>
            </a:pPr>
            <a:r>
              <a:rPr lang="ru-RU" sz="3200" dirty="0"/>
              <a:t>2.Как вы понимаете метафору «человек в футляре»?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3.Как надо жить, чтобы твоя жизнь не стала футляром?  Что значит быть человеком?</a:t>
            </a:r>
          </a:p>
          <a:p>
            <a:pPr algn="just">
              <a:spcBef>
                <a:spcPct val="50000"/>
              </a:spcBef>
            </a:pPr>
            <a:r>
              <a:rPr lang="ru-RU" sz="3200" dirty="0"/>
              <a:t>4. Исчерпала ли себя </a:t>
            </a:r>
            <a:r>
              <a:rPr lang="ru-RU" sz="3200"/>
              <a:t>тема «футлярной </a:t>
            </a:r>
            <a:r>
              <a:rPr lang="ru-RU" sz="3200" dirty="0"/>
              <a:t>жизни» ? Что может стать для человека «футляром» в наши дни?</a:t>
            </a:r>
          </a:p>
          <a:p>
            <a:pPr lvl="0" algn="just">
              <a:spcBef>
                <a:spcPct val="50000"/>
              </a:spcBef>
            </a:pPr>
            <a:r>
              <a:rPr lang="ru-RU" sz="3200" dirty="0"/>
              <a:t> </a:t>
            </a:r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1735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28638"/>
            <a:ext cx="12001500" cy="427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11489150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Курт Воннегут «Гаррисон </a:t>
            </a:r>
            <a:r>
              <a:rPr lang="ru-RU" sz="2400" dirty="0" err="1">
                <a:latin typeface="+mn-lt"/>
              </a:rPr>
              <a:t>Бержерон</a:t>
            </a:r>
            <a:r>
              <a:rPr lang="ru-RU" sz="2400" dirty="0">
                <a:latin typeface="+mn-lt"/>
              </a:rPr>
              <a:t>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126588" y="103143"/>
            <a:ext cx="11489150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</a:rPr>
              <a:t>Домашнее задание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2" y="746130"/>
            <a:ext cx="11558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1146240"/>
            <a:ext cx="11072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25" y="1469405"/>
            <a:ext cx="1063541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Прочитать рассказ </a:t>
            </a:r>
            <a:r>
              <a:rPr lang="ru-RU" sz="2800" dirty="0" err="1"/>
              <a:t>Ю.Буйды</a:t>
            </a:r>
            <a:r>
              <a:rPr lang="ru-RU" sz="2800" dirty="0"/>
              <a:t> «</a:t>
            </a:r>
            <a:r>
              <a:rPr lang="ru-RU" sz="2800" dirty="0" err="1"/>
              <a:t>Химич</a:t>
            </a:r>
            <a:r>
              <a:rPr lang="ru-RU" sz="2800" dirty="0"/>
              <a:t>». Подумать над вопросами:</a:t>
            </a:r>
          </a:p>
          <a:p>
            <a:r>
              <a:rPr lang="ru-RU" sz="2800" dirty="0"/>
              <a:t> </a:t>
            </a:r>
          </a:p>
          <a:p>
            <a:r>
              <a:rPr lang="ru-RU" sz="2800" dirty="0"/>
              <a:t> -Есть ли основания сопоставлять Химича и Беликова, героя </a:t>
            </a:r>
          </a:p>
          <a:p>
            <a:r>
              <a:rPr lang="ru-RU" sz="2800" dirty="0"/>
              <a:t>рассказа  А.П. Чехова?</a:t>
            </a:r>
          </a:p>
          <a:p>
            <a:endParaRPr lang="ru-RU" sz="2800" dirty="0"/>
          </a:p>
          <a:p>
            <a:r>
              <a:rPr lang="ru-RU" sz="2800" dirty="0"/>
              <a:t>-Выявите сходство и отличие между героями.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  <a:p>
            <a:r>
              <a:rPr lang="ru-RU" sz="2800" dirty="0"/>
              <a:t>-Любовь… Какое место заняла она в жизни </a:t>
            </a:r>
            <a:r>
              <a:rPr lang="ru-RU" sz="2800"/>
              <a:t>героев рассказа</a:t>
            </a:r>
          </a:p>
          <a:p>
            <a:r>
              <a:rPr lang="ru-RU" sz="2800"/>
              <a:t> </a:t>
            </a:r>
            <a:r>
              <a:rPr lang="ru-RU" sz="2800" dirty="0" err="1"/>
              <a:t>Ю.Буйды</a:t>
            </a:r>
            <a:r>
              <a:rPr lang="ru-RU" sz="2800" dirty="0"/>
              <a:t>?</a:t>
            </a:r>
          </a:p>
          <a:p>
            <a:endParaRPr lang="ru-RU" sz="2800" dirty="0"/>
          </a:p>
          <a:p>
            <a:r>
              <a:rPr lang="ru-RU" sz="2800" dirty="0"/>
              <a:t>-Почему </a:t>
            </a:r>
            <a:r>
              <a:rPr lang="ru-RU" sz="2800" dirty="0" err="1"/>
              <a:t>Ази</a:t>
            </a:r>
            <a:r>
              <a:rPr lang="ru-RU" sz="2800" dirty="0"/>
              <a:t> в финале восклицает: «Ненавижу вашего Чехова»?</a:t>
            </a:r>
          </a:p>
        </p:txBody>
      </p:sp>
    </p:spTree>
    <p:extLst>
      <p:ext uri="{BB962C8B-B14F-4D97-AF65-F5344CB8AC3E}">
        <p14:creationId xmlns:p14="http://schemas.microsoft.com/office/powerpoint/2010/main" val="38527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111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sz="4000" dirty="0"/>
              <a:t>-</a:t>
            </a:r>
            <a:r>
              <a:rPr lang="ru-RU" sz="4000" b="1" dirty="0"/>
              <a:t>Общая тема</a:t>
            </a:r>
            <a:r>
              <a:rPr lang="ru-RU" sz="4000" dirty="0"/>
              <a:t>:</a:t>
            </a:r>
          </a:p>
          <a:p>
            <a:pPr lvl="0" algn="just">
              <a:spcBef>
                <a:spcPct val="50000"/>
              </a:spcBef>
            </a:pPr>
            <a:r>
              <a:rPr lang="ru-RU" sz="4000" dirty="0"/>
              <a:t> три рассказа поведали о </a:t>
            </a:r>
            <a:r>
              <a:rPr lang="ru-RU" sz="4000" i="1" dirty="0"/>
              <a:t>жизни</a:t>
            </a:r>
            <a:r>
              <a:rPr lang="ru-RU" sz="4000" dirty="0"/>
              <a:t> скучной, неинтересной, говоря словами А.П. Чехова, – футлярной, отклоняющейся от нормы.</a:t>
            </a:r>
          </a:p>
          <a:p>
            <a:pPr algn="ctr">
              <a:spcBef>
                <a:spcPct val="50000"/>
              </a:spcBef>
            </a:pPr>
            <a:r>
              <a:rPr lang="ru-RU" sz="4000" dirty="0"/>
              <a:t>Это и станет </a:t>
            </a:r>
            <a:r>
              <a:rPr lang="ru-RU" sz="4000" b="1" dirty="0"/>
              <a:t>темой</a:t>
            </a:r>
            <a:r>
              <a:rPr lang="ru-RU" sz="4000" dirty="0"/>
              <a:t> нашего урока: </a:t>
            </a:r>
            <a:r>
              <a:rPr lang="ru-RU" sz="4000" b="1" dirty="0"/>
              <a:t>«Варианты </a:t>
            </a:r>
            <a:r>
              <a:rPr lang="ru-RU" sz="4000" b="1" dirty="0" err="1"/>
              <a:t>ˮфутлярнойˮ</a:t>
            </a:r>
            <a:r>
              <a:rPr lang="ru-RU" sz="4000" b="1" dirty="0"/>
              <a:t> жизни»</a:t>
            </a:r>
          </a:p>
          <a:p>
            <a:pPr lvl="0" algn="just">
              <a:spcBef>
                <a:spcPct val="50000"/>
              </a:spcBef>
            </a:pPr>
            <a:r>
              <a:rPr lang="ru-RU" sz="4000" b="1" dirty="0"/>
              <a:t>А цель? </a:t>
            </a:r>
            <a:r>
              <a:rPr lang="ru-RU" sz="4000" dirty="0"/>
              <a:t>На какие вопросы хотели бы найти ответы в ходе обсуждения?  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0108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4800" b="1" dirty="0"/>
              <a:t>Цель </a:t>
            </a:r>
            <a:r>
              <a:rPr lang="ru-RU" sz="4800" dirty="0"/>
              <a:t>–</a:t>
            </a:r>
            <a:r>
              <a:rPr lang="ru-RU" sz="4800" b="1" dirty="0"/>
              <a:t> </a:t>
            </a:r>
            <a:r>
              <a:rPr lang="ru-RU" sz="4800" dirty="0"/>
              <a:t>расширение и углубление представлений о «футлярной жизни». </a:t>
            </a:r>
            <a:endParaRPr lang="ru-RU" sz="4800" b="1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37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163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/>
              <a:t>Рассказ «Человек в футляре»</a:t>
            </a:r>
          </a:p>
          <a:p>
            <a:pPr lvl="0" algn="ctr"/>
            <a:r>
              <a:rPr lang="ru-RU" sz="2800" b="1" dirty="0"/>
              <a:t>Работа в группах</a:t>
            </a:r>
          </a:p>
          <a:p>
            <a:pPr lvl="0" algn="ctr"/>
            <a:r>
              <a:rPr lang="ru-RU" sz="2800" b="1" dirty="0"/>
              <a:t>(группа 1)</a:t>
            </a:r>
          </a:p>
          <a:p>
            <a:pPr lvl="0" algn="just">
              <a:spcBef>
                <a:spcPct val="50000"/>
              </a:spcBef>
            </a:pPr>
            <a:r>
              <a:rPr lang="ru-RU" sz="2800" dirty="0"/>
              <a:t>1)</a:t>
            </a:r>
            <a:r>
              <a:rPr lang="ru-RU" sz="2800" b="1" dirty="0"/>
              <a:t>Определить</a:t>
            </a:r>
            <a:r>
              <a:rPr lang="ru-RU" sz="2800" dirty="0"/>
              <a:t>: 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/>
              <a:t>а)внешний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/>
              <a:t>б)бытовой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/>
              <a:t>в)социальный                           облик Беликова 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/>
              <a:t>г)психологический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/>
              <a:t>2)</a:t>
            </a:r>
            <a:r>
              <a:rPr lang="ru-RU" sz="2800" b="1" dirty="0"/>
              <a:t>Определить</a:t>
            </a:r>
            <a:r>
              <a:rPr lang="ru-RU" sz="2800" dirty="0"/>
              <a:t> философский смысл этих деталей.  (В чем заключается футляр Беликова? Какой фразой его можно выразить?)  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517010" y="2450841"/>
            <a:ext cx="690373" cy="252120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Результаты работы</a:t>
            </a:r>
          </a:p>
          <a:p>
            <a:pPr lvl="0" algn="just">
              <a:spcBef>
                <a:spcPct val="50000"/>
              </a:spcBef>
            </a:pPr>
            <a:r>
              <a:rPr lang="ru-RU" sz="3600" dirty="0"/>
              <a:t>1.</a:t>
            </a:r>
          </a:p>
          <a:p>
            <a:pPr lvl="0" algn="just">
              <a:spcBef>
                <a:spcPct val="50000"/>
              </a:spcBef>
            </a:pPr>
            <a:r>
              <a:rPr lang="ru-RU" sz="3600" dirty="0"/>
              <a:t>а)</a:t>
            </a:r>
            <a:r>
              <a:rPr lang="ru-RU" sz="3600" b="1" dirty="0"/>
              <a:t>внешний</a:t>
            </a:r>
            <a:r>
              <a:rPr lang="ru-RU" sz="3600" dirty="0"/>
              <a:t>: зонтик и часы в чехле, перочинный ножик в чехольчике; поднятый воротник, темные очки, калоши... 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177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Результаты работы</a:t>
            </a:r>
          </a:p>
          <a:p>
            <a:pPr lvl="0" algn="just">
              <a:spcBef>
                <a:spcPct val="50000"/>
              </a:spcBef>
            </a:pPr>
            <a:r>
              <a:rPr lang="ru-RU" sz="3600" dirty="0"/>
              <a:t>1.</a:t>
            </a:r>
          </a:p>
          <a:p>
            <a:pPr lvl="0" algn="just">
              <a:spcBef>
                <a:spcPct val="50000"/>
              </a:spcBef>
            </a:pPr>
            <a:r>
              <a:rPr lang="ru-RU" sz="3600" dirty="0"/>
              <a:t>б)</a:t>
            </a:r>
            <a:r>
              <a:rPr lang="ru-RU" sz="3600" b="1" dirty="0"/>
              <a:t>бытовой</a:t>
            </a:r>
            <a:r>
              <a:rPr lang="ru-RU" sz="3600" dirty="0"/>
              <a:t>: ночью укрывался с головой одеялом, спальня была маленькая, похожая на ящик, садясь в экипаж извозчика, приказывал поднимать верх коляски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7921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0434B2C-44EE-4BAD-BAAC-229B7A3BC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99" y="3228944"/>
            <a:ext cx="1129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08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3" y="528638"/>
            <a:ext cx="11558587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Результаты работы</a:t>
            </a:r>
          </a:p>
          <a:p>
            <a:pPr lvl="0" algn="just">
              <a:spcBef>
                <a:spcPct val="50000"/>
              </a:spcBef>
            </a:pPr>
            <a:r>
              <a:rPr lang="ru-RU" sz="2400" dirty="0"/>
              <a:t>1.</a:t>
            </a:r>
          </a:p>
          <a:p>
            <a:pPr lvl="0" algn="just">
              <a:spcBef>
                <a:spcPct val="50000"/>
              </a:spcBef>
            </a:pPr>
            <a:r>
              <a:rPr lang="ru-RU" sz="3600" dirty="0"/>
              <a:t>в)</a:t>
            </a:r>
            <a:r>
              <a:rPr lang="ru-RU" sz="3600" b="1" dirty="0"/>
              <a:t>социальный</a:t>
            </a:r>
            <a:r>
              <a:rPr lang="ru-RU" sz="3600" dirty="0"/>
              <a:t>: учитель греческого языка</a:t>
            </a:r>
          </a:p>
          <a:p>
            <a:pPr algn="just">
              <a:spcBef>
                <a:spcPct val="50000"/>
              </a:spcBef>
            </a:pPr>
            <a:r>
              <a:rPr lang="ru-RU" sz="3600" dirty="0"/>
              <a:t>г)</a:t>
            </a:r>
            <a:r>
              <a:rPr lang="ru-RU" sz="3600" b="1" dirty="0"/>
              <a:t>психологический</a:t>
            </a:r>
            <a:r>
              <a:rPr lang="ru-RU" sz="3600" dirty="0"/>
              <a:t>: признавал только запрещающие циркуляры, жизнь должна была существовать в определенных рамках (страх)</a:t>
            </a:r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400" dirty="0"/>
          </a:p>
          <a:p>
            <a:pPr lvl="0" algn="just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  <a:p>
            <a:pPr lvl="0" algn="ctr">
              <a:spcBef>
                <a:spcPct val="500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8898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1691</Words>
  <Application>Microsoft Office PowerPoint</Application>
  <PresentationFormat>Широкоэкранный</PresentationFormat>
  <Paragraphs>347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                                          «маленькая трилогия»                                 Берегите в себе человека!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Римма Раппопорт</dc:creator>
  <cp:lastModifiedBy>Отдел гуманитарного образования</cp:lastModifiedBy>
  <cp:revision>301</cp:revision>
  <dcterms:created xsi:type="dcterms:W3CDTF">2020-09-14T16:35:42Z</dcterms:created>
  <dcterms:modified xsi:type="dcterms:W3CDTF">2022-01-20T01:58:50Z</dcterms:modified>
</cp:coreProperties>
</file>