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33" r:id="rId2"/>
    <p:sldId id="335" r:id="rId3"/>
    <p:sldId id="336" r:id="rId4"/>
    <p:sldId id="352" r:id="rId5"/>
    <p:sldId id="350" r:id="rId6"/>
    <p:sldId id="351" r:id="rId7"/>
    <p:sldId id="338" r:id="rId8"/>
    <p:sldId id="340" r:id="rId9"/>
    <p:sldId id="341" r:id="rId10"/>
    <p:sldId id="342" r:id="rId11"/>
    <p:sldId id="339" r:id="rId12"/>
    <p:sldId id="344" r:id="rId13"/>
    <p:sldId id="345" r:id="rId14"/>
    <p:sldId id="349" r:id="rId15"/>
    <p:sldId id="346" r:id="rId16"/>
    <p:sldId id="347" r:id="rId17"/>
    <p:sldId id="353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2162AE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 algn="ctr"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065" y="1713100"/>
            <a:ext cx="64189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«Школьная география: современный спектр образовательных возможностей»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8373" y="4971665"/>
            <a:ext cx="813261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latin typeface="Proxima Nova Rg" panose="02000506030000020004" pitchFamily="2" charset="0"/>
              </a:rPr>
              <a:t>Презентацию и доклад подготовили:</a:t>
            </a:r>
          </a:p>
          <a:p>
            <a:r>
              <a:rPr lang="ru-RU" sz="2200" dirty="0" err="1">
                <a:latin typeface="Proxima Nova Rg" panose="02000506030000020004" pitchFamily="2" charset="0"/>
              </a:rPr>
              <a:t>Звонцова</a:t>
            </a:r>
            <a:r>
              <a:rPr lang="ru-RU" sz="2200" dirty="0">
                <a:latin typeface="Proxima Nova Rg" panose="02000506030000020004" pitchFamily="2" charset="0"/>
              </a:rPr>
              <a:t> Л.А., учитель географии, МБОУ СОШ №49 г. Томск</a:t>
            </a:r>
          </a:p>
          <a:p>
            <a:r>
              <a:rPr lang="ru-RU" sz="2200" dirty="0">
                <a:latin typeface="Proxima Nova Rg" panose="02000506030000020004" pitchFamily="2" charset="0"/>
              </a:rPr>
              <a:t>Коновалова А.М., учитель географии, МБОУ СОШ №49 г. Томск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620838"/>
            <a:ext cx="3131797" cy="1081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B065-4A3A-44EA-8BDC-B8DD15C40318}"/>
              </a:ext>
            </a:extLst>
          </p:cNvPr>
          <p:cNvSpPr txBox="1"/>
          <p:nvPr/>
        </p:nvSpPr>
        <p:spPr>
          <a:xfrm>
            <a:off x="244751" y="3208310"/>
            <a:ext cx="607384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«Формирование экологической культуры через реализацию экологических проектов»</a:t>
            </a:r>
          </a:p>
        </p:txBody>
      </p:sp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1054" y="1302328"/>
            <a:ext cx="114728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участия в проекте «Сибирская Не провинция» наша команда экологов научилась: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создавать и организовывать социальные проекты;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работать в проектной команде, планировать своё время и свою деятельность,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рефлексировать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создавать рекламные продукты: тексты, печатную продукцию и т.д.;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разрабатывать содержание и организовывать  образовательные и просветительские продукты: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- экскурсии;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- игровые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- кругосветки;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взаимодействовать и выстраивать коммуникации с  разными возрастными и социальными группами.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А также, благодаря педагогам «Школы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индустрий»  мы получили навыки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сайтостроения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работы в графических редакторах и компьютерной вёрстки. Мы разработали сайт для проекта, рекламную продукцию, и атрибутику для команды и проекта.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5" name="Рисунок 2" descr="Slide 16_9 -1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03612" y="1312455"/>
            <a:ext cx="9034301" cy="51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5" name="Рисунок 4" descr="IMG_1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7395" y="1173519"/>
            <a:ext cx="7781285" cy="51875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6" name="Рисунок 5" descr="IMG_1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5446" y="1676399"/>
            <a:ext cx="5240481" cy="3493654"/>
          </a:xfrm>
          <a:prstGeom prst="rect">
            <a:avLst/>
          </a:prstGeom>
        </p:spPr>
      </p:pic>
      <p:pic>
        <p:nvPicPr>
          <p:cNvPr id="7" name="Рисунок 6" descr="IMG_1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945" y="1669472"/>
            <a:ext cx="5247411" cy="34982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9" name="Рисунок 8" descr="20230818_172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903094" y="2468662"/>
            <a:ext cx="4590955" cy="2396835"/>
          </a:xfrm>
          <a:prstGeom prst="rect">
            <a:avLst/>
          </a:prstGeom>
        </p:spPr>
      </p:pic>
      <p:pic>
        <p:nvPicPr>
          <p:cNvPr id="10" name="Рисунок 9" descr="20230818_172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66848" y="2634098"/>
            <a:ext cx="4641277" cy="2088574"/>
          </a:xfrm>
          <a:prstGeom prst="rect">
            <a:avLst/>
          </a:prstGeom>
        </p:spPr>
      </p:pic>
      <p:pic>
        <p:nvPicPr>
          <p:cNvPr id="11" name="Рисунок 10" descr="20230818_161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9529" y="2644143"/>
            <a:ext cx="4627415" cy="2082337"/>
          </a:xfrm>
          <a:prstGeom prst="rect">
            <a:avLst/>
          </a:prstGeom>
        </p:spPr>
      </p:pic>
      <p:pic>
        <p:nvPicPr>
          <p:cNvPr id="12" name="Рисунок 11" descr="20230818_161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28954" y="2644143"/>
            <a:ext cx="4627418" cy="2082338"/>
          </a:xfrm>
          <a:prstGeom prst="rect">
            <a:avLst/>
          </a:prstGeom>
        </p:spPr>
      </p:pic>
      <p:pic>
        <p:nvPicPr>
          <p:cNvPr id="13" name="Рисунок 12" descr="20230818_1615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197734" y="2636521"/>
            <a:ext cx="4599709" cy="20698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5" name="Рисунок 4" descr="IMG_1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187" y="1554016"/>
            <a:ext cx="5337467" cy="3558311"/>
          </a:xfrm>
          <a:prstGeom prst="rect">
            <a:avLst/>
          </a:prstGeom>
        </p:spPr>
      </p:pic>
      <p:pic>
        <p:nvPicPr>
          <p:cNvPr id="8" name="Рисунок 7" descr="IMG_1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5890" y="1549399"/>
            <a:ext cx="5323609" cy="35490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6" name="Рисунок 5" descr="IMG_1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927" y="1794162"/>
            <a:ext cx="5721927" cy="3814618"/>
          </a:xfrm>
          <a:prstGeom prst="rect">
            <a:avLst/>
          </a:prstGeom>
        </p:spPr>
      </p:pic>
      <p:pic>
        <p:nvPicPr>
          <p:cNvPr id="9" name="Рисунок 8" descr="IMG_1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6109" y="1759527"/>
            <a:ext cx="5815446" cy="38769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7A6AA32-ABDD-935B-6AFF-4408F0CB58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92BC40-2180-C822-337E-C82218565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0145" y="3099377"/>
            <a:ext cx="6644698" cy="3329132"/>
          </a:xfrm>
        </p:spPr>
        <p:txBody>
          <a:bodyPr/>
          <a:lstStyle/>
          <a:p>
            <a:r>
              <a:rPr lang="ru-RU" dirty="0" err="1"/>
              <a:t>Звонцова</a:t>
            </a:r>
            <a:r>
              <a:rPr lang="ru-RU" dirty="0"/>
              <a:t> Людмила Александровна</a:t>
            </a:r>
          </a:p>
          <a:p>
            <a:r>
              <a:rPr lang="ru-RU" dirty="0"/>
              <a:t>   Раб. 41-17-53</a:t>
            </a:r>
          </a:p>
          <a:p>
            <a:r>
              <a:rPr lang="ru-RU" dirty="0"/>
              <a:t>   Сот. 8 913 851-20-27</a:t>
            </a:r>
          </a:p>
          <a:p>
            <a:r>
              <a:rPr lang="ru-RU" dirty="0"/>
              <a:t>Коновалова Анастасия Михайловна</a:t>
            </a:r>
          </a:p>
          <a:p>
            <a:r>
              <a:rPr lang="ru-RU" dirty="0"/>
              <a:t>   Раб. 41-17-53</a:t>
            </a:r>
          </a:p>
          <a:p>
            <a:r>
              <a:rPr lang="ru-RU" dirty="0"/>
              <a:t>   Сот. 8 923 402-06-34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5" name="Рисунок 4" descr="IMG_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346" y="2727035"/>
            <a:ext cx="4544291" cy="302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7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8374894-1F07-162B-63C0-DBC588DAA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444" y="1356447"/>
            <a:ext cx="11309444" cy="4451350"/>
          </a:xfrm>
        </p:spPr>
        <p:txBody>
          <a:bodyPr/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Экологическое воспитание 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ориентация на применение знаний из области социальных и естественных наук для решения задач в области окружающей среды, планирования поступков и оценки их возможных последствий для окружающей среды; умение точно, логично выражать свою точку зрения на экологические проблемы;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повышение уровня экологической культуры, осознание глобального характера экологических проблем и путей их решения; активное неприятие действий, приносящих вред окружающей среде, в том числе сформированное при знакомстве с литературными произведениями, поднимающими экологические проблемы; активное неприятие действий, приносящих вред окружающей среде; осознание своей роли как гражданина и потребителя в условиях взаимосвязи природной, технологической и социальной сред; готовность к участию в практической деятельности экологической направленности.</a:t>
            </a:r>
          </a:p>
          <a:p>
            <a:endParaRPr lang="ru-RU" sz="1400" dirty="0"/>
          </a:p>
          <a:p>
            <a:r>
              <a:rPr lang="ru-RU" sz="1400" dirty="0"/>
              <a:t>Примерная основная образовательная программа ООО, Одобрена Решением Федерального учебно-методического объединения по общему образованию, протокол 6/22 от 15.09.2022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D842052-A70E-33AD-0143-5091EC9BA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F1747C4-AAC8-E338-002E-D69399420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91" y="1481138"/>
            <a:ext cx="3411538" cy="4451350"/>
          </a:xfrm>
        </p:spPr>
        <p:txBody>
          <a:bodyPr/>
          <a:lstStyle/>
          <a:p>
            <a:r>
              <a:rPr lang="ru-RU" sz="28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Формы экологического воспитания учащихся средней школы:</a:t>
            </a:r>
            <a:br>
              <a:rPr lang="ru-RU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0EA20-42DB-9C6A-2FF9-01D269A81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7249" y="1409089"/>
            <a:ext cx="8333161" cy="4731217"/>
          </a:xfrm>
        </p:spPr>
        <p:txBody>
          <a:bodyPr/>
          <a:lstStyle/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рассказ педагога;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беседы с использованием фильмов, слайдов, художественной литературы;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исследовательская работа, эксперимент;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викторины;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конкурсы (на лучший плакат по охране природы, самую оригинальную поделку из природного материала, наиболее интересный рассказ о домашнем питомце);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организация экологической тропы и наблюдения на ней;</a:t>
            </a:r>
            <a:endParaRPr lang="en-US" sz="1900" dirty="0">
              <a:solidFill>
                <a:srgbClr val="181818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ведение календарей наблюдений за природными явлениями и объектами;</a:t>
            </a:r>
            <a:endParaRPr lang="en-US" sz="1900" dirty="0">
              <a:solidFill>
                <a:srgbClr val="181818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проектная деятельность;</a:t>
            </a:r>
            <a:endParaRPr lang="en-US" sz="1900" dirty="0">
              <a:solidFill>
                <a:srgbClr val="181818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тематические уроки;</a:t>
            </a:r>
            <a:endParaRPr lang="en-US" sz="1900" dirty="0">
              <a:solidFill>
                <a:srgbClr val="181818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 экологические праздники;</a:t>
            </a:r>
            <a:endParaRPr lang="en-US" sz="1900" dirty="0">
              <a:solidFill>
                <a:srgbClr val="181818"/>
              </a:solidFill>
              <a:highlight>
                <a:srgbClr val="FFFFFF"/>
              </a:highlight>
              <a:latin typeface="Times New Roman" pitchFamily="18" charset="0"/>
              <a:cs typeface="Times New Roman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трудовые десанты по благоустройству пришкольной территории.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6F784A-B442-12F8-343D-79DD5A59BC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F1747C4-AAC8-E338-002E-D69399420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1481138"/>
            <a:ext cx="3411538" cy="4451350"/>
          </a:xfrm>
        </p:spPr>
        <p:txBody>
          <a:bodyPr/>
          <a:lstStyle/>
          <a:p>
            <a:r>
              <a:rPr lang="ru-RU" b="0" i="0" dirty="0">
                <a:solidFill>
                  <a:srgbClr val="181818"/>
                </a:solidFill>
                <a:effectLst/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Одна из форм - организация экологической тропы и наблюдения на ней.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0EA20-42DB-9C6A-2FF9-01D269A81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3510" y="1481138"/>
            <a:ext cx="7412182" cy="4031970"/>
          </a:xfrm>
        </p:spPr>
        <p:txBody>
          <a:bodyPr/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Экологическая тропа — обустроенные и особо охраняемые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прогулочно-познавательные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маршруты, создаваемые с целью экологического просвещения населения через установленные по маршруту информационные стенды.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Обычно тропы прокладывают по зонам организованного туризма, национальных парков, ландшафтным заказникам.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6F784A-B442-12F8-343D-79DD5A59BC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7F6B7-00B8-742F-4EC6-1777707597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760" y="3394365"/>
            <a:ext cx="3874298" cy="29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9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5" name="Рисунок 2" descr="Slide 16_9 - Титульный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852" y="1246308"/>
            <a:ext cx="9144000" cy="504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64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7" name="Рисунок 2" descr="Slide 16_9 - 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69799" y="1274050"/>
            <a:ext cx="9652401" cy="523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6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6" name="Рисунок 2" descr="Slide 16_9 -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1520" y="1214868"/>
            <a:ext cx="10515905" cy="564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944483" cy="66675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 экологических проектов</a:t>
            </a:r>
            <a:endParaRPr lang="ru-RU" dirty="0"/>
          </a:p>
        </p:txBody>
      </p:sp>
      <p:pic>
        <p:nvPicPr>
          <p:cNvPr id="6" name="Рисунок 2" descr="Slide 16_9 -10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22821" y="1314977"/>
            <a:ext cx="9144000" cy="49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Формирование экологической культуры через реализацию экологических проектов</a:t>
            </a:r>
            <a:endParaRPr lang="ru-RU" dirty="0"/>
          </a:p>
        </p:txBody>
      </p:sp>
      <p:pic>
        <p:nvPicPr>
          <p:cNvPr id="7" name="Рисунок 4" descr="Slide 16_9 -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353" y="1000351"/>
            <a:ext cx="10149898" cy="550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qr838239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5990" y="2169295"/>
            <a:ext cx="1000125" cy="99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5" descr="Логотип квеста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09422" y="2217874"/>
            <a:ext cx="1370013" cy="128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9d592ce65668745b1bbe9ecab803298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4302" y="4312420"/>
            <a:ext cx="1000125" cy="99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57807</TotalTime>
  <Words>619</Words>
  <Application>Microsoft Office PowerPoint</Application>
  <PresentationFormat>Широкоэкранный</PresentationFormat>
  <Paragraphs>70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Open Sans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выаывавыа выаывавы</cp:lastModifiedBy>
  <cp:revision>726</cp:revision>
  <cp:lastPrinted>2021-07-16T05:59:00Z</cp:lastPrinted>
  <dcterms:created xsi:type="dcterms:W3CDTF">2019-08-15T10:09:47Z</dcterms:created>
  <dcterms:modified xsi:type="dcterms:W3CDTF">2024-08-26T09:41:58Z</dcterms:modified>
</cp:coreProperties>
</file>