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media/image6.jpg" ContentType="image/jpg"/>
  <Override PartName="/ppt/media/image7.jpg" ContentType="image/jpg"/>
  <Override PartName="/ppt/media/image9.jpg" ContentType="image/jpg"/>
  <Override PartName="/ppt/media/image11.jpg" ContentType="image/jpg"/>
  <Override PartName="/ppt/media/image12.jpg" ContentType="image/jpg"/>
  <Override PartName="/ppt/media/image14.jpg" ContentType="image/jpg"/>
  <Override PartName="/ppt/media/image15.jpg" ContentType="image/jpg"/>
  <Override PartName="/ppt/media/image17.jpg" ContentType="image/jpg"/>
  <Override PartName="/ppt/media/image18.jpg" ContentType="image/jpg"/>
  <Override PartName="/ppt/media/image21.jpg" ContentType="image/jpg"/>
  <Override PartName="/ppt/media/image22.jpg" ContentType="image/jpg"/>
  <Override PartName="/ppt/media/image25.jpg" ContentType="image/jpg"/>
  <Override PartName="/ppt/media/image26.jpg" ContentType="image/jpg"/>
  <Override PartName="/ppt/media/image27.jpg" ContentType="image/jpg"/>
  <Override PartName="/ppt/media/image28.jpg" ContentType="image/jpg"/>
  <Override PartName="/ppt/media/image29.jpg" ContentType="image/jpg"/>
  <Override PartName="/ppt/media/image30.jpg" ContentType="image/jpg"/>
  <Override PartName="/ppt/media/image31.jpg" ContentType="image/jpg"/>
  <Override PartName="/ppt/media/image32.jpg" ContentType="image/jpg"/>
  <Override PartName="/ppt/media/image33.jpg" ContentType="image/jpg"/>
  <Override PartName="/ppt/media/image34.jpg" ContentType="image/jpg"/>
  <Override PartName="/ppt/media/image35.jpg" ContentType="image/jpg"/>
  <Override PartName="/ppt/media/image36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  <p:sldMasterId id="2147483666" r:id="rId3"/>
  </p:sldMasterIdLst>
  <p:sldIdLst>
    <p:sldId id="307" r:id="rId4"/>
    <p:sldId id="269" r:id="rId5"/>
    <p:sldId id="261" r:id="rId6"/>
    <p:sldId id="274" r:id="rId7"/>
    <p:sldId id="267" r:id="rId8"/>
    <p:sldId id="275" r:id="rId9"/>
    <p:sldId id="276" r:id="rId10"/>
    <p:sldId id="277" r:id="rId11"/>
    <p:sldId id="278" r:id="rId12"/>
    <p:sldId id="279" r:id="rId13"/>
    <p:sldId id="273" r:id="rId14"/>
    <p:sldId id="280" r:id="rId15"/>
    <p:sldId id="281" r:id="rId16"/>
    <p:sldId id="282" r:id="rId17"/>
    <p:sldId id="283" r:id="rId18"/>
    <p:sldId id="284" r:id="rId19"/>
    <p:sldId id="285" r:id="rId20"/>
    <p:sldId id="286" r:id="rId21"/>
    <p:sldId id="290" r:id="rId22"/>
    <p:sldId id="291" r:id="rId23"/>
    <p:sldId id="313" r:id="rId24"/>
    <p:sldId id="293" r:id="rId25"/>
    <p:sldId id="312" r:id="rId26"/>
    <p:sldId id="309" r:id="rId27"/>
    <p:sldId id="310" r:id="rId28"/>
    <p:sldId id="311" r:id="rId29"/>
    <p:sldId id="308" r:id="rId30"/>
  </p:sldIdLst>
  <p:sldSz cx="12192000" cy="6858000"/>
  <p:notesSz cx="6858000" cy="9144000"/>
  <p:embeddedFontLst>
    <p:embeddedFont>
      <p:font typeface="Gerbera Light" panose="020B0604020202020204" charset="0"/>
      <p:regular r:id="rId31"/>
    </p:embeddedFont>
    <p:embeddedFont>
      <p:font typeface="Microsoft Sans Serif" panose="020B0604020202020204" pitchFamily="34" charset="0"/>
      <p:regular r:id="rId32"/>
    </p:embeddedFont>
    <p:embeddedFont>
      <p:font typeface="TomskObl2104" panose="020B0604020202020204" charset="0"/>
      <p:regular r:id="rId33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3" userDrawn="1">
          <p15:clr>
            <a:srgbClr val="A4A3A4"/>
          </p15:clr>
        </p15:guide>
        <p15:guide id="3" pos="39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Алексеевич Зырянов" initials="МАЗ" lastIdx="1" clrIdx="0">
    <p:extLst>
      <p:ext uri="{19B8F6BF-5375-455C-9EA6-DF929625EA0E}">
        <p15:presenceInfo xmlns:p15="http://schemas.microsoft.com/office/powerpoint/2012/main" userId="S-1-5-21-1844237615-1078145449-1708537768-106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81B"/>
    <a:srgbClr val="121316"/>
    <a:srgbClr val="005AA3"/>
    <a:srgbClr val="F54A02"/>
    <a:srgbClr val="BA4318"/>
    <a:srgbClr val="FE8455"/>
    <a:srgbClr val="378BCB"/>
    <a:srgbClr val="FFB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408" y="102"/>
      </p:cViewPr>
      <p:guideLst>
        <p:guide orient="horz" pos="2160"/>
        <p:guide pos="733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commentAuthors" Target="commentAuthor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3.fntdata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2.fntdata"/><Relationship Id="rId37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1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presProps" Target="pres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0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18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3265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091AAB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549109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91AAB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57806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91AAB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77672" y="1700911"/>
            <a:ext cx="3004820" cy="396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8439150" y="1068550"/>
            <a:ext cx="3401059" cy="4206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381253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91AAB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380536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213934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7003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9064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058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532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4890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129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2845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6609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1824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6171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35333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925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34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04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80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45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30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6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62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03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4312" y="-46228"/>
            <a:ext cx="11121390" cy="7575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091AAB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852292" y="1731010"/>
            <a:ext cx="5356225" cy="1497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2564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780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login.consultant.ru/link/?req=doc&amp;base=LAW&amp;n=471727&amp;date=17.03.2025&amp;dst=128156&amp;field=134&amp;demo=1" TargetMode="External"/><Relationship Id="rId2" Type="http://schemas.openxmlformats.org/officeDocument/2006/relationships/hyperlink" Target="https://login.consultant.ru/link/?req=doc&amp;base=LAW&amp;n=471727&amp;date=17.03.2025&amp;dst=134276&amp;field=134&amp;demo=1" TargetMode="Externa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4.jpg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edsoo.ru/" TargetMode="Externa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edsoo.ru/wp-content/uploads/2023/11/ambarczumova-14.11.2023-1.pdf" TargetMode="External"/><Relationship Id="rId3" Type="http://schemas.openxmlformats.org/officeDocument/2006/relationships/hyperlink" Target="https://edsoo.ru/wp-content/uploads/2024/10/bank-zadanij-dlya-tekushhego-oczenivaniya-po-uchebnomu-predmetu-geografiya-1.pdf" TargetMode="External"/><Relationship Id="rId7" Type="http://schemas.openxmlformats.org/officeDocument/2006/relationships/hyperlink" Target="https://clck.ru/3NSGyc" TargetMode="External"/><Relationship Id="rId2" Type="http://schemas.openxmlformats.org/officeDocument/2006/relationships/hyperlink" Target="https://edsoo.ru/wp-content/uploads/2024/12/so_soo_geografiya_2024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dsoo.ru/2023/08/31/metodicheskoe-posobie-geografiya-5-klass-2022-g/" TargetMode="External"/><Relationship Id="rId5" Type="http://schemas.openxmlformats.org/officeDocument/2006/relationships/hyperlink" Target="https://edsoo.ru/wp-content/uploads/2023/12/soczialno-gumanitarnyj-blok_01.pdf" TargetMode="External"/><Relationship Id="rId4" Type="http://schemas.openxmlformats.org/officeDocument/2006/relationships/hyperlink" Target="https://edsoo.ru/wp-content/uploads/2023/12/mp_oczenka_geografiya_1.pdf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video-215962627_456239308" TargetMode="External"/><Relationship Id="rId7" Type="http://schemas.openxmlformats.org/officeDocument/2006/relationships/hyperlink" Target="https://vkvideo.ru/video-215962627_456239808?t=53m18s" TargetMode="External"/><Relationship Id="rId2" Type="http://schemas.openxmlformats.org/officeDocument/2006/relationships/hyperlink" Target="https://vk.com/video-215962627_456239433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kvideo.ru/video-215962627_456240136" TargetMode="External"/><Relationship Id="rId5" Type="http://schemas.openxmlformats.org/officeDocument/2006/relationships/hyperlink" Target="https://vkvideo.ru/video-215962627_456239810" TargetMode="External"/><Relationship Id="rId4" Type="http://schemas.openxmlformats.org/officeDocument/2006/relationships/hyperlink" Target="https://vk.com/video-215962627_456239218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static.edsoo.ru/projects/case/2024/ooo/geo/2/index.html" TargetMode="External"/><Relationship Id="rId2" Type="http://schemas.openxmlformats.org/officeDocument/2006/relationships/hyperlink" Target="https://static.edsoo.ru/projects/case/2024/ooo/geo/1/index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static.edsoo.ru/projects/case/2024/soo/geo/1/index.html" TargetMode="External"/><Relationship Id="rId4" Type="http://schemas.openxmlformats.org/officeDocument/2006/relationships/hyperlink" Target="https://static.edsoo.ru/projects/case/2024/soo/geo/2/index.html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2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edsoo.ru/" TargetMode="Externa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login.consultant.ru/link/?req=doc&amp;base=LAW&amp;n=471726&amp;date=17.03.2025&amp;dst=100130&amp;field=134&amp;demo=1" TargetMode="Externa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7" Type="http://schemas.openxmlformats.org/officeDocument/2006/relationships/image" Target="../media/image8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8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E85A42-5E09-4E45-8915-2449A877B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7775" y="2456329"/>
            <a:ext cx="5269565" cy="2088777"/>
          </a:xfrm>
          <a:noFill/>
        </p:spPr>
        <p:txBody>
          <a:bodyPr>
            <a:normAutofit fontScale="90000"/>
          </a:bodyPr>
          <a:lstStyle/>
          <a:p>
            <a:pPr algn="l"/>
            <a:r>
              <a:rPr lang="ru-RU" sz="4000" dirty="0">
                <a:solidFill>
                  <a:schemeClr val="bg1"/>
                </a:solidFill>
                <a:latin typeface="Gerbera Light" panose="020B0604020202020204" charset="-52"/>
              </a:rPr>
              <a:t>Изменения  в рабочих программах по географии на 2025-2026 уч. год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1143C60-EB70-40F8-9BF3-DD31D77C7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2353" y="4686299"/>
            <a:ext cx="4518773" cy="733425"/>
          </a:xfrm>
        </p:spPr>
        <p:txBody>
          <a:bodyPr>
            <a:normAutofit fontScale="85000" lnSpcReduction="10000"/>
          </a:bodyPr>
          <a:lstStyle/>
          <a:p>
            <a:pPr algn="r"/>
            <a:r>
              <a:rPr lang="ru-RU" dirty="0" err="1">
                <a:solidFill>
                  <a:schemeClr val="bg1"/>
                </a:solidFill>
                <a:latin typeface="Gerbera Light" panose="02000300000000000000" pitchFamily="50" charset="-52"/>
              </a:rPr>
              <a:t>Звонцова</a:t>
            </a:r>
            <a:r>
              <a:rPr lang="ru-RU" dirty="0">
                <a:solidFill>
                  <a:schemeClr val="bg1"/>
                </a:solidFill>
                <a:latin typeface="Gerbera Light" panose="02000300000000000000" pitchFamily="50" charset="-52"/>
              </a:rPr>
              <a:t> Л.А., учитель географии МБОУ СОШ №49 г. Томска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DF24BD-4016-44FA-8FE3-D7D9E8A645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58" y="2975338"/>
            <a:ext cx="785180" cy="134547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480" y="4643647"/>
            <a:ext cx="358778" cy="409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98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24155" y="1655089"/>
            <a:ext cx="11257915" cy="5084445"/>
            <a:chOff x="724155" y="1655089"/>
            <a:chExt cx="11257915" cy="50844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4155" y="1655089"/>
              <a:ext cx="6305198" cy="228927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06695" y="3326892"/>
              <a:ext cx="7174992" cy="3412233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918768" y="478916"/>
            <a:ext cx="10077450" cy="79375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marR="5080" lvl="0" indent="0" defTabSz="914400" eaLnBrk="1" fontAlgn="auto" latinLnBrk="0" hangingPunct="1">
              <a:lnSpc>
                <a:spcPts val="1939"/>
              </a:lnSpc>
              <a:spcBef>
                <a:spcPts val="3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152.11.</a:t>
            </a:r>
            <a:r>
              <a:rPr kumimoji="0" sz="1800" b="0" i="0" u="none" strike="noStrike" kern="0" cap="none" spc="-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Для</a:t>
            </a:r>
            <a:r>
              <a:rPr kumimoji="0" sz="18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проведения</a:t>
            </a:r>
            <a:r>
              <a:rPr kumimoji="0" sz="18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основного</a:t>
            </a:r>
            <a:r>
              <a:rPr kumimoji="0" sz="18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государственного</a:t>
            </a:r>
            <a:r>
              <a:rPr kumimoji="0" sz="18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экзамена</a:t>
            </a:r>
            <a:r>
              <a:rPr kumimoji="0" sz="18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по</a:t>
            </a:r>
            <a:r>
              <a:rPr kumimoji="0" sz="18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географии</a:t>
            </a:r>
            <a:r>
              <a:rPr kumimoji="0" sz="18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(далее</a:t>
            </a:r>
            <a:r>
              <a:rPr kumimoji="0" sz="18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-</a:t>
            </a:r>
            <a:r>
              <a:rPr kumimoji="0" sz="18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ОГЭ</a:t>
            </a:r>
            <a:r>
              <a:rPr kumimoji="0" sz="1800" b="0" i="0" u="none" strike="noStrike" kern="0" cap="none" spc="-8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по</a:t>
            </a:r>
            <a:r>
              <a:rPr kumimoji="0" sz="18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географии)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используется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перечень</a:t>
            </a:r>
            <a:r>
              <a:rPr kumimoji="0" sz="18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(кодификатор)</a:t>
            </a:r>
            <a:r>
              <a:rPr kumimoji="0" sz="1800" b="0" i="0" u="none" strike="noStrike" kern="0" cap="none" spc="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sng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проверяемых</a:t>
            </a:r>
            <a:r>
              <a:rPr kumimoji="0" sz="1800" b="0" i="0" u="sng" strike="noStrike" kern="0" cap="none" spc="-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 </a:t>
            </a:r>
            <a:r>
              <a:rPr kumimoji="0" sz="1800" b="0" i="0" u="sng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требований</a:t>
            </a:r>
            <a:r>
              <a:rPr kumimoji="0" sz="18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к</a:t>
            </a:r>
            <a:r>
              <a:rPr kumimoji="0" sz="18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результатам</a:t>
            </a:r>
            <a:r>
              <a:rPr kumimoji="0" sz="1800" b="0" i="0" u="none" strike="noStrike" kern="0" cap="none" spc="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освоения</a:t>
            </a:r>
            <a:r>
              <a:rPr kumimoji="0" sz="18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основной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cs typeface="Calibri Light"/>
            </a:endParaRPr>
          </a:p>
          <a:p>
            <a:pPr marL="12700" marR="0" lvl="0" indent="0" defTabSz="914400" eaLnBrk="1" fontAlgn="auto" latinLnBrk="0" hangingPunct="1">
              <a:lnSpc>
                <a:spcPts val="19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образовательной</a:t>
            </a:r>
            <a:r>
              <a:rPr kumimoji="0" sz="18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программы</a:t>
            </a:r>
            <a:r>
              <a:rPr kumimoji="0" sz="18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основного</a:t>
            </a:r>
            <a:r>
              <a:rPr kumimoji="0" sz="18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общего</a:t>
            </a:r>
            <a:r>
              <a:rPr kumimoji="0" sz="18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образования</a:t>
            </a:r>
            <a:r>
              <a:rPr kumimoji="0" sz="18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и</a:t>
            </a:r>
            <a:r>
              <a:rPr kumimoji="0" sz="1800" b="0" i="0" u="sng" strike="noStrike" kern="0" cap="none" spc="-8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 </a:t>
            </a:r>
            <a:r>
              <a:rPr kumimoji="0" sz="1800" b="0" i="0" u="sng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элементов</a:t>
            </a:r>
            <a:r>
              <a:rPr kumimoji="0" sz="1800" b="0" i="0" u="sng" strike="noStrike" kern="0" cap="none" spc="-9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 </a:t>
            </a:r>
            <a:r>
              <a:rPr kumimoji="0" sz="1800" b="0" i="0" u="sng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содержания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cs typeface="Calibri Light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40791" y="1089660"/>
            <a:ext cx="311696" cy="467639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12F0B1-32CF-1AD5-B604-84409270E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60EFF02-86D8-E936-DF33-8CD2C6C59D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40BA058-0DEE-CA43-B955-CC36DFA6DFCB}"/>
              </a:ext>
            </a:extLst>
          </p:cNvPr>
          <p:cNvSpPr txBox="1"/>
          <p:nvPr/>
        </p:nvSpPr>
        <p:spPr>
          <a:xfrm>
            <a:off x="1060314" y="536637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rgbClr val="00881B"/>
                </a:solidFill>
                <a:cs typeface="Calibri"/>
              </a:rPr>
              <a:t>ФОП</a:t>
            </a:r>
            <a:r>
              <a:rPr lang="ru-RU" sz="5400" b="1" spc="-25" dirty="0">
                <a:solidFill>
                  <a:srgbClr val="00881B"/>
                </a:solidFill>
                <a:cs typeface="Calibri"/>
              </a:rPr>
              <a:t> СОО</a:t>
            </a:r>
            <a:endParaRPr lang="ru-RU" sz="5400" dirty="0">
              <a:solidFill>
                <a:srgbClr val="00881B"/>
              </a:solidFill>
              <a:cs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2BBD3C4-8641-DA18-E972-680CBAE96ED2}"/>
              </a:ext>
            </a:extLst>
          </p:cNvPr>
          <p:cNvSpPr txBox="1"/>
          <p:nvPr/>
        </p:nvSpPr>
        <p:spPr>
          <a:xfrm>
            <a:off x="1060313" y="1801492"/>
            <a:ext cx="10611734" cy="2703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ru-RU" sz="2800" spc="-25" dirty="0">
                <a:cs typeface="Calibri"/>
              </a:rPr>
              <a:t>Определено</a:t>
            </a:r>
            <a:r>
              <a:rPr lang="ru-RU" sz="2800" spc="10" dirty="0">
                <a:cs typeface="Calibri"/>
              </a:rPr>
              <a:t> </a:t>
            </a:r>
            <a:r>
              <a:rPr lang="ru-RU" sz="2800" spc="-20" dirty="0">
                <a:solidFill>
                  <a:srgbClr val="003399"/>
                </a:solidFill>
                <a:cs typeface="Calibri"/>
              </a:rPr>
              <a:t>поурочное</a:t>
            </a:r>
            <a:r>
              <a:rPr lang="ru-RU" sz="2800" spc="30" dirty="0">
                <a:solidFill>
                  <a:srgbClr val="003399"/>
                </a:solidFill>
                <a:cs typeface="Calibri"/>
              </a:rPr>
              <a:t> </a:t>
            </a:r>
            <a:r>
              <a:rPr lang="ru-RU" sz="2800" spc="-20" dirty="0">
                <a:solidFill>
                  <a:srgbClr val="003399"/>
                </a:solidFill>
                <a:cs typeface="Calibri"/>
              </a:rPr>
              <a:t>планирование</a:t>
            </a:r>
            <a:r>
              <a:rPr lang="ru-RU" sz="2800" spc="-5" dirty="0">
                <a:solidFill>
                  <a:srgbClr val="003399"/>
                </a:solidFill>
                <a:cs typeface="Calibri"/>
              </a:rPr>
              <a:t> </a:t>
            </a:r>
            <a:r>
              <a:rPr lang="ru-RU" sz="2800" spc="-25" dirty="0">
                <a:cs typeface="Calibri"/>
              </a:rPr>
              <a:t>по </a:t>
            </a:r>
            <a:r>
              <a:rPr lang="ru-RU" sz="2800" spc="-10" dirty="0">
                <a:cs typeface="Calibri"/>
              </a:rPr>
              <a:t>классам</a:t>
            </a:r>
            <a:r>
              <a:rPr lang="ru-RU" sz="2800" spc="-70" dirty="0">
                <a:cs typeface="Calibri"/>
              </a:rPr>
              <a:t> </a:t>
            </a:r>
            <a:r>
              <a:rPr lang="ru-RU" sz="2800" dirty="0">
                <a:solidFill>
                  <a:srgbClr val="003399"/>
                </a:solidFill>
                <a:cs typeface="Calibri"/>
              </a:rPr>
              <a:t>на</a:t>
            </a:r>
            <a:r>
              <a:rPr lang="ru-RU" sz="2800" spc="-10" dirty="0">
                <a:solidFill>
                  <a:srgbClr val="003399"/>
                </a:solidFill>
                <a:cs typeface="Calibri"/>
              </a:rPr>
              <a:t> БАЗОВОМ</a:t>
            </a:r>
            <a:r>
              <a:rPr lang="ru-RU" sz="2800" spc="-30" dirty="0">
                <a:solidFill>
                  <a:srgbClr val="003399"/>
                </a:solidFill>
                <a:cs typeface="Calibri"/>
              </a:rPr>
              <a:t> </a:t>
            </a:r>
            <a:r>
              <a:rPr lang="ru-RU" sz="2800" spc="-10" dirty="0">
                <a:solidFill>
                  <a:srgbClr val="003399"/>
                </a:solidFill>
                <a:cs typeface="Calibri"/>
              </a:rPr>
              <a:t>УРОВНЕ</a:t>
            </a:r>
          </a:p>
          <a:p>
            <a:endParaRPr lang="ru-RU" sz="2800" dirty="0">
              <a:cs typeface="Calibri"/>
            </a:endParaRPr>
          </a:p>
          <a:p>
            <a:pPr marL="91440" marR="159385">
              <a:lnSpc>
                <a:spcPct val="100000"/>
              </a:lnSpc>
              <a:spcBef>
                <a:spcPts val="190"/>
              </a:spcBef>
            </a:pPr>
            <a:r>
              <a:rPr lang="ru-RU" sz="2800" spc="-10" dirty="0">
                <a:cs typeface="Calibri"/>
              </a:rPr>
              <a:t>2. Добавлен</a:t>
            </a:r>
            <a:r>
              <a:rPr lang="ru-RU" sz="2800" spc="-50" dirty="0">
                <a:cs typeface="Calibri"/>
              </a:rPr>
              <a:t> </a:t>
            </a:r>
            <a:r>
              <a:rPr lang="ru-RU" sz="2800" spc="-10" dirty="0">
                <a:cs typeface="Calibri"/>
              </a:rPr>
              <a:t>перечень</a:t>
            </a:r>
            <a:r>
              <a:rPr lang="ru-RU" sz="2800" spc="-50" dirty="0">
                <a:cs typeface="Calibri"/>
              </a:rPr>
              <a:t> </a:t>
            </a:r>
            <a:r>
              <a:rPr lang="ru-RU" sz="2800" spc="-10" dirty="0">
                <a:cs typeface="Calibri"/>
              </a:rPr>
              <a:t>(</a:t>
            </a:r>
            <a:r>
              <a:rPr lang="ru-RU" sz="2800" spc="-10" dirty="0">
                <a:solidFill>
                  <a:srgbClr val="003399"/>
                </a:solidFill>
                <a:cs typeface="Calibri"/>
              </a:rPr>
              <a:t>кодификатор</a:t>
            </a:r>
            <a:r>
              <a:rPr lang="ru-RU" sz="2800" spc="-10" dirty="0">
                <a:cs typeface="Calibri"/>
              </a:rPr>
              <a:t>) </a:t>
            </a:r>
            <a:r>
              <a:rPr lang="ru-RU" sz="2800" spc="-25" dirty="0">
                <a:cs typeface="Calibri"/>
              </a:rPr>
              <a:t>проверяемых</a:t>
            </a:r>
            <a:r>
              <a:rPr lang="ru-RU" sz="2800" spc="-15" dirty="0">
                <a:cs typeface="Calibri"/>
              </a:rPr>
              <a:t> </a:t>
            </a:r>
            <a:r>
              <a:rPr lang="ru-RU" sz="2800" spc="-10" dirty="0">
                <a:cs typeface="Calibri"/>
              </a:rPr>
              <a:t>требований</a:t>
            </a:r>
            <a:r>
              <a:rPr lang="ru-RU" sz="2800" spc="-50" dirty="0">
                <a:cs typeface="Calibri"/>
              </a:rPr>
              <a:t> </a:t>
            </a:r>
            <a:r>
              <a:rPr lang="ru-RU" sz="2800" dirty="0">
                <a:cs typeface="Calibri"/>
              </a:rPr>
              <a:t>к</a:t>
            </a:r>
            <a:r>
              <a:rPr lang="ru-RU" sz="2800" spc="95" dirty="0">
                <a:cs typeface="Calibri"/>
              </a:rPr>
              <a:t> </a:t>
            </a:r>
            <a:r>
              <a:rPr lang="ru-RU" sz="2800" spc="-10" dirty="0">
                <a:solidFill>
                  <a:srgbClr val="003399"/>
                </a:solidFill>
                <a:cs typeface="Calibri"/>
              </a:rPr>
              <a:t>результатам освоения</a:t>
            </a:r>
            <a:r>
              <a:rPr lang="ru-RU" sz="2800" spc="-90" dirty="0">
                <a:solidFill>
                  <a:srgbClr val="003399"/>
                </a:solidFill>
                <a:cs typeface="Calibri"/>
              </a:rPr>
              <a:t> </a:t>
            </a:r>
            <a:r>
              <a:rPr lang="ru-RU" sz="2800" dirty="0">
                <a:solidFill>
                  <a:srgbClr val="003399"/>
                </a:solidFill>
                <a:cs typeface="Calibri"/>
              </a:rPr>
              <a:t>ООП</a:t>
            </a:r>
            <a:r>
              <a:rPr lang="ru-RU" sz="2800" spc="10" dirty="0">
                <a:solidFill>
                  <a:srgbClr val="003399"/>
                </a:solidFill>
                <a:cs typeface="Calibri"/>
              </a:rPr>
              <a:t> </a:t>
            </a:r>
            <a:r>
              <a:rPr lang="ru-RU" sz="2800" dirty="0">
                <a:solidFill>
                  <a:srgbClr val="003399"/>
                </a:solidFill>
                <a:cs typeface="Calibri"/>
              </a:rPr>
              <a:t>СОО</a:t>
            </a:r>
            <a:r>
              <a:rPr lang="ru-RU" sz="2800" spc="-30" dirty="0">
                <a:solidFill>
                  <a:srgbClr val="003399"/>
                </a:solidFill>
                <a:cs typeface="Calibri"/>
              </a:rPr>
              <a:t> </a:t>
            </a:r>
            <a:r>
              <a:rPr lang="ru-RU" sz="2800" dirty="0">
                <a:solidFill>
                  <a:srgbClr val="003399"/>
                </a:solidFill>
                <a:cs typeface="Calibri"/>
              </a:rPr>
              <a:t>и</a:t>
            </a:r>
            <a:r>
              <a:rPr lang="ru-RU" sz="2800" spc="-15" dirty="0">
                <a:solidFill>
                  <a:srgbClr val="003399"/>
                </a:solidFill>
                <a:cs typeface="Calibri"/>
              </a:rPr>
              <a:t> </a:t>
            </a:r>
            <a:r>
              <a:rPr lang="ru-RU" sz="2800" spc="-25" dirty="0">
                <a:solidFill>
                  <a:srgbClr val="003399"/>
                </a:solidFill>
                <a:cs typeface="Calibri"/>
              </a:rPr>
              <a:t>элементов</a:t>
            </a:r>
            <a:r>
              <a:rPr lang="ru-RU" sz="2800" spc="-65" dirty="0">
                <a:solidFill>
                  <a:srgbClr val="003399"/>
                </a:solidFill>
                <a:cs typeface="Calibri"/>
              </a:rPr>
              <a:t> </a:t>
            </a:r>
            <a:r>
              <a:rPr lang="ru-RU" sz="2800" spc="-10" dirty="0">
                <a:solidFill>
                  <a:srgbClr val="003399"/>
                </a:solidFill>
                <a:cs typeface="Calibri"/>
              </a:rPr>
              <a:t>содержания </a:t>
            </a:r>
            <a:r>
              <a:rPr lang="ru-RU" sz="2800" dirty="0">
                <a:solidFill>
                  <a:srgbClr val="003399"/>
                </a:solidFill>
                <a:cs typeface="Calibri"/>
              </a:rPr>
              <a:t>по</a:t>
            </a:r>
            <a:r>
              <a:rPr lang="ru-RU" sz="2800" spc="-5" dirty="0">
                <a:solidFill>
                  <a:srgbClr val="003399"/>
                </a:solidFill>
                <a:cs typeface="Calibri"/>
              </a:rPr>
              <a:t> </a:t>
            </a:r>
            <a:r>
              <a:rPr lang="ru-RU" sz="2800" spc="-30" dirty="0">
                <a:solidFill>
                  <a:srgbClr val="003399"/>
                </a:solidFill>
                <a:cs typeface="Calibri"/>
              </a:rPr>
              <a:t>предмету</a:t>
            </a:r>
            <a:r>
              <a:rPr lang="ru-RU" sz="2800" spc="-30" dirty="0">
                <a:cs typeface="Calibri"/>
              </a:rPr>
              <a:t>, </a:t>
            </a:r>
            <a:r>
              <a:rPr lang="ru-RU" sz="2800" spc="-10" dirty="0">
                <a:cs typeface="Calibri"/>
              </a:rPr>
              <a:t>который</a:t>
            </a:r>
            <a:r>
              <a:rPr lang="ru-RU" sz="2800" spc="-40" dirty="0">
                <a:cs typeface="Calibri"/>
              </a:rPr>
              <a:t> </a:t>
            </a:r>
            <a:r>
              <a:rPr lang="ru-RU" sz="2800" spc="-25" dirty="0">
                <a:cs typeface="Calibri"/>
              </a:rPr>
              <a:t>используется</a:t>
            </a:r>
            <a:r>
              <a:rPr lang="ru-RU" sz="2800" spc="-30" dirty="0">
                <a:cs typeface="Calibri"/>
              </a:rPr>
              <a:t> </a:t>
            </a:r>
            <a:r>
              <a:rPr lang="ru-RU" sz="2800" dirty="0">
                <a:cs typeface="Calibri"/>
              </a:rPr>
              <a:t>на</a:t>
            </a:r>
            <a:r>
              <a:rPr lang="ru-RU" sz="2800" spc="-10" dirty="0">
                <a:cs typeface="Calibri"/>
              </a:rPr>
              <a:t> </a:t>
            </a:r>
            <a:r>
              <a:rPr lang="ru-RU" sz="2800" spc="-25" dirty="0">
                <a:cs typeface="Calibri"/>
              </a:rPr>
              <a:t>ЕГЭ</a:t>
            </a:r>
            <a:endParaRPr lang="ru-RU" sz="28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936395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8768" y="348234"/>
            <a:ext cx="16871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0" dirty="0">
                <a:solidFill>
                  <a:srgbClr val="000000"/>
                </a:solidFill>
                <a:latin typeface="Calibri Light"/>
                <a:cs typeface="Calibri Light"/>
              </a:rPr>
              <a:t>в</a:t>
            </a:r>
            <a:r>
              <a:rPr b="0" spc="-80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b="0" spc="-10" dirty="0">
                <a:solidFill>
                  <a:srgbClr val="000000"/>
                </a:solidFill>
                <a:latin typeface="Calibri Light"/>
                <a:cs typeface="Calibri Light"/>
              </a:rPr>
              <a:t>пункте</a:t>
            </a:r>
            <a:r>
              <a:rPr b="0" spc="-110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b="0" spc="-25" dirty="0">
                <a:solidFill>
                  <a:srgbClr val="000000"/>
                </a:solidFill>
                <a:latin typeface="Calibri Light"/>
                <a:cs typeface="Calibri Light"/>
              </a:rPr>
              <a:t>18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17219" y="1275715"/>
            <a:ext cx="12865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ФОП</a:t>
            </a:r>
            <a:r>
              <a:rPr kumimoji="0" sz="2400" b="1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1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СОО</a:t>
            </a:r>
            <a:endParaRPr kumimoji="0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6810" y="2293261"/>
            <a:ext cx="5190487" cy="190757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6273165" y="1140078"/>
            <a:ext cx="5685790" cy="566102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63195" marR="727075" lvl="0" indent="0" defTabSz="914400" eaLnBrk="1" fontAlgn="auto" latinLnBrk="0" hangingPunct="1">
              <a:lnSpc>
                <a:spcPts val="2590"/>
              </a:lnSpc>
              <a:spcBef>
                <a:spcPts val="4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Изменения</a:t>
            </a:r>
            <a:r>
              <a:rPr kumimoji="0" sz="2400" b="1" i="0" u="none" strike="noStrike" kern="0" cap="none" spc="-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согласно</a:t>
            </a:r>
            <a:r>
              <a:rPr kumimoji="0" sz="2400" b="1" i="0" u="none" strike="noStrike" kern="0" cap="none" spc="-9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приказу</a:t>
            </a:r>
            <a:r>
              <a:rPr kumimoji="0" sz="2400" b="1" i="0" u="none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№</a:t>
            </a:r>
            <a:r>
              <a:rPr kumimoji="0" sz="2400" b="1" i="0" u="none" strike="noStrike" kern="0" cap="none" spc="-8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1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704 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от</a:t>
            </a:r>
            <a:r>
              <a:rPr kumimoji="0" sz="2400" b="1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09.10.2024</a:t>
            </a:r>
            <a:endParaRPr kumimoji="0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подпункт</a:t>
            </a:r>
            <a:r>
              <a:rPr kumimoji="0" sz="15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18.4</a:t>
            </a:r>
            <a:r>
              <a:rPr kumimoji="0" sz="15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изложить</a:t>
            </a: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в</a:t>
            </a: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следующей редакции: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45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"18.4.</a:t>
            </a:r>
            <a:r>
              <a:rPr kumimoji="0" sz="15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Внутренняя</a:t>
            </a:r>
            <a:r>
              <a:rPr kumimoji="0" sz="1500" b="0" i="0" u="none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оценка</a:t>
            </a:r>
            <a:r>
              <a:rPr kumimoji="0" sz="1500" b="0" i="0" u="none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включает: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4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стартовую</a:t>
            </a:r>
            <a:r>
              <a:rPr kumimoji="0" sz="15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диагностику;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12700" marR="2963545" lvl="0" indent="0" defTabSz="914400" eaLnBrk="1" fontAlgn="auto" latinLnBrk="0" hangingPunct="1">
              <a:lnSpc>
                <a:spcPct val="125299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текущую</a:t>
            </a:r>
            <a:r>
              <a:rPr kumimoji="0" sz="15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и</a:t>
            </a:r>
            <a:r>
              <a:rPr kumimoji="0" sz="15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тематическую</a:t>
            </a:r>
            <a:r>
              <a:rPr kumimoji="0" sz="15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оценку; итоговую</a:t>
            </a:r>
            <a:r>
              <a:rPr kumimoji="0" sz="15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оценку;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4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промежуточную</a:t>
            </a:r>
            <a:r>
              <a:rPr kumimoji="0" sz="15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аттестацию;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4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психолого-педагогическое</a:t>
            </a:r>
            <a:r>
              <a:rPr kumimoji="0" sz="15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наблюдение;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4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внутренний</a:t>
            </a:r>
            <a:r>
              <a:rPr kumimoji="0" sz="15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мониторинг</a:t>
            </a:r>
            <a:r>
              <a:rPr kumimoji="0" sz="15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образовательных</a:t>
            </a:r>
            <a:r>
              <a:rPr kumimoji="0" sz="15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достижений</a:t>
            </a: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обучающихся.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12700" marR="0" lvl="0" indent="0" defTabSz="914400" eaLnBrk="1" fontAlgn="auto" latinLnBrk="0" hangingPunct="1">
              <a:lnSpc>
                <a:spcPts val="1530"/>
              </a:lnSpc>
              <a:spcBef>
                <a:spcPts val="4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Длительность</a:t>
            </a:r>
            <a:r>
              <a:rPr kumimoji="0" sz="1500" b="1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контрольной</a:t>
            </a:r>
            <a:r>
              <a:rPr kumimoji="0" sz="15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работы,</a:t>
            </a:r>
            <a:r>
              <a:rPr kumimoji="0" sz="15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являющейся</a:t>
            </a: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формой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12700" marR="104775" lvl="0" indent="0" defTabSz="914400" eaLnBrk="1" fontAlgn="auto" latinLnBrk="0" hangingPunct="1">
              <a:lnSpc>
                <a:spcPct val="70000"/>
              </a:lnSpc>
              <a:spcBef>
                <a:spcPts val="2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письменной</a:t>
            </a:r>
            <a:r>
              <a:rPr kumimoji="0" sz="15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проверки</a:t>
            </a:r>
            <a:r>
              <a:rPr kumimoji="0" sz="15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результатов</a:t>
            </a:r>
            <a:r>
              <a:rPr kumimoji="0" sz="15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обучения</a:t>
            </a:r>
            <a:r>
              <a:rPr kumimoji="0" sz="15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с</a:t>
            </a:r>
            <a:r>
              <a:rPr kumimoji="0" sz="15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целью</a:t>
            </a:r>
            <a:r>
              <a:rPr kumimoji="0" sz="15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оценки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уровня достижения</a:t>
            </a:r>
            <a:r>
              <a:rPr kumimoji="0" sz="15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предметных</a:t>
            </a:r>
            <a:r>
              <a:rPr kumimoji="0" sz="15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и</a:t>
            </a:r>
            <a:r>
              <a:rPr kumimoji="0" sz="1500" b="0" i="0" u="none" strike="noStrike" kern="0" cap="none" spc="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(или)</a:t>
            </a:r>
            <a:r>
              <a:rPr kumimoji="0" sz="15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метапредметных</a:t>
            </a:r>
            <a:r>
              <a:rPr kumimoji="0" sz="15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результатов,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составляет</a:t>
            </a:r>
            <a:r>
              <a:rPr kumimoji="0" sz="15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от</a:t>
            </a:r>
            <a:r>
              <a:rPr kumimoji="0" sz="15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одного</a:t>
            </a:r>
            <a:r>
              <a:rPr kumimoji="0" sz="15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до</a:t>
            </a:r>
            <a:r>
              <a:rPr kumimoji="0" sz="15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двух</a:t>
            </a:r>
            <a:r>
              <a:rPr kumimoji="0" sz="15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уроков</a:t>
            </a:r>
            <a:r>
              <a:rPr kumimoji="0" sz="15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(не</a:t>
            </a:r>
            <a:r>
              <a:rPr kumimoji="0" sz="1500" b="1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более</a:t>
            </a:r>
            <a:r>
              <a:rPr kumimoji="0" sz="1500" b="1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чем</a:t>
            </a:r>
            <a:r>
              <a:rPr kumimoji="0" sz="1500" b="1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45</a:t>
            </a:r>
            <a:r>
              <a:rPr kumimoji="0" sz="1500" b="1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минут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12700" marR="0" lvl="0" indent="0" defTabSz="914400" eaLnBrk="1" fontAlgn="auto" latinLnBrk="0" hangingPunct="1">
              <a:lnSpc>
                <a:spcPts val="12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каждый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).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12700" marR="0" lvl="0" indent="0" defTabSz="914400" eaLnBrk="1" fontAlgn="auto" latinLnBrk="0" hangingPunct="1">
              <a:lnSpc>
                <a:spcPts val="1530"/>
              </a:lnSpc>
              <a:spcBef>
                <a:spcPts val="4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Длительность</a:t>
            </a:r>
            <a:r>
              <a:rPr kumimoji="0" sz="1500" b="1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практической</a:t>
            </a:r>
            <a:r>
              <a:rPr kumimoji="0" sz="15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работы,</a:t>
            </a:r>
            <a:r>
              <a:rPr kumimoji="0" sz="15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являющейся</a:t>
            </a:r>
            <a:r>
              <a:rPr kumimoji="0" sz="15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формой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12700" marR="536575" lvl="0" indent="0" defTabSz="914400" eaLnBrk="1" fontAlgn="auto" latinLnBrk="0" hangingPunct="1">
              <a:lnSpc>
                <a:spcPct val="70000"/>
              </a:lnSpc>
              <a:spcBef>
                <a:spcPts val="2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организации</a:t>
            </a:r>
            <a:r>
              <a:rPr kumimoji="0" sz="15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учебного</a:t>
            </a:r>
            <a:r>
              <a:rPr kumimoji="0" sz="15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процесса,</a:t>
            </a:r>
            <a:r>
              <a:rPr kumimoji="0" sz="15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направленной</a:t>
            </a:r>
            <a:r>
              <a:rPr kumimoji="0" sz="15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на</a:t>
            </a:r>
            <a:r>
              <a:rPr kumimoji="0" sz="15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выработку</a:t>
            </a:r>
            <a:r>
              <a:rPr kumimoji="0" sz="15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у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обучающихся</a:t>
            </a:r>
            <a:r>
              <a:rPr kumimoji="0" sz="15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практических</a:t>
            </a:r>
            <a:r>
              <a:rPr kumimoji="0" sz="15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умений,</a:t>
            </a:r>
            <a:r>
              <a:rPr kumimoji="0" sz="15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включая</a:t>
            </a:r>
            <a:r>
              <a:rPr kumimoji="0" sz="15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лабораторные,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12700" marR="198755" lvl="0" indent="0" defTabSz="91440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интерактивные</a:t>
            </a:r>
            <a:r>
              <a:rPr kumimoji="0" sz="15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и</a:t>
            </a:r>
            <a:r>
              <a:rPr kumimoji="0" sz="15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иные</a:t>
            </a:r>
            <a:r>
              <a:rPr kumimoji="0" sz="15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работы</a:t>
            </a:r>
            <a:r>
              <a:rPr kumimoji="0" sz="15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и</a:t>
            </a:r>
            <a:r>
              <a:rPr kumimoji="0" sz="15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не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являющейся</a:t>
            </a: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формой</a:t>
            </a:r>
            <a:r>
              <a:rPr kumimoji="0" sz="15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контроля,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составляет</a:t>
            </a:r>
            <a:r>
              <a:rPr kumimoji="0" sz="15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один</a:t>
            </a:r>
            <a:r>
              <a:rPr kumimoji="0" sz="15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урок</a:t>
            </a:r>
            <a:r>
              <a:rPr kumimoji="0" sz="15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(</a:t>
            </a: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не</a:t>
            </a:r>
            <a:r>
              <a:rPr kumimoji="0" sz="1500" b="1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более</a:t>
            </a:r>
            <a:r>
              <a:rPr kumimoji="0" sz="1500" b="1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чем</a:t>
            </a:r>
            <a:r>
              <a:rPr kumimoji="0" sz="1500" b="1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45</a:t>
            </a:r>
            <a:r>
              <a:rPr kumimoji="0" sz="15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минут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).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12700" marR="45720" lvl="0" indent="0" defTabSz="914400" eaLnBrk="1" fontAlgn="auto" latinLnBrk="0" hangingPunct="1">
              <a:lnSpc>
                <a:spcPct val="70100"/>
              </a:lnSpc>
              <a:spcBef>
                <a:spcPts val="9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При</a:t>
            </a: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этом</a:t>
            </a:r>
            <a:r>
              <a:rPr kumimoji="0" sz="15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объем</a:t>
            </a:r>
            <a:r>
              <a:rPr kumimoji="0" sz="15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учебного</a:t>
            </a:r>
            <a:r>
              <a:rPr kumimoji="0" sz="1500" b="1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времени,</a:t>
            </a:r>
            <a:r>
              <a:rPr kumimoji="0" sz="1500" b="1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затрачиваемого</a:t>
            </a:r>
            <a:r>
              <a:rPr kumimoji="0" sz="1500" b="1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на</a:t>
            </a:r>
            <a:r>
              <a:rPr kumimoji="0" sz="1500" b="1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проведение </a:t>
            </a: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оценочных</a:t>
            </a:r>
            <a:r>
              <a:rPr kumimoji="0" sz="1500" b="1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процедур,</a:t>
            </a:r>
            <a:r>
              <a:rPr kumimoji="0" sz="1500" b="1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не</a:t>
            </a:r>
            <a:r>
              <a:rPr kumimoji="0" sz="1500" b="1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должен</a:t>
            </a:r>
            <a:r>
              <a:rPr kumimoji="0" sz="1500" b="1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превышать</a:t>
            </a:r>
            <a:r>
              <a:rPr kumimoji="0" sz="1500" b="1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10%</a:t>
            </a:r>
            <a:r>
              <a:rPr kumimoji="0" sz="1500" b="1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от</a:t>
            </a:r>
            <a:r>
              <a:rPr kumimoji="0" sz="1500" b="1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всего</a:t>
            </a:r>
            <a:r>
              <a:rPr kumimoji="0" sz="1500" b="1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объема учебного</a:t>
            </a:r>
            <a:r>
              <a:rPr kumimoji="0" sz="1500" b="1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времени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,</a:t>
            </a:r>
            <a:r>
              <a:rPr kumimoji="0" sz="15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отводимого</a:t>
            </a:r>
            <a:r>
              <a:rPr kumimoji="0" sz="1500" b="0" i="0" u="none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на</a:t>
            </a: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изучение</a:t>
            </a:r>
            <a:r>
              <a:rPr kumimoji="0" sz="15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данного</a:t>
            </a:r>
            <a:r>
              <a:rPr kumimoji="0" sz="15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учебного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12700" marR="0" lvl="0" indent="0" defTabSz="914400" eaLnBrk="1" fontAlgn="auto" latinLnBrk="0" hangingPunct="1">
              <a:lnSpc>
                <a:spcPts val="12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предмета</a:t>
            </a:r>
            <a:r>
              <a:rPr kumimoji="0" sz="15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в</a:t>
            </a:r>
            <a:r>
              <a:rPr kumimoji="0" sz="15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данном</a:t>
            </a:r>
            <a:r>
              <a:rPr kumimoji="0" sz="15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классе</a:t>
            </a: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в</a:t>
            </a: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текущем</a:t>
            </a:r>
            <a:r>
              <a:rPr kumimoji="0" sz="15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учебном</a:t>
            </a:r>
            <a:r>
              <a:rPr kumimoji="0" sz="15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году";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0791" y="1191767"/>
            <a:ext cx="311696" cy="447522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80616" y="1891884"/>
            <a:ext cx="7658838" cy="496611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68551" y="350977"/>
            <a:ext cx="84556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0" spc="-25" dirty="0">
                <a:solidFill>
                  <a:srgbClr val="000000"/>
                </a:solidFill>
                <a:latin typeface="Calibri Light"/>
                <a:cs typeface="Calibri Light"/>
              </a:rPr>
              <a:t>дополнить</a:t>
            </a:r>
            <a:r>
              <a:rPr b="0" spc="-85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b="0" spc="-30" dirty="0">
                <a:solidFill>
                  <a:srgbClr val="000000"/>
                </a:solidFill>
                <a:latin typeface="Calibri Light"/>
                <a:cs typeface="Calibri Light"/>
              </a:rPr>
              <a:t>подпунктом</a:t>
            </a:r>
            <a:r>
              <a:rPr b="0" spc="-95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b="0" spc="-25" dirty="0">
                <a:solidFill>
                  <a:srgbClr val="000000"/>
                </a:solidFill>
                <a:latin typeface="Calibri Light"/>
                <a:cs typeface="Calibri Light"/>
              </a:rPr>
              <a:t>18.17.1</a:t>
            </a:r>
            <a:r>
              <a:rPr b="0" spc="-85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b="0" spc="-30" dirty="0">
                <a:solidFill>
                  <a:srgbClr val="000000"/>
                </a:solidFill>
                <a:latin typeface="Calibri Light"/>
                <a:cs typeface="Calibri Light"/>
              </a:rPr>
              <a:t>следующего</a:t>
            </a:r>
            <a:r>
              <a:rPr b="0" spc="-90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b="0" spc="-10" dirty="0">
                <a:solidFill>
                  <a:srgbClr val="000000"/>
                </a:solidFill>
                <a:latin typeface="Calibri Light"/>
                <a:cs typeface="Calibri Light"/>
              </a:rPr>
              <a:t>содержания: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460117" y="811784"/>
            <a:ext cx="5941695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342900" algn="just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18.17.1.</a:t>
            </a:r>
            <a:r>
              <a:rPr kumimoji="0" sz="1800" b="0" i="0" u="none" strike="noStrike" kern="0" cap="none" spc="114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В</a:t>
            </a:r>
            <a:r>
              <a:rPr kumimoji="0" sz="1800" b="0" i="0" u="none" strike="noStrike" kern="0" cap="none" spc="114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федеральных</a:t>
            </a:r>
            <a:r>
              <a:rPr kumimoji="0" sz="1800" b="0" i="0" u="none" strike="noStrike" kern="0" cap="none" spc="1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и</a:t>
            </a:r>
            <a:r>
              <a:rPr kumimoji="0" sz="1800" b="0" i="0" u="none" strike="noStrike" kern="0" cap="none" spc="114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региональных</a:t>
            </a:r>
            <a:r>
              <a:rPr kumimoji="0" sz="1800" b="0" i="0" u="none" strike="noStrike" kern="0" cap="none" spc="1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 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процедурах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оценки</a:t>
            </a:r>
            <a:r>
              <a:rPr kumimoji="0" sz="1800" b="0" i="0" u="none" strike="noStrike" kern="0" cap="none" spc="18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 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качества</a:t>
            </a:r>
            <a:r>
              <a:rPr kumimoji="0" sz="1800" b="0" i="0" u="none" strike="noStrike" kern="0" cap="none" spc="19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 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образования</a:t>
            </a:r>
            <a:r>
              <a:rPr kumimoji="0" sz="1800" b="0" i="0" u="none" strike="noStrike" kern="0" cap="none" spc="18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 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используется</a:t>
            </a:r>
            <a:r>
              <a:rPr kumimoji="0" sz="1800" b="0" i="0" u="none" strike="noStrike" kern="0" cap="none" spc="18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  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перечень (кодификатор)</a:t>
            </a:r>
            <a:r>
              <a:rPr kumimoji="0" sz="1800" b="0" i="0" u="none" strike="noStrike" kern="0" cap="none" spc="10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проверяемых</a:t>
            </a:r>
            <a:r>
              <a:rPr kumimoji="0" sz="1800" b="0" i="0" u="none" strike="noStrike" kern="0" cap="none" spc="114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требований</a:t>
            </a:r>
            <a:r>
              <a:rPr kumimoji="0" sz="1800" b="0" i="0" u="none" strike="noStrike" kern="0" cap="none" spc="114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к</a:t>
            </a:r>
            <a:r>
              <a:rPr kumimoji="0" sz="1800" b="0" i="0" u="none" strike="noStrike" kern="0" cap="none" spc="10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метапредметным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результатам</a:t>
            </a:r>
            <a:r>
              <a:rPr kumimoji="0" sz="1800" b="0" i="0" u="none" strike="noStrike" kern="0" cap="none" spc="38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  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освоения</a:t>
            </a:r>
            <a:r>
              <a:rPr kumimoji="0" sz="1800" b="0" i="0" u="none" strike="noStrike" kern="0" cap="none" spc="38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  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основной</a:t>
            </a:r>
            <a:r>
              <a:rPr kumimoji="0" sz="1800" b="0" i="0" u="none" strike="noStrike" kern="0" cap="none" spc="38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   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образовательной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программы</a:t>
            </a:r>
            <a:r>
              <a:rPr kumimoji="0" sz="18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среднего</a:t>
            </a:r>
            <a:r>
              <a:rPr kumimoji="0" sz="18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общего</a:t>
            </a:r>
            <a:r>
              <a:rPr kumimoji="0" sz="18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образования.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0791" y="1191767"/>
            <a:ext cx="311696" cy="4475226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2378201" y="1646682"/>
            <a:ext cx="6142990" cy="10795"/>
          </a:xfrm>
          <a:custGeom>
            <a:avLst/>
            <a:gdLst/>
            <a:ahLst/>
            <a:cxnLst/>
            <a:rect l="l" t="t" r="r" b="b"/>
            <a:pathLst>
              <a:path w="6142990" h="10794">
                <a:moveTo>
                  <a:pt x="0" y="0"/>
                </a:moveTo>
                <a:lnTo>
                  <a:pt x="6142608" y="10794"/>
                </a:lnTo>
              </a:path>
            </a:pathLst>
          </a:custGeom>
          <a:ln w="3810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63651" y="702944"/>
            <a:ext cx="109912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0" spc="-10" dirty="0">
                <a:solidFill>
                  <a:srgbClr val="000000"/>
                </a:solidFill>
                <a:latin typeface="Calibri Light"/>
                <a:cs typeface="Calibri Light"/>
              </a:rPr>
              <a:t>пункт</a:t>
            </a:r>
            <a:r>
              <a:rPr b="0" spc="-105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b="0" dirty="0">
                <a:solidFill>
                  <a:srgbClr val="000000"/>
                </a:solidFill>
                <a:latin typeface="Calibri Light"/>
                <a:cs typeface="Calibri Light"/>
              </a:rPr>
              <a:t>125</a:t>
            </a:r>
            <a:r>
              <a:rPr b="0" spc="-105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b="0" spc="-25" dirty="0">
                <a:solidFill>
                  <a:srgbClr val="000000"/>
                </a:solidFill>
                <a:latin typeface="Calibri Light"/>
                <a:cs typeface="Calibri Light"/>
              </a:rPr>
              <a:t>дополнить</a:t>
            </a:r>
            <a:r>
              <a:rPr b="0" spc="-90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b="0" spc="-30" dirty="0">
                <a:solidFill>
                  <a:srgbClr val="000000"/>
                </a:solidFill>
                <a:latin typeface="Calibri Light"/>
                <a:cs typeface="Calibri Light"/>
              </a:rPr>
              <a:t>подпунктами</a:t>
            </a:r>
            <a:r>
              <a:rPr b="0" spc="-100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b="0" spc="-20" dirty="0">
                <a:solidFill>
                  <a:srgbClr val="000000"/>
                </a:solidFill>
                <a:latin typeface="Calibri Light"/>
                <a:cs typeface="Calibri Light"/>
              </a:rPr>
              <a:t>125.6</a:t>
            </a:r>
            <a:r>
              <a:rPr b="0" spc="-105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b="0" dirty="0">
                <a:solidFill>
                  <a:srgbClr val="000000"/>
                </a:solidFill>
                <a:latin typeface="Calibri Light"/>
                <a:cs typeface="Calibri Light"/>
              </a:rPr>
              <a:t>и</a:t>
            </a:r>
            <a:r>
              <a:rPr b="0" spc="-65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b="0" spc="-20" dirty="0">
                <a:solidFill>
                  <a:srgbClr val="000000"/>
                </a:solidFill>
                <a:latin typeface="Calibri Light"/>
                <a:cs typeface="Calibri Light"/>
              </a:rPr>
              <a:t>125.7</a:t>
            </a:r>
            <a:r>
              <a:rPr b="0" spc="-105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b="0" spc="-30" dirty="0">
                <a:solidFill>
                  <a:srgbClr val="000000"/>
                </a:solidFill>
                <a:latin typeface="Calibri Light"/>
                <a:cs typeface="Calibri Light"/>
              </a:rPr>
              <a:t>следующего</a:t>
            </a:r>
            <a:r>
              <a:rPr b="0" spc="-95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b="0" spc="-10" dirty="0">
                <a:solidFill>
                  <a:srgbClr val="000000"/>
                </a:solidFill>
                <a:latin typeface="Calibri Light"/>
                <a:cs typeface="Calibri Light"/>
              </a:rPr>
              <a:t>содержания: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07796" y="1350644"/>
            <a:ext cx="4888865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ФОП</a:t>
            </a:r>
            <a:r>
              <a:rPr kumimoji="0" sz="1900" b="1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9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СОО</a:t>
            </a:r>
            <a:r>
              <a:rPr kumimoji="0" sz="1900" b="1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9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по</a:t>
            </a:r>
            <a:r>
              <a:rPr kumimoji="0" sz="1900" b="1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9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учебному</a:t>
            </a:r>
            <a:r>
              <a:rPr kumimoji="0" sz="1900" b="1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9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предмету</a:t>
            </a:r>
            <a:r>
              <a:rPr kumimoji="0" sz="1900" b="1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9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«География»</a:t>
            </a:r>
            <a:endParaRPr kumimoji="0" sz="1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3020" y="2045207"/>
            <a:ext cx="4761093" cy="332994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495158" y="1372057"/>
            <a:ext cx="310261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Приказ</a:t>
            </a:r>
            <a:r>
              <a:rPr kumimoji="0" sz="2000" b="1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№</a:t>
            </a:r>
            <a:r>
              <a:rPr kumimoji="0" sz="2000" b="1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704</a:t>
            </a:r>
            <a:r>
              <a:rPr kumimoji="0" sz="2000" b="1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от</a:t>
            </a:r>
            <a:r>
              <a:rPr kumimoji="0" sz="2000" b="1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09.10.2024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094117" y="1938029"/>
            <a:ext cx="6001385" cy="4802505"/>
            <a:chOff x="6094117" y="1938029"/>
            <a:chExt cx="6001385" cy="480250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94117" y="1938029"/>
              <a:ext cx="6000870" cy="480219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6659117" y="2356866"/>
              <a:ext cx="2130425" cy="0"/>
            </a:xfrm>
            <a:custGeom>
              <a:avLst/>
              <a:gdLst/>
              <a:ahLst/>
              <a:cxnLst/>
              <a:rect l="l" t="t" r="r" b="b"/>
              <a:pathLst>
                <a:path w="2130425">
                  <a:moveTo>
                    <a:pt x="0" y="0"/>
                  </a:moveTo>
                  <a:lnTo>
                    <a:pt x="2130043" y="0"/>
                  </a:lnTo>
                </a:path>
              </a:pathLst>
            </a:custGeom>
            <a:ln w="381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40791" y="1191767"/>
            <a:ext cx="311696" cy="447522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93026" y="1334913"/>
            <a:ext cx="11420475" cy="4849495"/>
            <a:chOff x="293026" y="1334913"/>
            <a:chExt cx="11420475" cy="484949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3026" y="1334913"/>
              <a:ext cx="5802973" cy="461478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95594" y="1941575"/>
              <a:ext cx="5393811" cy="403988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6011418" y="5357622"/>
              <a:ext cx="5683250" cy="807720"/>
            </a:xfrm>
            <a:custGeom>
              <a:avLst/>
              <a:gdLst/>
              <a:ahLst/>
              <a:cxnLst/>
              <a:rect l="l" t="t" r="r" b="b"/>
              <a:pathLst>
                <a:path w="5683250" h="807720">
                  <a:moveTo>
                    <a:pt x="0" y="403859"/>
                  </a:moveTo>
                  <a:lnTo>
                    <a:pt x="16135" y="360571"/>
                  </a:lnTo>
                  <a:lnTo>
                    <a:pt x="48783" y="328960"/>
                  </a:lnTo>
                  <a:lnTo>
                    <a:pt x="98270" y="298192"/>
                  </a:lnTo>
                  <a:lnTo>
                    <a:pt x="140272" y="278197"/>
                  </a:lnTo>
                  <a:lnTo>
                    <a:pt x="189242" y="258650"/>
                  </a:lnTo>
                  <a:lnTo>
                    <a:pt x="244974" y="239580"/>
                  </a:lnTo>
                  <a:lnTo>
                    <a:pt x="307262" y="221016"/>
                  </a:lnTo>
                  <a:lnTo>
                    <a:pt x="375900" y="202989"/>
                  </a:lnTo>
                  <a:lnTo>
                    <a:pt x="450681" y="185527"/>
                  </a:lnTo>
                  <a:lnTo>
                    <a:pt x="490311" y="177017"/>
                  </a:lnTo>
                  <a:lnTo>
                    <a:pt x="531399" y="168659"/>
                  </a:lnTo>
                  <a:lnTo>
                    <a:pt x="573920" y="160458"/>
                  </a:lnTo>
                  <a:lnTo>
                    <a:pt x="617849" y="152415"/>
                  </a:lnTo>
                  <a:lnTo>
                    <a:pt x="663158" y="144537"/>
                  </a:lnTo>
                  <a:lnTo>
                    <a:pt x="709823" y="136825"/>
                  </a:lnTo>
                  <a:lnTo>
                    <a:pt x="757818" y="129284"/>
                  </a:lnTo>
                  <a:lnTo>
                    <a:pt x="807116" y="121917"/>
                  </a:lnTo>
                  <a:lnTo>
                    <a:pt x="857693" y="114728"/>
                  </a:lnTo>
                  <a:lnTo>
                    <a:pt x="909522" y="107721"/>
                  </a:lnTo>
                  <a:lnTo>
                    <a:pt x="962578" y="100899"/>
                  </a:lnTo>
                  <a:lnTo>
                    <a:pt x="1016834" y="94266"/>
                  </a:lnTo>
                  <a:lnTo>
                    <a:pt x="1072266" y="87826"/>
                  </a:lnTo>
                  <a:lnTo>
                    <a:pt x="1128846" y="81581"/>
                  </a:lnTo>
                  <a:lnTo>
                    <a:pt x="1186551" y="75537"/>
                  </a:lnTo>
                  <a:lnTo>
                    <a:pt x="1245353" y="69697"/>
                  </a:lnTo>
                  <a:lnTo>
                    <a:pt x="1305227" y="64064"/>
                  </a:lnTo>
                  <a:lnTo>
                    <a:pt x="1366147" y="58642"/>
                  </a:lnTo>
                  <a:lnTo>
                    <a:pt x="1428087" y="53434"/>
                  </a:lnTo>
                  <a:lnTo>
                    <a:pt x="1491023" y="48445"/>
                  </a:lnTo>
                  <a:lnTo>
                    <a:pt x="1554927" y="43677"/>
                  </a:lnTo>
                  <a:lnTo>
                    <a:pt x="1619774" y="39136"/>
                  </a:lnTo>
                  <a:lnTo>
                    <a:pt x="1685539" y="34823"/>
                  </a:lnTo>
                  <a:lnTo>
                    <a:pt x="1752195" y="30744"/>
                  </a:lnTo>
                  <a:lnTo>
                    <a:pt x="1819717" y="26901"/>
                  </a:lnTo>
                  <a:lnTo>
                    <a:pt x="1888079" y="23298"/>
                  </a:lnTo>
                  <a:lnTo>
                    <a:pt x="1957255" y="19940"/>
                  </a:lnTo>
                  <a:lnTo>
                    <a:pt x="2027219" y="16829"/>
                  </a:lnTo>
                  <a:lnTo>
                    <a:pt x="2097947" y="13969"/>
                  </a:lnTo>
                  <a:lnTo>
                    <a:pt x="2169411" y="11364"/>
                  </a:lnTo>
                  <a:lnTo>
                    <a:pt x="2241586" y="9018"/>
                  </a:lnTo>
                  <a:lnTo>
                    <a:pt x="2314447" y="6934"/>
                  </a:lnTo>
                  <a:lnTo>
                    <a:pt x="2387967" y="5117"/>
                  </a:lnTo>
                  <a:lnTo>
                    <a:pt x="2462121" y="3568"/>
                  </a:lnTo>
                  <a:lnTo>
                    <a:pt x="2536884" y="2293"/>
                  </a:lnTo>
                  <a:lnTo>
                    <a:pt x="2612228" y="1295"/>
                  </a:lnTo>
                  <a:lnTo>
                    <a:pt x="2688129" y="578"/>
                  </a:lnTo>
                  <a:lnTo>
                    <a:pt x="2764561" y="145"/>
                  </a:lnTo>
                  <a:lnTo>
                    <a:pt x="2841498" y="0"/>
                  </a:lnTo>
                  <a:lnTo>
                    <a:pt x="2918434" y="145"/>
                  </a:lnTo>
                  <a:lnTo>
                    <a:pt x="2994866" y="578"/>
                  </a:lnTo>
                  <a:lnTo>
                    <a:pt x="3070767" y="1295"/>
                  </a:lnTo>
                  <a:lnTo>
                    <a:pt x="3146111" y="2293"/>
                  </a:lnTo>
                  <a:lnTo>
                    <a:pt x="3220874" y="3568"/>
                  </a:lnTo>
                  <a:lnTo>
                    <a:pt x="3295028" y="5117"/>
                  </a:lnTo>
                  <a:lnTo>
                    <a:pt x="3368548" y="6934"/>
                  </a:lnTo>
                  <a:lnTo>
                    <a:pt x="3441409" y="9018"/>
                  </a:lnTo>
                  <a:lnTo>
                    <a:pt x="3513584" y="11364"/>
                  </a:lnTo>
                  <a:lnTo>
                    <a:pt x="3585048" y="13969"/>
                  </a:lnTo>
                  <a:lnTo>
                    <a:pt x="3655776" y="16829"/>
                  </a:lnTo>
                  <a:lnTo>
                    <a:pt x="3725740" y="19940"/>
                  </a:lnTo>
                  <a:lnTo>
                    <a:pt x="3794916" y="23298"/>
                  </a:lnTo>
                  <a:lnTo>
                    <a:pt x="3863278" y="26901"/>
                  </a:lnTo>
                  <a:lnTo>
                    <a:pt x="3930800" y="30744"/>
                  </a:lnTo>
                  <a:lnTo>
                    <a:pt x="3997456" y="34823"/>
                  </a:lnTo>
                  <a:lnTo>
                    <a:pt x="4063221" y="39136"/>
                  </a:lnTo>
                  <a:lnTo>
                    <a:pt x="4128068" y="43677"/>
                  </a:lnTo>
                  <a:lnTo>
                    <a:pt x="4191972" y="48445"/>
                  </a:lnTo>
                  <a:lnTo>
                    <a:pt x="4254908" y="53434"/>
                  </a:lnTo>
                  <a:lnTo>
                    <a:pt x="4316848" y="58642"/>
                  </a:lnTo>
                  <a:lnTo>
                    <a:pt x="4377768" y="64064"/>
                  </a:lnTo>
                  <a:lnTo>
                    <a:pt x="4437642" y="69697"/>
                  </a:lnTo>
                  <a:lnTo>
                    <a:pt x="4496444" y="75537"/>
                  </a:lnTo>
                  <a:lnTo>
                    <a:pt x="4554149" y="81581"/>
                  </a:lnTo>
                  <a:lnTo>
                    <a:pt x="4610729" y="87826"/>
                  </a:lnTo>
                  <a:lnTo>
                    <a:pt x="4666161" y="94266"/>
                  </a:lnTo>
                  <a:lnTo>
                    <a:pt x="4720417" y="100899"/>
                  </a:lnTo>
                  <a:lnTo>
                    <a:pt x="4773473" y="107721"/>
                  </a:lnTo>
                  <a:lnTo>
                    <a:pt x="4825302" y="114728"/>
                  </a:lnTo>
                  <a:lnTo>
                    <a:pt x="4875879" y="121917"/>
                  </a:lnTo>
                  <a:lnTo>
                    <a:pt x="4925177" y="129284"/>
                  </a:lnTo>
                  <a:lnTo>
                    <a:pt x="4973172" y="136825"/>
                  </a:lnTo>
                  <a:lnTo>
                    <a:pt x="5019837" y="144537"/>
                  </a:lnTo>
                  <a:lnTo>
                    <a:pt x="5065146" y="152415"/>
                  </a:lnTo>
                  <a:lnTo>
                    <a:pt x="5109075" y="160458"/>
                  </a:lnTo>
                  <a:lnTo>
                    <a:pt x="5151596" y="168659"/>
                  </a:lnTo>
                  <a:lnTo>
                    <a:pt x="5192684" y="177017"/>
                  </a:lnTo>
                  <a:lnTo>
                    <a:pt x="5232314" y="185527"/>
                  </a:lnTo>
                  <a:lnTo>
                    <a:pt x="5270460" y="194185"/>
                  </a:lnTo>
                  <a:lnTo>
                    <a:pt x="5342195" y="211934"/>
                  </a:lnTo>
                  <a:lnTo>
                    <a:pt x="5407683" y="230233"/>
                  </a:lnTo>
                  <a:lnTo>
                    <a:pt x="5466719" y="249053"/>
                  </a:lnTo>
                  <a:lnTo>
                    <a:pt x="5519096" y="268365"/>
                  </a:lnTo>
                  <a:lnTo>
                    <a:pt x="5564608" y="288140"/>
                  </a:lnTo>
                  <a:lnTo>
                    <a:pt x="5603048" y="308348"/>
                  </a:lnTo>
                  <a:lnTo>
                    <a:pt x="5647000" y="339408"/>
                  </a:lnTo>
                  <a:lnTo>
                    <a:pt x="5673881" y="371279"/>
                  </a:lnTo>
                  <a:lnTo>
                    <a:pt x="5682996" y="403859"/>
                  </a:lnTo>
                  <a:lnTo>
                    <a:pt x="5681974" y="414795"/>
                  </a:lnTo>
                  <a:lnTo>
                    <a:pt x="5657891" y="457780"/>
                  </a:lnTo>
                  <a:lnTo>
                    <a:pt x="5619553" y="489125"/>
                  </a:lnTo>
                  <a:lnTo>
                    <a:pt x="5584725" y="509540"/>
                  </a:lnTo>
                  <a:lnTo>
                    <a:pt x="5542723" y="529537"/>
                  </a:lnTo>
                  <a:lnTo>
                    <a:pt x="5493753" y="549085"/>
                  </a:lnTo>
                  <a:lnTo>
                    <a:pt x="5438021" y="568156"/>
                  </a:lnTo>
                  <a:lnTo>
                    <a:pt x="5375733" y="586719"/>
                  </a:lnTo>
                  <a:lnTo>
                    <a:pt x="5307095" y="604747"/>
                  </a:lnTo>
                  <a:lnTo>
                    <a:pt x="5232314" y="622209"/>
                  </a:lnTo>
                  <a:lnTo>
                    <a:pt x="5192684" y="630719"/>
                  </a:lnTo>
                  <a:lnTo>
                    <a:pt x="5151596" y="639076"/>
                  </a:lnTo>
                  <a:lnTo>
                    <a:pt x="5109075" y="647278"/>
                  </a:lnTo>
                  <a:lnTo>
                    <a:pt x="5065146" y="655320"/>
                  </a:lnTo>
                  <a:lnTo>
                    <a:pt x="5019837" y="663198"/>
                  </a:lnTo>
                  <a:lnTo>
                    <a:pt x="4973172" y="670909"/>
                  </a:lnTo>
                  <a:lnTo>
                    <a:pt x="4925177" y="678450"/>
                  </a:lnTo>
                  <a:lnTo>
                    <a:pt x="4875879" y="685817"/>
                  </a:lnTo>
                  <a:lnTo>
                    <a:pt x="4825302" y="693005"/>
                  </a:lnTo>
                  <a:lnTo>
                    <a:pt x="4773473" y="700012"/>
                  </a:lnTo>
                  <a:lnTo>
                    <a:pt x="4720417" y="706833"/>
                  </a:lnTo>
                  <a:lnTo>
                    <a:pt x="4666161" y="713466"/>
                  </a:lnTo>
                  <a:lnTo>
                    <a:pt x="4610729" y="719905"/>
                  </a:lnTo>
                  <a:lnTo>
                    <a:pt x="4554149" y="726149"/>
                  </a:lnTo>
                  <a:lnTo>
                    <a:pt x="4496444" y="732192"/>
                  </a:lnTo>
                  <a:lnTo>
                    <a:pt x="4437642" y="738032"/>
                  </a:lnTo>
                  <a:lnTo>
                    <a:pt x="4377768" y="743665"/>
                  </a:lnTo>
                  <a:lnTo>
                    <a:pt x="4316848" y="749086"/>
                  </a:lnTo>
                  <a:lnTo>
                    <a:pt x="4254908" y="754293"/>
                  </a:lnTo>
                  <a:lnTo>
                    <a:pt x="4191972" y="759282"/>
                  </a:lnTo>
                  <a:lnTo>
                    <a:pt x="4128068" y="764049"/>
                  </a:lnTo>
                  <a:lnTo>
                    <a:pt x="4063221" y="768590"/>
                  </a:lnTo>
                  <a:lnTo>
                    <a:pt x="3997456" y="772902"/>
                  </a:lnTo>
                  <a:lnTo>
                    <a:pt x="3930800" y="776980"/>
                  </a:lnTo>
                  <a:lnTo>
                    <a:pt x="3863278" y="780823"/>
                  </a:lnTo>
                  <a:lnTo>
                    <a:pt x="3794916" y="784425"/>
                  </a:lnTo>
                  <a:lnTo>
                    <a:pt x="3725740" y="787783"/>
                  </a:lnTo>
                  <a:lnTo>
                    <a:pt x="3655776" y="790893"/>
                  </a:lnTo>
                  <a:lnTo>
                    <a:pt x="3585048" y="793752"/>
                  </a:lnTo>
                  <a:lnTo>
                    <a:pt x="3513584" y="796357"/>
                  </a:lnTo>
                  <a:lnTo>
                    <a:pt x="3441409" y="798702"/>
                  </a:lnTo>
                  <a:lnTo>
                    <a:pt x="3368548" y="800786"/>
                  </a:lnTo>
                  <a:lnTo>
                    <a:pt x="3295028" y="802603"/>
                  </a:lnTo>
                  <a:lnTo>
                    <a:pt x="3220874" y="804151"/>
                  </a:lnTo>
                  <a:lnTo>
                    <a:pt x="3146111" y="805426"/>
                  </a:lnTo>
                  <a:lnTo>
                    <a:pt x="3070767" y="806424"/>
                  </a:lnTo>
                  <a:lnTo>
                    <a:pt x="2994866" y="807141"/>
                  </a:lnTo>
                  <a:lnTo>
                    <a:pt x="2918434" y="807574"/>
                  </a:lnTo>
                  <a:lnTo>
                    <a:pt x="2841498" y="807719"/>
                  </a:lnTo>
                  <a:lnTo>
                    <a:pt x="2764561" y="807574"/>
                  </a:lnTo>
                  <a:lnTo>
                    <a:pt x="2688129" y="807141"/>
                  </a:lnTo>
                  <a:lnTo>
                    <a:pt x="2612228" y="806424"/>
                  </a:lnTo>
                  <a:lnTo>
                    <a:pt x="2536884" y="805426"/>
                  </a:lnTo>
                  <a:lnTo>
                    <a:pt x="2462121" y="804151"/>
                  </a:lnTo>
                  <a:lnTo>
                    <a:pt x="2387967" y="802603"/>
                  </a:lnTo>
                  <a:lnTo>
                    <a:pt x="2314447" y="800786"/>
                  </a:lnTo>
                  <a:lnTo>
                    <a:pt x="2241586" y="798702"/>
                  </a:lnTo>
                  <a:lnTo>
                    <a:pt x="2169411" y="796357"/>
                  </a:lnTo>
                  <a:lnTo>
                    <a:pt x="2097947" y="793752"/>
                  </a:lnTo>
                  <a:lnTo>
                    <a:pt x="2027219" y="790893"/>
                  </a:lnTo>
                  <a:lnTo>
                    <a:pt x="1957255" y="787783"/>
                  </a:lnTo>
                  <a:lnTo>
                    <a:pt x="1888079" y="784425"/>
                  </a:lnTo>
                  <a:lnTo>
                    <a:pt x="1819717" y="780823"/>
                  </a:lnTo>
                  <a:lnTo>
                    <a:pt x="1752195" y="776980"/>
                  </a:lnTo>
                  <a:lnTo>
                    <a:pt x="1685539" y="772902"/>
                  </a:lnTo>
                  <a:lnTo>
                    <a:pt x="1619774" y="768590"/>
                  </a:lnTo>
                  <a:lnTo>
                    <a:pt x="1554927" y="764049"/>
                  </a:lnTo>
                  <a:lnTo>
                    <a:pt x="1491023" y="759282"/>
                  </a:lnTo>
                  <a:lnTo>
                    <a:pt x="1428087" y="754293"/>
                  </a:lnTo>
                  <a:lnTo>
                    <a:pt x="1366147" y="749086"/>
                  </a:lnTo>
                  <a:lnTo>
                    <a:pt x="1305227" y="743665"/>
                  </a:lnTo>
                  <a:lnTo>
                    <a:pt x="1245353" y="738032"/>
                  </a:lnTo>
                  <a:lnTo>
                    <a:pt x="1186551" y="732192"/>
                  </a:lnTo>
                  <a:lnTo>
                    <a:pt x="1128846" y="726149"/>
                  </a:lnTo>
                  <a:lnTo>
                    <a:pt x="1072266" y="719905"/>
                  </a:lnTo>
                  <a:lnTo>
                    <a:pt x="1016834" y="713466"/>
                  </a:lnTo>
                  <a:lnTo>
                    <a:pt x="962578" y="706833"/>
                  </a:lnTo>
                  <a:lnTo>
                    <a:pt x="909522" y="700012"/>
                  </a:lnTo>
                  <a:lnTo>
                    <a:pt x="857693" y="693005"/>
                  </a:lnTo>
                  <a:lnTo>
                    <a:pt x="807116" y="685817"/>
                  </a:lnTo>
                  <a:lnTo>
                    <a:pt x="757818" y="678450"/>
                  </a:lnTo>
                  <a:lnTo>
                    <a:pt x="709823" y="670909"/>
                  </a:lnTo>
                  <a:lnTo>
                    <a:pt x="663158" y="663198"/>
                  </a:lnTo>
                  <a:lnTo>
                    <a:pt x="617849" y="655320"/>
                  </a:lnTo>
                  <a:lnTo>
                    <a:pt x="573920" y="647278"/>
                  </a:lnTo>
                  <a:lnTo>
                    <a:pt x="531399" y="639076"/>
                  </a:lnTo>
                  <a:lnTo>
                    <a:pt x="490311" y="630719"/>
                  </a:lnTo>
                  <a:lnTo>
                    <a:pt x="450681" y="622209"/>
                  </a:lnTo>
                  <a:lnTo>
                    <a:pt x="412535" y="613550"/>
                  </a:lnTo>
                  <a:lnTo>
                    <a:pt x="340800" y="595802"/>
                  </a:lnTo>
                  <a:lnTo>
                    <a:pt x="275312" y="577503"/>
                  </a:lnTo>
                  <a:lnTo>
                    <a:pt x="216276" y="558682"/>
                  </a:lnTo>
                  <a:lnTo>
                    <a:pt x="163899" y="539369"/>
                  </a:lnTo>
                  <a:lnTo>
                    <a:pt x="118387" y="519593"/>
                  </a:lnTo>
                  <a:lnTo>
                    <a:pt x="79947" y="499383"/>
                  </a:lnTo>
                  <a:lnTo>
                    <a:pt x="35995" y="468320"/>
                  </a:lnTo>
                  <a:lnTo>
                    <a:pt x="9114" y="436446"/>
                  </a:lnTo>
                  <a:lnTo>
                    <a:pt x="0" y="403859"/>
                  </a:lnTo>
                  <a:close/>
                </a:path>
              </a:pathLst>
            </a:custGeom>
            <a:ln w="381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16939" y="757809"/>
            <a:ext cx="47180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0" spc="-20" dirty="0">
                <a:solidFill>
                  <a:srgbClr val="000000"/>
                </a:solidFill>
                <a:latin typeface="Calibri Light"/>
                <a:cs typeface="Calibri Light"/>
              </a:rPr>
              <a:t>125.6</a:t>
            </a:r>
            <a:r>
              <a:rPr b="0" spc="-105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b="0" spc="-25" dirty="0">
                <a:solidFill>
                  <a:srgbClr val="000000"/>
                </a:solidFill>
                <a:latin typeface="Calibri Light"/>
                <a:cs typeface="Calibri Light"/>
              </a:rPr>
              <a:t>Поурочное</a:t>
            </a:r>
            <a:r>
              <a:rPr b="0" spc="-100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b="0" spc="-10" dirty="0">
                <a:solidFill>
                  <a:srgbClr val="000000"/>
                </a:solidFill>
                <a:latin typeface="Calibri Light"/>
                <a:cs typeface="Calibri Light"/>
              </a:rPr>
              <a:t>планирование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419481"/>
            <a:ext cx="10090150" cy="115443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5080" algn="just">
              <a:lnSpc>
                <a:spcPts val="2160"/>
              </a:lnSpc>
              <a:spcBef>
                <a:spcPts val="375"/>
              </a:spcBef>
            </a:pPr>
            <a:r>
              <a:rPr sz="2000" b="0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12.5.7</a:t>
            </a:r>
            <a:r>
              <a:rPr sz="2000" b="0" dirty="0">
                <a:solidFill>
                  <a:srgbClr val="000000"/>
                </a:solidFill>
                <a:latin typeface="Calibri Light"/>
                <a:cs typeface="Calibri Light"/>
              </a:rPr>
              <a:t>.</a:t>
            </a:r>
            <a:r>
              <a:rPr sz="2000" b="0" spc="-35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sz="2000" b="0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В</a:t>
            </a:r>
            <a:r>
              <a:rPr sz="2000" b="0" u="sng" spc="-2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 </a:t>
            </a:r>
            <a:r>
              <a:rPr sz="2000" b="0" u="sng" spc="-2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федеральных</a:t>
            </a:r>
            <a:r>
              <a:rPr sz="2000" b="0" u="sng" spc="-5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 </a:t>
            </a:r>
            <a:r>
              <a:rPr sz="2000" b="0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и</a:t>
            </a:r>
            <a:r>
              <a:rPr sz="2000" b="0" u="sng" spc="-3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 </a:t>
            </a:r>
            <a:r>
              <a:rPr sz="2000" b="0" u="sng" spc="-2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региональных</a:t>
            </a:r>
            <a:r>
              <a:rPr sz="2000" b="0" u="sng" spc="-4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 </a:t>
            </a:r>
            <a:r>
              <a:rPr sz="2000" b="0" u="sng" spc="-2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процедурах</a:t>
            </a:r>
            <a:r>
              <a:rPr sz="2000" b="0" u="sng" spc="-5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 </a:t>
            </a:r>
            <a:r>
              <a:rPr sz="2000" b="0" u="sng" spc="-2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оценки</a:t>
            </a:r>
            <a:r>
              <a:rPr sz="2000" b="0" u="sng" spc="-6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 </a:t>
            </a:r>
            <a:r>
              <a:rPr sz="2000" b="0" u="sng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качества</a:t>
            </a:r>
            <a:r>
              <a:rPr sz="2000" b="0" u="sng" spc="-5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 </a:t>
            </a:r>
            <a:r>
              <a:rPr sz="2000" b="0" u="sng" spc="-2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образования</a:t>
            </a:r>
            <a:r>
              <a:rPr sz="2000" b="0" spc="-55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sz="2000" b="0" spc="-10" dirty="0">
                <a:solidFill>
                  <a:srgbClr val="000000"/>
                </a:solidFill>
                <a:latin typeface="Calibri Light"/>
                <a:cs typeface="Calibri Light"/>
              </a:rPr>
              <a:t>используется </a:t>
            </a:r>
            <a:r>
              <a:rPr sz="2000" b="0" dirty="0">
                <a:solidFill>
                  <a:srgbClr val="000000"/>
                </a:solidFill>
                <a:latin typeface="Calibri Light"/>
                <a:cs typeface="Calibri Light"/>
              </a:rPr>
              <a:t>перечень</a:t>
            </a:r>
            <a:r>
              <a:rPr sz="2000" b="0" spc="-45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sz="2000" b="0" dirty="0">
                <a:solidFill>
                  <a:srgbClr val="000000"/>
                </a:solidFill>
                <a:latin typeface="Calibri Light"/>
                <a:cs typeface="Calibri Light"/>
              </a:rPr>
              <a:t>(кодификатор)</a:t>
            </a:r>
            <a:r>
              <a:rPr sz="2000" b="0" spc="-35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sz="2000" b="0" u="sng" spc="-2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распределенных</a:t>
            </a:r>
            <a:r>
              <a:rPr sz="2000" b="0" u="sng" spc="-6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 </a:t>
            </a:r>
            <a:r>
              <a:rPr sz="2000" b="0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по</a:t>
            </a:r>
            <a:r>
              <a:rPr sz="2000" b="0" u="sng" spc="-2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 </a:t>
            </a:r>
            <a:r>
              <a:rPr sz="2000" b="0" u="sng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классам</a:t>
            </a:r>
            <a:r>
              <a:rPr sz="2000" b="0" u="sng" spc="-7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 </a:t>
            </a:r>
            <a:r>
              <a:rPr sz="2000" b="0" u="sng" spc="-2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проверяемых</a:t>
            </a:r>
            <a:r>
              <a:rPr sz="2000" b="0" u="sng" spc="-6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 </a:t>
            </a:r>
            <a:r>
              <a:rPr sz="2000" b="0" u="sng" spc="-2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требований</a:t>
            </a:r>
            <a:r>
              <a:rPr sz="2000" b="0" spc="-70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sz="2000" b="0" dirty="0">
                <a:solidFill>
                  <a:srgbClr val="000000"/>
                </a:solidFill>
                <a:latin typeface="Calibri Light"/>
                <a:cs typeface="Calibri Light"/>
              </a:rPr>
              <a:t>к</a:t>
            </a:r>
            <a:r>
              <a:rPr sz="2000" b="0" spc="5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sz="2000" b="0" spc="-10" dirty="0">
                <a:solidFill>
                  <a:srgbClr val="000000"/>
                </a:solidFill>
                <a:latin typeface="Calibri Light"/>
                <a:cs typeface="Calibri Light"/>
              </a:rPr>
              <a:t>результатам </a:t>
            </a:r>
            <a:r>
              <a:rPr sz="2000" b="0" dirty="0">
                <a:solidFill>
                  <a:srgbClr val="000000"/>
                </a:solidFill>
                <a:latin typeface="Calibri Light"/>
                <a:cs typeface="Calibri Light"/>
              </a:rPr>
              <a:t>освоения</a:t>
            </a:r>
            <a:r>
              <a:rPr sz="2000" b="0" spc="-70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sz="2000" b="0" dirty="0">
                <a:solidFill>
                  <a:srgbClr val="000000"/>
                </a:solidFill>
                <a:latin typeface="Calibri Light"/>
                <a:cs typeface="Calibri Light"/>
              </a:rPr>
              <a:t>основной</a:t>
            </a:r>
            <a:r>
              <a:rPr sz="2000" b="0" spc="-70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sz="2000" b="0" dirty="0">
                <a:solidFill>
                  <a:srgbClr val="000000"/>
                </a:solidFill>
                <a:latin typeface="Calibri Light"/>
                <a:cs typeface="Calibri Light"/>
              </a:rPr>
              <a:t>образовательной</a:t>
            </a:r>
            <a:r>
              <a:rPr sz="2000" b="0" spc="-70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sz="2000" b="0" dirty="0">
                <a:solidFill>
                  <a:srgbClr val="000000"/>
                </a:solidFill>
                <a:latin typeface="Calibri Light"/>
                <a:cs typeface="Calibri Light"/>
              </a:rPr>
              <a:t>программы</a:t>
            </a:r>
            <a:r>
              <a:rPr sz="2000" b="0" spc="-80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sz="2000" b="0" dirty="0">
                <a:solidFill>
                  <a:srgbClr val="000000"/>
                </a:solidFill>
                <a:latin typeface="Calibri Light"/>
                <a:cs typeface="Calibri Light"/>
              </a:rPr>
              <a:t>среднего</a:t>
            </a:r>
            <a:r>
              <a:rPr sz="2000" b="0" spc="-55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sz="2000" b="0" dirty="0">
                <a:solidFill>
                  <a:srgbClr val="000000"/>
                </a:solidFill>
                <a:latin typeface="Calibri Light"/>
                <a:cs typeface="Calibri Light"/>
              </a:rPr>
              <a:t>общего</a:t>
            </a:r>
            <a:r>
              <a:rPr sz="2000" b="0" spc="-65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sz="2000" b="0" dirty="0">
                <a:solidFill>
                  <a:srgbClr val="000000"/>
                </a:solidFill>
                <a:latin typeface="Calibri Light"/>
                <a:cs typeface="Calibri Light"/>
              </a:rPr>
              <a:t>образования</a:t>
            </a:r>
            <a:r>
              <a:rPr sz="2000" b="0" spc="-70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sz="2000" b="0" dirty="0">
                <a:solidFill>
                  <a:srgbClr val="000000"/>
                </a:solidFill>
                <a:latin typeface="Calibri Light"/>
                <a:cs typeface="Calibri Light"/>
              </a:rPr>
              <a:t>и</a:t>
            </a:r>
            <a:r>
              <a:rPr sz="2000" b="0" spc="-30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sz="2000" b="0" u="sng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элементов</a:t>
            </a:r>
            <a:r>
              <a:rPr sz="2000" b="0" spc="-10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sz="2000" b="0" u="sng" spc="-2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содержания</a:t>
            </a:r>
            <a:r>
              <a:rPr sz="2000" b="0" spc="-45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sz="2000" b="0" dirty="0">
                <a:solidFill>
                  <a:srgbClr val="000000"/>
                </a:solidFill>
                <a:latin typeface="Calibri Light"/>
                <a:cs typeface="Calibri Light"/>
              </a:rPr>
              <a:t>по</a:t>
            </a:r>
            <a:r>
              <a:rPr sz="2000" b="0" spc="15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sz="2000" b="0" spc="-10" dirty="0">
                <a:solidFill>
                  <a:srgbClr val="000000"/>
                </a:solidFill>
                <a:latin typeface="Calibri Light"/>
                <a:cs typeface="Calibri Light"/>
              </a:rPr>
              <a:t>географии</a:t>
            </a:r>
            <a:endParaRPr sz="2000">
              <a:latin typeface="Calibri Light"/>
              <a:cs typeface="Calibri Ligh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59176" y="1711451"/>
            <a:ext cx="5959671" cy="360695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2186" y="1874526"/>
            <a:ext cx="5623117" cy="4216901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75641"/>
            <a:ext cx="140906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0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в</a:t>
            </a:r>
            <a:r>
              <a:rPr sz="2000" b="0" u="sng" spc="-2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 пункте</a:t>
            </a:r>
            <a:r>
              <a:rPr sz="2000" b="0" u="sng" spc="-7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 </a:t>
            </a:r>
            <a:r>
              <a:rPr sz="2000" b="0" u="sng" spc="-2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126:</a:t>
            </a:r>
            <a:endParaRPr sz="200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6939" y="355219"/>
            <a:ext cx="9934575" cy="156083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marR="5080" lvl="0" indent="0" defTabSz="914400" eaLnBrk="1" fontAlgn="auto" latinLnBrk="0" hangingPunct="1">
              <a:lnSpc>
                <a:spcPts val="1939"/>
              </a:lnSpc>
              <a:spcBef>
                <a:spcPts val="3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в</a:t>
            </a:r>
            <a:r>
              <a:rPr kumimoji="0" sz="18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sng" strike="noStrike" kern="0" cap="none" spc="0" normalizeH="0" baseline="0" noProof="0" dirty="0">
                <a:ln>
                  <a:noFill/>
                </a:ln>
                <a:solidFill>
                  <a:srgbClr val="0462C1"/>
                </a:solidFill>
                <a:effectLst/>
                <a:uLnTx/>
                <a:uFill>
                  <a:solidFill>
                    <a:srgbClr val="0462C1"/>
                  </a:solidFill>
                </a:uFill>
                <a:latin typeface="Calibri Light"/>
                <a:cs typeface="Calibri Light"/>
                <a:hlinkClick r:id="rId2"/>
              </a:rPr>
              <a:t>абзаце</a:t>
            </a:r>
            <a:r>
              <a:rPr kumimoji="0" sz="1800" b="0" i="0" u="sng" strike="noStrike" kern="0" cap="none" spc="-45" normalizeH="0" baseline="0" noProof="0" dirty="0">
                <a:ln>
                  <a:noFill/>
                </a:ln>
                <a:solidFill>
                  <a:srgbClr val="0462C1"/>
                </a:solidFill>
                <a:effectLst/>
                <a:uLnTx/>
                <a:uFill>
                  <a:solidFill>
                    <a:srgbClr val="0462C1"/>
                  </a:solidFill>
                </a:uFill>
                <a:latin typeface="Calibri Light"/>
                <a:cs typeface="Calibri Light"/>
                <a:hlinkClick r:id="rId2"/>
              </a:rPr>
              <a:t> </a:t>
            </a:r>
            <a:r>
              <a:rPr kumimoji="0" sz="1800" b="0" i="0" u="sng" strike="noStrike" kern="0" cap="none" spc="0" normalizeH="0" baseline="0" noProof="0" dirty="0">
                <a:ln>
                  <a:noFill/>
                </a:ln>
                <a:solidFill>
                  <a:srgbClr val="0462C1"/>
                </a:solidFill>
                <a:effectLst/>
                <a:uLnTx/>
                <a:uFill>
                  <a:solidFill>
                    <a:srgbClr val="0462C1"/>
                  </a:solidFill>
                </a:uFill>
                <a:latin typeface="Calibri Light"/>
                <a:cs typeface="Calibri Light"/>
                <a:hlinkClick r:id="rId2"/>
              </a:rPr>
              <a:t>втором</a:t>
            </a:r>
            <a:r>
              <a:rPr kumimoji="0" sz="1800" b="0" i="0" u="sng" strike="noStrike" kern="0" cap="none" spc="-30" normalizeH="0" baseline="0" noProof="0" dirty="0">
                <a:ln>
                  <a:noFill/>
                </a:ln>
                <a:solidFill>
                  <a:srgbClr val="0462C1"/>
                </a:solidFill>
                <a:effectLst/>
                <a:uLnTx/>
                <a:uFill>
                  <a:solidFill>
                    <a:srgbClr val="0462C1"/>
                  </a:solidFill>
                </a:uFill>
                <a:latin typeface="Calibri Light"/>
                <a:cs typeface="Calibri Light"/>
                <a:hlinkClick r:id="rId2"/>
              </a:rPr>
              <a:t> </a:t>
            </a:r>
            <a:r>
              <a:rPr kumimoji="0" sz="1800" b="0" i="0" u="sng" strike="noStrike" kern="0" cap="none" spc="0" normalizeH="0" baseline="0" noProof="0" dirty="0">
                <a:ln>
                  <a:noFill/>
                </a:ln>
                <a:solidFill>
                  <a:srgbClr val="0462C1"/>
                </a:solidFill>
                <a:effectLst/>
                <a:uLnTx/>
                <a:uFill>
                  <a:solidFill>
                    <a:srgbClr val="0462C1"/>
                  </a:solidFill>
                </a:uFill>
                <a:latin typeface="Calibri Light"/>
                <a:cs typeface="Calibri Light"/>
                <a:hlinkClick r:id="rId2"/>
              </a:rPr>
              <a:t>подпункта</a:t>
            </a:r>
            <a:r>
              <a:rPr kumimoji="0" sz="1800" b="0" i="0" u="sng" strike="noStrike" kern="0" cap="none" spc="-30" normalizeH="0" baseline="0" noProof="0" dirty="0">
                <a:ln>
                  <a:noFill/>
                </a:ln>
                <a:solidFill>
                  <a:srgbClr val="0462C1"/>
                </a:solidFill>
                <a:effectLst/>
                <a:uLnTx/>
                <a:uFill>
                  <a:solidFill>
                    <a:srgbClr val="0462C1"/>
                  </a:solidFill>
                </a:uFill>
                <a:latin typeface="Calibri Light"/>
                <a:cs typeface="Calibri Light"/>
                <a:hlinkClick r:id="rId2"/>
              </a:rPr>
              <a:t> </a:t>
            </a:r>
            <a:r>
              <a:rPr kumimoji="0" sz="1800" b="0" i="0" u="sng" strike="noStrike" kern="0" cap="none" spc="0" normalizeH="0" baseline="0" noProof="0" dirty="0">
                <a:ln>
                  <a:noFill/>
                </a:ln>
                <a:solidFill>
                  <a:srgbClr val="0462C1"/>
                </a:solidFill>
                <a:effectLst/>
                <a:uLnTx/>
                <a:uFill>
                  <a:solidFill>
                    <a:srgbClr val="0462C1"/>
                  </a:solidFill>
                </a:uFill>
                <a:latin typeface="Calibri Light"/>
                <a:cs typeface="Calibri Light"/>
                <a:hlinkClick r:id="rId2"/>
              </a:rPr>
              <a:t>126.4.5.7</a:t>
            </a:r>
            <a:r>
              <a:rPr kumimoji="0" sz="1800" b="0" i="0" u="none" strike="noStrike" kern="0" cap="none" spc="-45" normalizeH="0" baseline="0" noProof="0" dirty="0">
                <a:ln>
                  <a:noFill/>
                </a:ln>
                <a:solidFill>
                  <a:srgbClr val="0462C1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слова</a:t>
            </a:r>
            <a:r>
              <a:rPr kumimoji="0" sz="18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"гендерного</a:t>
            </a:r>
            <a:r>
              <a:rPr kumimoji="0" sz="18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неравенства"</a:t>
            </a:r>
            <a:r>
              <a:rPr kumimoji="0" sz="18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заменить</a:t>
            </a:r>
            <a:r>
              <a:rPr kumimoji="0" sz="18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словами</a:t>
            </a:r>
            <a:r>
              <a:rPr kumimoji="0" sz="18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"неравенства полов";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cs typeface="Calibri Light"/>
            </a:endParaRPr>
          </a:p>
          <a:p>
            <a:pPr marL="12700" marR="0" lvl="0" indent="0" defTabSz="914400" eaLnBrk="1" fontAlgn="auto" latinLnBrk="0" hangingPunct="1">
              <a:lnSpc>
                <a:spcPts val="181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sng" strike="noStrike" kern="0" cap="none" spc="0" normalizeH="0" baseline="0" noProof="0" dirty="0">
                <a:ln>
                  <a:noFill/>
                </a:ln>
                <a:solidFill>
                  <a:srgbClr val="0462C1"/>
                </a:solidFill>
                <a:effectLst/>
                <a:uLnTx/>
                <a:uFill>
                  <a:solidFill>
                    <a:srgbClr val="0462C1"/>
                  </a:solidFill>
                </a:uFill>
                <a:latin typeface="Calibri Light"/>
                <a:cs typeface="Calibri Light"/>
                <a:hlinkClick r:id="rId3"/>
              </a:rPr>
              <a:t>дополнить</a:t>
            </a:r>
            <a:r>
              <a:rPr kumimoji="0" sz="1800" b="0" i="0" u="none" strike="noStrike" kern="0" cap="none" spc="-40" normalizeH="0" baseline="0" noProof="0" dirty="0">
                <a:ln>
                  <a:noFill/>
                </a:ln>
                <a:solidFill>
                  <a:srgbClr val="0462C1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подпунктом</a:t>
            </a:r>
            <a:r>
              <a:rPr kumimoji="0" sz="18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126.6</a:t>
            </a:r>
            <a:r>
              <a:rPr kumimoji="0" sz="18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следующего</a:t>
            </a:r>
            <a:r>
              <a:rPr kumimoji="0" sz="18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содержания: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cs typeface="Calibri Light"/>
            </a:endParaRPr>
          </a:p>
          <a:p>
            <a:pPr marL="12700" marR="212090" lvl="0" indent="0" defTabSz="914400" eaLnBrk="1" fontAlgn="auto" latinLnBrk="0" hangingPunct="1">
              <a:lnSpc>
                <a:spcPct val="897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126.6.</a:t>
            </a:r>
            <a:r>
              <a:rPr kumimoji="0" sz="1800" b="0" i="0" u="none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Для</a:t>
            </a:r>
            <a:r>
              <a:rPr kumimoji="0" sz="18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проведения</a:t>
            </a:r>
            <a:r>
              <a:rPr kumimoji="0" sz="18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единого</a:t>
            </a:r>
            <a:r>
              <a:rPr kumimoji="0" sz="18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государственного</a:t>
            </a:r>
            <a:r>
              <a:rPr kumimoji="0" sz="18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экзамена</a:t>
            </a:r>
            <a:r>
              <a:rPr kumimoji="0" sz="18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по</a:t>
            </a:r>
            <a:r>
              <a:rPr kumimoji="0" sz="18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географии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(далее</a:t>
            </a:r>
            <a:r>
              <a:rPr kumimoji="0" sz="18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-</a:t>
            </a:r>
            <a:r>
              <a:rPr kumimoji="0" sz="18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ЕГЭ</a:t>
            </a:r>
            <a:r>
              <a:rPr kumimoji="0" sz="1800" b="0" i="0" u="none" strike="noStrike" kern="0" cap="none" spc="-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по</a:t>
            </a:r>
            <a:r>
              <a:rPr kumimoji="0" sz="18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географии)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используется</a:t>
            </a:r>
            <a:r>
              <a:rPr kumimoji="0" sz="18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перечень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(кодификатор)</a:t>
            </a:r>
            <a:r>
              <a:rPr kumimoji="0" sz="1800" b="0" i="0" u="none" strike="noStrike" kern="0" cap="none" spc="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sng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проверяемых</a:t>
            </a:r>
            <a:r>
              <a:rPr kumimoji="0" sz="1800" b="0" i="0" u="sng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 </a:t>
            </a:r>
            <a:r>
              <a:rPr kumimoji="0" sz="1800" b="0" i="0" u="sng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требований</a:t>
            </a:r>
            <a:r>
              <a:rPr kumimoji="0" sz="18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к</a:t>
            </a:r>
            <a:r>
              <a:rPr kumimoji="0" sz="18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результатам</a:t>
            </a:r>
            <a:r>
              <a:rPr kumimoji="0" sz="1800" b="0" i="0" u="none" strike="noStrike" kern="0" cap="none" spc="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освоения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основной образовательной</a:t>
            </a:r>
            <a:r>
              <a:rPr kumimoji="0" sz="1800" b="0" i="0" u="none" strike="noStrike" kern="0" cap="none" spc="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программы среднего</a:t>
            </a:r>
            <a:r>
              <a:rPr kumimoji="0" sz="18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общего</a:t>
            </a:r>
            <a:r>
              <a:rPr kumimoji="0" sz="18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образования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и</a:t>
            </a:r>
            <a:r>
              <a:rPr kumimoji="0" sz="1800" b="0" i="0" u="none" strike="noStrike" kern="0" cap="none" spc="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sng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элементов</a:t>
            </a:r>
            <a:r>
              <a:rPr kumimoji="0" sz="1800" b="0" i="0" u="sng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 </a:t>
            </a:r>
            <a:r>
              <a:rPr kumimoji="0" sz="2000" b="0" i="0" u="sng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содержания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.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cs typeface="Calibri Light"/>
            </a:endParaRPr>
          </a:p>
        </p:txBody>
      </p:sp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469992" y="2339806"/>
            <a:ext cx="4730186" cy="4518189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771144" y="1857755"/>
            <a:ext cx="5443855" cy="5000625"/>
            <a:chOff x="771144" y="1857755"/>
            <a:chExt cx="5443855" cy="5000625"/>
          </a:xfrm>
        </p:grpSpPr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74192" y="1857755"/>
              <a:ext cx="5440680" cy="97078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71144" y="2705098"/>
              <a:ext cx="5202935" cy="415289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288175" y="555498"/>
          <a:ext cx="6072503" cy="61398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503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4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80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04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537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750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2110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8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41605">
                        <a:lnSpc>
                          <a:spcPct val="100000"/>
                        </a:lnSpc>
                      </a:pPr>
                      <a:r>
                        <a:rPr sz="1200" b="1" spc="-20" dirty="0">
                          <a:latin typeface="Calibri"/>
                          <a:cs typeface="Calibri"/>
                        </a:rPr>
                        <a:t>Предметная</a:t>
                      </a:r>
                      <a:r>
                        <a:rPr sz="1200" b="1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область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504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AE1F3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8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94945">
                        <a:lnSpc>
                          <a:spcPct val="100000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Учебный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предмет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504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AE1F3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41275" algn="ctr">
                        <a:lnSpc>
                          <a:spcPts val="1305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Уровень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изучения</a:t>
                      </a:r>
                      <a:r>
                        <a:rPr sz="1200" b="1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предмета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0" dirty="0">
                          <a:latin typeface="Calibri"/>
                          <a:cs typeface="Calibri"/>
                        </a:rPr>
                        <a:t>/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5560" algn="ctr">
                        <a:lnSpc>
                          <a:spcPts val="1420"/>
                        </a:lnSpc>
                      </a:pPr>
                      <a:r>
                        <a:rPr sz="1200" b="1" spc="-20" dirty="0">
                          <a:latin typeface="Calibri"/>
                          <a:cs typeface="Calibri"/>
                        </a:rPr>
                        <a:t>количество</a:t>
                      </a:r>
                      <a:r>
                        <a:rPr sz="12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часов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AE1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55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504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AE1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504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AE1F3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419100">
                        <a:lnSpc>
                          <a:spcPts val="1330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базовый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AE1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280670">
                        <a:lnSpc>
                          <a:spcPts val="1330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углубленный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AE1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94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504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AE1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504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AE1F3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10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класс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AE1F3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11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класс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AE1F3"/>
                    </a:solidFill>
                  </a:tcPr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10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класс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AE1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11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класс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AE1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3835">
                <a:tc rowSpan="2">
                  <a:txBody>
                    <a:bodyPr/>
                    <a:lstStyle/>
                    <a:p>
                      <a:pPr marL="5715" marR="66802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Русский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язык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и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литература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ts val="1415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Русский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язык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ts val="1415"/>
                        </a:lnSpc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2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ts val="1415"/>
                        </a:lnSpc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2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R="40640" algn="ctr">
                        <a:lnSpc>
                          <a:spcPts val="1415"/>
                        </a:lnSpc>
                      </a:pPr>
                      <a:r>
                        <a:rPr sz="1300" spc="-25" dirty="0">
                          <a:latin typeface="Calibri"/>
                          <a:cs typeface="Calibri"/>
                        </a:rPr>
                        <a:t>нет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R="38100" algn="ctr">
                        <a:lnSpc>
                          <a:spcPts val="1415"/>
                        </a:lnSpc>
                      </a:pPr>
                      <a:r>
                        <a:rPr sz="1300" spc="-25" dirty="0">
                          <a:latin typeface="Calibri"/>
                          <a:cs typeface="Calibri"/>
                        </a:rPr>
                        <a:t>нет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447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ts val="1415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Литература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ts val="1415"/>
                        </a:lnSpc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3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ts val="1415"/>
                        </a:lnSpc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3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ts val="1415"/>
                        </a:lnSpc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5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ts val="1415"/>
                        </a:lnSpc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5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4470">
                <a:tc rowSpan="2">
                  <a:txBody>
                    <a:bodyPr/>
                    <a:lstStyle/>
                    <a:p>
                      <a:pPr marL="5715" marR="20320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Родной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язык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2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родная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литература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ts val="1410"/>
                        </a:lnSpc>
                      </a:pPr>
                      <a:r>
                        <a:rPr sz="1200" spc="-20" dirty="0">
                          <a:latin typeface="Calibri"/>
                          <a:cs typeface="Calibri"/>
                        </a:rPr>
                        <a:t>Родной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язык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ts val="1415"/>
                        </a:lnSpc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2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ts val="1415"/>
                        </a:lnSpc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2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L="27305" algn="ctr">
                        <a:lnSpc>
                          <a:spcPts val="1415"/>
                        </a:lnSpc>
                      </a:pPr>
                      <a:r>
                        <a:rPr sz="1300" spc="-25" dirty="0">
                          <a:latin typeface="Calibri"/>
                          <a:cs typeface="Calibri"/>
                        </a:rPr>
                        <a:t>нет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ts val="1415"/>
                        </a:lnSpc>
                      </a:pPr>
                      <a:r>
                        <a:rPr sz="1300" spc="-25" dirty="0">
                          <a:latin typeface="Calibri"/>
                          <a:cs typeface="Calibri"/>
                        </a:rPr>
                        <a:t>нет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38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ts val="1415"/>
                        </a:lnSpc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Родная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литература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ts val="1415"/>
                        </a:lnSpc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1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ts val="1415"/>
                        </a:lnSpc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1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L="27305" algn="ctr">
                        <a:lnSpc>
                          <a:spcPts val="1415"/>
                        </a:lnSpc>
                      </a:pPr>
                      <a:r>
                        <a:rPr sz="1300" spc="-25" dirty="0">
                          <a:latin typeface="Calibri"/>
                          <a:cs typeface="Calibri"/>
                        </a:rPr>
                        <a:t>нет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ts val="1415"/>
                        </a:lnSpc>
                      </a:pPr>
                      <a:r>
                        <a:rPr sz="1300" spc="-25" dirty="0">
                          <a:latin typeface="Calibri"/>
                          <a:cs typeface="Calibri"/>
                        </a:rPr>
                        <a:t>нет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447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5715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Иностранные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языки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22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ts val="1415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Иностранный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язык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ts val="1415"/>
                        </a:lnSpc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3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ts val="1415"/>
                        </a:lnSpc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3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ts val="1415"/>
                        </a:lnSpc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5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ts val="1415"/>
                        </a:lnSpc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5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544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22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ts val="141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Второй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иностранный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7620">
                        <a:lnSpc>
                          <a:spcPct val="100000"/>
                        </a:lnSpc>
                      </a:pPr>
                      <a:r>
                        <a:rPr sz="1200" spc="-20" dirty="0">
                          <a:latin typeface="Calibri"/>
                          <a:cs typeface="Calibri"/>
                        </a:rPr>
                        <a:t>язык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2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774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L="41910"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2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774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4470">
                <a:tc rowSpan="3">
                  <a:txBody>
                    <a:bodyPr/>
                    <a:lstStyle/>
                    <a:p>
                      <a:pPr marL="5715">
                        <a:lnSpc>
                          <a:spcPct val="100000"/>
                        </a:lnSpc>
                        <a:spcBef>
                          <a:spcPts val="935"/>
                        </a:spcBef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Общественно-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научные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71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предметы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187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ts val="1415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История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ts val="1420"/>
                        </a:lnSpc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2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ts val="1420"/>
                        </a:lnSpc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2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ts val="1420"/>
                        </a:lnSpc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4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ts val="1420"/>
                        </a:lnSpc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4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478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187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ts val="136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Обществознание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FF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ts val="1360"/>
                        </a:lnSpc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2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FF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360"/>
                        </a:lnSpc>
                      </a:pPr>
                      <a:r>
                        <a:rPr sz="1300" spc="-25" dirty="0">
                          <a:latin typeface="Calibri"/>
                          <a:cs typeface="Calibri"/>
                        </a:rPr>
                        <a:t>1,5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FF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ts val="1360"/>
                        </a:lnSpc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4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FF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ts val="1360"/>
                        </a:lnSpc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4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57150">
                      <a:solidFill>
                        <a:srgbClr val="FF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54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187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762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География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FF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FF0000"/>
                      </a:solidFill>
                      <a:prstDash val="solid"/>
                    </a:lnT>
                    <a:lnB w="76200">
                      <a:solidFill>
                        <a:srgbClr val="FF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ts val="1555"/>
                        </a:lnSpc>
                        <a:spcBef>
                          <a:spcPts val="114"/>
                        </a:spcBef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1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FF0000"/>
                      </a:solidFill>
                      <a:prstDash val="solid"/>
                    </a:lnT>
                    <a:lnB w="76200">
                      <a:solidFill>
                        <a:srgbClr val="FF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ts val="1555"/>
                        </a:lnSpc>
                        <a:spcBef>
                          <a:spcPts val="114"/>
                        </a:spcBef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1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FF0000"/>
                      </a:solidFill>
                      <a:prstDash val="solid"/>
                    </a:lnT>
                    <a:lnB w="76200">
                      <a:solidFill>
                        <a:srgbClr val="FF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ts val="1555"/>
                        </a:lnSpc>
                        <a:spcBef>
                          <a:spcPts val="114"/>
                        </a:spcBef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3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FF0000"/>
                      </a:solidFill>
                      <a:prstDash val="solid"/>
                    </a:lnT>
                    <a:lnB w="76200">
                      <a:solidFill>
                        <a:srgbClr val="FF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R="18415" algn="ctr">
                        <a:lnSpc>
                          <a:spcPts val="1555"/>
                        </a:lnSpc>
                        <a:spcBef>
                          <a:spcPts val="114"/>
                        </a:spcBef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3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FF0000"/>
                      </a:solidFill>
                      <a:prstDash val="solid"/>
                    </a:lnR>
                    <a:lnT w="57150">
                      <a:solidFill>
                        <a:srgbClr val="FF0000"/>
                      </a:solidFill>
                      <a:prstDash val="solid"/>
                    </a:lnT>
                    <a:lnB w="76200">
                      <a:solidFill>
                        <a:srgbClr val="FF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92455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5715" marR="736600">
                        <a:lnSpc>
                          <a:spcPct val="100000"/>
                        </a:lnSpc>
                      </a:pPr>
                      <a:r>
                        <a:rPr sz="1200" spc="-20" dirty="0">
                          <a:latin typeface="Calibri"/>
                          <a:cs typeface="Calibri"/>
                        </a:rPr>
                        <a:t>Математика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и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информатика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marR="432434" algn="just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Алгебра</a:t>
                      </a:r>
                      <a:r>
                        <a:rPr sz="12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2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начала математического анализа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FF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1490"/>
                        </a:spcBef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2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892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FF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1490"/>
                        </a:spcBef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3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892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FF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1490"/>
                        </a:spcBef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4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892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FF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1490"/>
                        </a:spcBef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4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892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FF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38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ts val="142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Геометрия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ts val="1420"/>
                        </a:lnSpc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2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ts val="1420"/>
                        </a:lnSpc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1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ts val="1420"/>
                        </a:lnSpc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3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ts val="1420"/>
                        </a:lnSpc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3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860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marR="650240">
                        <a:lnSpc>
                          <a:spcPts val="1440"/>
                        </a:lnSpc>
                        <a:spcBef>
                          <a:spcPts val="25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Вероятность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и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статистика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1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787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1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787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1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787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1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787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038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ts val="1425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Информатика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ts val="1420"/>
                        </a:lnSpc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1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ts val="1420"/>
                        </a:lnSpc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1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ts val="1420"/>
                        </a:lnSpc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4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ts val="1420"/>
                        </a:lnSpc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4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03835">
                <a:tc rowSpan="3">
                  <a:txBody>
                    <a:bodyPr/>
                    <a:lstStyle/>
                    <a:p>
                      <a:pPr marL="5715" marR="280035">
                        <a:lnSpc>
                          <a:spcPct val="100000"/>
                        </a:lnSpc>
                        <a:spcBef>
                          <a:spcPts val="1140"/>
                        </a:spcBef>
                      </a:pPr>
                      <a:r>
                        <a:rPr sz="1200" spc="-30" dirty="0">
                          <a:latin typeface="Calibri"/>
                          <a:cs typeface="Calibri"/>
                        </a:rPr>
                        <a:t>Естественно-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научные предметы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447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ts val="1425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Физика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ts val="1420"/>
                        </a:lnSpc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2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ts val="1420"/>
                        </a:lnSpc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2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ts val="1420"/>
                        </a:lnSpc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5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ts val="1420"/>
                        </a:lnSpc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5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038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447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ts val="143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Химия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ts val="1420"/>
                        </a:lnSpc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1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ts val="1420"/>
                        </a:lnSpc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1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ts val="1420"/>
                        </a:lnSpc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3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ts val="1420"/>
                        </a:lnSpc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3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717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447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Биология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1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1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3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3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386080">
                <a:tc>
                  <a:txBody>
                    <a:bodyPr/>
                    <a:lstStyle/>
                    <a:p>
                      <a:pPr marL="5715">
                        <a:lnSpc>
                          <a:spcPts val="142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Основы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безопасности</a:t>
                      </a:r>
                      <a:r>
                        <a:rPr sz="12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и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715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защиты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Родины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ts val="142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Основы безопасности</a:t>
                      </a:r>
                      <a:r>
                        <a:rPr sz="12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и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7620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защиты</a:t>
                      </a:r>
                      <a:r>
                        <a:rPr sz="12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Родины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1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787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1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787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300" spc="-25" dirty="0">
                          <a:latin typeface="Calibri"/>
                          <a:cs typeface="Calibri"/>
                        </a:rPr>
                        <a:t>нет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787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300" spc="-25" dirty="0">
                          <a:latin typeface="Calibri"/>
                          <a:cs typeface="Calibri"/>
                        </a:rPr>
                        <a:t>нет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787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03835">
                <a:tc>
                  <a:txBody>
                    <a:bodyPr/>
                    <a:lstStyle/>
                    <a:p>
                      <a:pPr marL="5715">
                        <a:lnSpc>
                          <a:spcPts val="1425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Физическая культура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ts val="1425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Физическая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культура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ts val="1425"/>
                        </a:lnSpc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3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ts val="1425"/>
                        </a:lnSpc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3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425"/>
                        </a:lnSpc>
                      </a:pPr>
                      <a:r>
                        <a:rPr sz="1300" spc="-25" dirty="0">
                          <a:latin typeface="Calibri"/>
                          <a:cs typeface="Calibri"/>
                        </a:rPr>
                        <a:t>нет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ts val="1425"/>
                        </a:lnSpc>
                      </a:pPr>
                      <a:r>
                        <a:rPr sz="1300" spc="-25" dirty="0">
                          <a:latin typeface="Calibri"/>
                          <a:cs typeface="Calibri"/>
                        </a:rPr>
                        <a:t>нет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5DF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3840">
                <a:tc gridSpan="2">
                  <a:txBody>
                    <a:bodyPr/>
                    <a:lstStyle/>
                    <a:p>
                      <a:pPr marL="571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200" spc="-20" dirty="0">
                          <a:latin typeface="Calibri"/>
                          <a:cs typeface="Calibri"/>
                        </a:rPr>
                        <a:t>Индивидуальный</a:t>
                      </a:r>
                      <a:r>
                        <a:rPr sz="1200" spc="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проект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77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300" spc="-50" dirty="0">
                          <a:latin typeface="Calibri"/>
                          <a:cs typeface="Calibri"/>
                        </a:rPr>
                        <a:t>1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372110">
                <a:tc gridSpan="2">
                  <a:txBody>
                    <a:bodyPr/>
                    <a:lstStyle/>
                    <a:p>
                      <a:pPr marL="5715">
                        <a:lnSpc>
                          <a:spcPts val="1315"/>
                        </a:lnSpc>
                      </a:pPr>
                      <a:r>
                        <a:rPr sz="1200" spc="-25" dirty="0">
                          <a:latin typeface="Calibri"/>
                          <a:cs typeface="Calibri"/>
                        </a:rPr>
                        <a:t>Дополнительные</a:t>
                      </a:r>
                      <a:r>
                        <a:rPr sz="12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учебные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предметы,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курсы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по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5715">
                        <a:lnSpc>
                          <a:spcPts val="142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выбору</a:t>
                      </a:r>
                      <a:r>
                        <a:rPr sz="12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обучающихся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</a:tbl>
          </a:graphicData>
        </a:graphic>
      </p:graphicFrame>
      <p:sp>
        <p:nvSpPr>
          <p:cNvPr id="3" name="object 3"/>
          <p:cNvSpPr/>
          <p:nvPr/>
        </p:nvSpPr>
        <p:spPr>
          <a:xfrm>
            <a:off x="6652259" y="585216"/>
            <a:ext cx="5331460" cy="4970145"/>
          </a:xfrm>
          <a:custGeom>
            <a:avLst/>
            <a:gdLst/>
            <a:ahLst/>
            <a:cxnLst/>
            <a:rect l="l" t="t" r="r" b="b"/>
            <a:pathLst>
              <a:path w="5331459" h="4970145">
                <a:moveTo>
                  <a:pt x="5330952" y="0"/>
                </a:moveTo>
                <a:lnTo>
                  <a:pt x="0" y="0"/>
                </a:lnTo>
                <a:lnTo>
                  <a:pt x="0" y="4969763"/>
                </a:lnTo>
                <a:lnTo>
                  <a:pt x="5330952" y="4969763"/>
                </a:lnTo>
                <a:lnTo>
                  <a:pt x="5330952" y="0"/>
                </a:lnTo>
                <a:close/>
              </a:path>
            </a:pathLst>
          </a:custGeom>
          <a:solidFill>
            <a:srgbClr val="E7E6E6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653276" y="568833"/>
            <a:ext cx="5198110" cy="49371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60909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При</a:t>
            </a:r>
            <a:r>
              <a:rPr kumimoji="0" sz="1800" b="1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формировании</a:t>
            </a:r>
            <a:r>
              <a:rPr kumimoji="0" sz="1800" b="1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учебного</a:t>
            </a:r>
            <a:r>
              <a:rPr kumimoji="0" sz="1800" b="1" i="0" u="none" strike="noStrike" kern="0" cap="none" spc="-9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плана профиля</a:t>
            </a:r>
            <a:r>
              <a:rPr kumimoji="0" sz="1800" b="1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1" i="0" u="none" strike="noStrike" kern="0" cap="none" spc="-1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ОУ,</a:t>
            </a:r>
            <a:r>
              <a:rPr kumimoji="0" sz="18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обращаем</a:t>
            </a:r>
            <a:r>
              <a:rPr kumimoji="0" sz="1800" b="1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внимание: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299085" marR="596900" lvl="0" indent="-287020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/>
              <a:buChar char=""/>
              <a:tabLst>
                <a:tab pos="299085" algn="l"/>
              </a:tabLst>
              <a:defRPr/>
            </a:pP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учебный</a:t>
            </a:r>
            <a:r>
              <a:rPr kumimoji="0" sz="18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план</a:t>
            </a:r>
            <a:r>
              <a:rPr kumimoji="0" sz="18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профиля</a:t>
            </a:r>
            <a:r>
              <a:rPr kumimoji="0" sz="18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обучения</a:t>
            </a:r>
            <a:r>
              <a:rPr kumimoji="0" sz="18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и</a:t>
            </a:r>
            <a:r>
              <a:rPr kumimoji="0" sz="18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(или) </a:t>
            </a:r>
            <a:r>
              <a:rPr kumimoji="0" sz="18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индивидуальный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учебный</a:t>
            </a:r>
            <a:r>
              <a:rPr kumimoji="0" sz="18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план</a:t>
            </a:r>
            <a:r>
              <a:rPr kumimoji="0" sz="18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должны </a:t>
            </a:r>
            <a:r>
              <a:rPr kumimoji="0" sz="18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содержать</a:t>
            </a:r>
            <a:r>
              <a:rPr kumimoji="0" sz="18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не</a:t>
            </a:r>
            <a:r>
              <a:rPr kumimoji="0" sz="1800" b="1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менее</a:t>
            </a:r>
            <a:r>
              <a:rPr kumimoji="0" sz="1800" b="1" i="0" u="none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13</a:t>
            </a:r>
            <a:r>
              <a:rPr kumimoji="0" sz="1800" b="1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учебных</a:t>
            </a:r>
            <a:r>
              <a:rPr kumimoji="0" sz="1800" b="1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предметов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70"/>
              </a:spcBef>
              <a:spcAft>
                <a:spcPts val="0"/>
              </a:spcAft>
              <a:buClrTx/>
              <a:buSzTx/>
              <a:buFont typeface="Wingdings"/>
              <a:buChar char=""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299085" marR="0" lvl="0" indent="-286385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"/>
              <a:tabLst>
                <a:tab pos="299085" algn="l"/>
              </a:tabLst>
              <a:defRPr/>
            </a:pPr>
            <a:r>
              <a:rPr kumimoji="0" sz="18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предусмотреть</a:t>
            </a:r>
            <a:r>
              <a:rPr kumimoji="0" sz="18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изучение</a:t>
            </a:r>
            <a:r>
              <a:rPr kumimoji="0" sz="1800" b="0" i="0" u="none" strike="noStrike" kern="0" cap="none" spc="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не</a:t>
            </a:r>
            <a:r>
              <a:rPr kumimoji="0" sz="1800" b="1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менее</a:t>
            </a:r>
            <a:r>
              <a:rPr kumimoji="0" sz="1800" b="1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1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2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299085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учебных</a:t>
            </a:r>
            <a:r>
              <a:rPr kumimoji="0" sz="1800" b="1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1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предметов</a:t>
            </a:r>
            <a:r>
              <a:rPr kumimoji="0" sz="1800" b="1" i="0" u="none" strike="noStrike" kern="0" cap="none" spc="-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на</a:t>
            </a:r>
            <a:r>
              <a:rPr kumimoji="0" sz="1800" b="1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1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углубленном </a:t>
            </a:r>
            <a:r>
              <a:rPr kumimoji="0" sz="18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уровне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299085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из</a:t>
            </a:r>
            <a:r>
              <a:rPr kumimoji="0" sz="18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соответствующей</a:t>
            </a:r>
            <a:r>
              <a:rPr kumimoji="0" sz="1800" b="0" i="0" u="none" strike="noStrike" kern="0" cap="none" spc="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профилю</a:t>
            </a:r>
            <a:r>
              <a:rPr kumimoji="0" sz="18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обучения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299085" marR="657860" lvl="0" indent="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предметной</a:t>
            </a:r>
            <a:r>
              <a:rPr kumimoji="0" sz="18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области</a:t>
            </a:r>
            <a:r>
              <a:rPr kumimoji="0" sz="18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и</a:t>
            </a:r>
            <a:r>
              <a:rPr kumimoji="0" sz="18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(или)</a:t>
            </a:r>
            <a:r>
              <a:rPr kumimoji="0" sz="18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смежной</a:t>
            </a:r>
            <a:r>
              <a:rPr kumimoji="0" sz="18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с</a:t>
            </a:r>
            <a:r>
              <a:rPr kumimoji="0" sz="1800" b="0" i="0" u="none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ней 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предметной</a:t>
            </a:r>
            <a:r>
              <a:rPr kumimoji="0" sz="18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области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299085" marR="286385" lvl="0" indent="-287020" defTabSz="914400" eaLnBrk="1" fontAlgn="auto" latinLnBrk="0" hangingPunct="1">
              <a:lnSpc>
                <a:spcPct val="100000"/>
              </a:lnSpc>
              <a:spcBef>
                <a:spcPts val="1390"/>
              </a:spcBef>
              <a:spcAft>
                <a:spcPts val="0"/>
              </a:spcAft>
              <a:buClrTx/>
              <a:buSzTx/>
              <a:buFont typeface="Wingdings"/>
              <a:buChar char=""/>
              <a:tabLst>
                <a:tab pos="299085" algn="l"/>
              </a:tabLst>
              <a:defRPr/>
            </a:pPr>
            <a:r>
              <a:rPr kumimoji="0" sz="18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количество</a:t>
            </a:r>
            <a:r>
              <a:rPr kumimoji="0" sz="18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часов</a:t>
            </a:r>
            <a:r>
              <a:rPr kumimoji="0" sz="18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в</a:t>
            </a:r>
            <a:r>
              <a:rPr kumimoji="0" sz="18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УП</a:t>
            </a:r>
            <a:r>
              <a:rPr kumimoji="0" sz="18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должно</a:t>
            </a:r>
            <a:r>
              <a:rPr kumimoji="0" sz="1800" b="0" i="0" u="none" strike="noStrike" kern="0" cap="none" spc="19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соответствовать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уровню</a:t>
            </a:r>
            <a:r>
              <a:rPr kumimoji="0" sz="18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реализации</a:t>
            </a:r>
            <a:r>
              <a:rPr kumimoji="0" sz="18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программ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297180" marR="5080" lvl="0" indent="-285115" algn="just" defTabSz="914400" eaLnBrk="1" fontAlgn="auto" latinLnBrk="0" hangingPunct="1">
              <a:lnSpc>
                <a:spcPct val="100000"/>
              </a:lnSpc>
              <a:spcBef>
                <a:spcPts val="1405"/>
              </a:spcBef>
              <a:spcAft>
                <a:spcPts val="0"/>
              </a:spcAft>
              <a:buClrTx/>
              <a:buSzTx/>
              <a:buFont typeface="Wingdings"/>
              <a:buChar char=""/>
              <a:tabLst>
                <a:tab pos="297180" algn="l"/>
              </a:tabLst>
              <a:defRPr/>
            </a:pP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количество</a:t>
            </a:r>
            <a:r>
              <a:rPr kumimoji="0" sz="1800" b="0" i="0" u="none" strike="noStrike" kern="0" cap="none" spc="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учебных</a:t>
            </a:r>
            <a:r>
              <a:rPr kumimoji="0" sz="1800" b="0" i="0" u="none" strike="noStrike" kern="0" cap="none" spc="8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занятий</a:t>
            </a:r>
            <a:r>
              <a:rPr kumimoji="0" sz="1800" b="0" i="0" u="none" strike="noStrike" kern="0" cap="none" spc="9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за</a:t>
            </a:r>
            <a:r>
              <a:rPr kumimoji="0" sz="1800" b="0" i="0" u="none" strike="noStrike" kern="0" cap="none" spc="8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Calibri"/>
              </a:rPr>
              <a:t>2</a:t>
            </a:r>
            <a:r>
              <a:rPr kumimoji="0" sz="1800" b="1" i="0" u="none" strike="noStrike" kern="0" cap="none" spc="9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Calibri"/>
              </a:rPr>
              <a:t>года</a:t>
            </a:r>
            <a:r>
              <a:rPr kumimoji="0" sz="1800" b="1" i="0" u="none" strike="noStrike" kern="0" cap="none" spc="8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Calibri"/>
              </a:rPr>
              <a:t>на</a:t>
            </a:r>
            <a:r>
              <a:rPr kumimoji="0" sz="1800" b="1" i="0" u="none" strike="noStrike" kern="0" cap="none" spc="9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1" i="0" u="none" strike="noStrike" kern="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Calibri"/>
              </a:rPr>
              <a:t>одного </a:t>
            </a: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Calibri"/>
              </a:rPr>
              <a:t>обучающегося</a:t>
            </a:r>
            <a:r>
              <a:rPr kumimoji="0" sz="1800" b="1" i="0" u="none" strike="noStrike" kern="0" cap="none" spc="27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–</a:t>
            </a:r>
            <a:r>
              <a:rPr kumimoji="0" sz="1800" b="0" i="0" u="none" strike="noStrike" kern="0" cap="none" spc="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не</a:t>
            </a:r>
            <a:r>
              <a:rPr kumimoji="0" sz="1800" b="0" i="0" u="none" strike="noStrike" kern="0" cap="none" spc="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менее</a:t>
            </a:r>
            <a:r>
              <a:rPr kumimoji="0" sz="1800" b="0" i="0" u="none" strike="noStrike" kern="0" cap="none" spc="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Calibri"/>
              </a:rPr>
              <a:t>2312</a:t>
            </a:r>
            <a:r>
              <a:rPr kumimoji="0" sz="1800" b="1" i="0" u="none" strike="noStrike" kern="0" cap="none" spc="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часов</a:t>
            </a:r>
            <a:r>
              <a:rPr kumimoji="0" sz="1800" b="0" i="0" u="none" strike="noStrike" kern="0" cap="none" spc="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и</a:t>
            </a:r>
            <a:r>
              <a:rPr kumimoji="0" sz="1800" b="0" i="0" u="none" strike="noStrike" kern="0" cap="none" spc="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не</a:t>
            </a:r>
            <a:r>
              <a:rPr kumimoji="0" sz="1800" b="0" i="0" u="none" strike="noStrike" kern="0" cap="none" spc="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более </a:t>
            </a: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Calibri"/>
              </a:rPr>
              <a:t>2516</a:t>
            </a:r>
            <a:r>
              <a:rPr kumimoji="0" sz="1800" b="1" i="0" u="none" strike="noStrike" kern="0" cap="none" spc="-5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часов</a:t>
            </a:r>
            <a:r>
              <a:rPr kumimoji="0" sz="18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(не</a:t>
            </a:r>
            <a:r>
              <a:rPr kumimoji="0" sz="18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более</a:t>
            </a:r>
            <a:r>
              <a:rPr kumimoji="0" sz="18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37</a:t>
            </a:r>
            <a:r>
              <a:rPr kumimoji="0" sz="18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часов</a:t>
            </a:r>
            <a:r>
              <a:rPr kumimoji="0" sz="18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в</a:t>
            </a:r>
            <a:r>
              <a:rPr kumimoji="0" sz="18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неделю).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076827" y="-11810"/>
            <a:ext cx="53498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5" dirty="0">
                <a:solidFill>
                  <a:srgbClr val="003495"/>
                </a:solidFill>
              </a:rPr>
              <a:t>Количество</a:t>
            </a:r>
            <a:r>
              <a:rPr sz="2400" spc="-70" dirty="0">
                <a:solidFill>
                  <a:srgbClr val="003495"/>
                </a:solidFill>
              </a:rPr>
              <a:t> </a:t>
            </a:r>
            <a:r>
              <a:rPr sz="2400" dirty="0">
                <a:solidFill>
                  <a:srgbClr val="003495"/>
                </a:solidFill>
              </a:rPr>
              <a:t>часов</a:t>
            </a:r>
            <a:r>
              <a:rPr sz="2400" spc="-100" dirty="0">
                <a:solidFill>
                  <a:srgbClr val="003495"/>
                </a:solidFill>
              </a:rPr>
              <a:t> </a:t>
            </a:r>
            <a:r>
              <a:rPr sz="2400" dirty="0">
                <a:solidFill>
                  <a:srgbClr val="003495"/>
                </a:solidFill>
              </a:rPr>
              <a:t>в</a:t>
            </a:r>
            <a:r>
              <a:rPr sz="2400" spc="-105" dirty="0">
                <a:solidFill>
                  <a:srgbClr val="003495"/>
                </a:solidFill>
              </a:rPr>
              <a:t> </a:t>
            </a:r>
            <a:r>
              <a:rPr sz="2400" dirty="0">
                <a:solidFill>
                  <a:srgbClr val="003495"/>
                </a:solidFill>
              </a:rPr>
              <a:t>ФРП</a:t>
            </a:r>
            <a:r>
              <a:rPr sz="2400" spc="-30" dirty="0">
                <a:solidFill>
                  <a:srgbClr val="003495"/>
                </a:solidFill>
              </a:rPr>
              <a:t> </a:t>
            </a:r>
            <a:r>
              <a:rPr sz="2400" dirty="0">
                <a:solidFill>
                  <a:srgbClr val="003495"/>
                </a:solidFill>
              </a:rPr>
              <a:t>на</a:t>
            </a:r>
            <a:r>
              <a:rPr sz="2400" spc="-85" dirty="0">
                <a:solidFill>
                  <a:srgbClr val="003495"/>
                </a:solidFill>
              </a:rPr>
              <a:t> </a:t>
            </a:r>
            <a:r>
              <a:rPr sz="2400" spc="-10" dirty="0">
                <a:solidFill>
                  <a:srgbClr val="003495"/>
                </a:solidFill>
              </a:rPr>
              <a:t>уровень</a:t>
            </a:r>
            <a:r>
              <a:rPr sz="2400" spc="-40" dirty="0">
                <a:solidFill>
                  <a:srgbClr val="003495"/>
                </a:solidFill>
              </a:rPr>
              <a:t> </a:t>
            </a:r>
            <a:r>
              <a:rPr sz="2400" spc="-25" dirty="0">
                <a:solidFill>
                  <a:srgbClr val="003495"/>
                </a:solidFill>
              </a:rPr>
              <a:t>СОО</a:t>
            </a:r>
            <a:endParaRPr sz="24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47977" y="88773"/>
            <a:ext cx="9618980" cy="838835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1724025" marR="5080" indent="-1711960">
              <a:lnSpc>
                <a:spcPts val="3050"/>
              </a:lnSpc>
              <a:spcBef>
                <a:spcPts val="455"/>
              </a:spcBef>
              <a:tabLst>
                <a:tab pos="7218680" algn="l"/>
              </a:tabLst>
            </a:pPr>
            <a:r>
              <a:rPr dirty="0"/>
              <a:t>Место</a:t>
            </a:r>
            <a:r>
              <a:rPr spc="-80" dirty="0"/>
              <a:t> </a:t>
            </a:r>
            <a:r>
              <a:rPr spc="-10" dirty="0"/>
              <a:t>предмета</a:t>
            </a:r>
            <a:r>
              <a:rPr spc="-50" dirty="0"/>
              <a:t> </a:t>
            </a:r>
            <a:r>
              <a:rPr dirty="0"/>
              <a:t>в</a:t>
            </a:r>
            <a:r>
              <a:rPr spc="-85" dirty="0"/>
              <a:t> </a:t>
            </a:r>
            <a:r>
              <a:rPr dirty="0"/>
              <a:t>учебном</a:t>
            </a:r>
            <a:r>
              <a:rPr spc="-70" dirty="0"/>
              <a:t> </a:t>
            </a:r>
            <a:r>
              <a:rPr dirty="0"/>
              <a:t>плане</a:t>
            </a:r>
            <a:r>
              <a:rPr spc="-65" dirty="0"/>
              <a:t> </a:t>
            </a:r>
            <a:r>
              <a:rPr dirty="0"/>
              <a:t>на</a:t>
            </a:r>
            <a:r>
              <a:rPr spc="-70" dirty="0"/>
              <a:t> </a:t>
            </a:r>
            <a:r>
              <a:rPr dirty="0"/>
              <a:t>уровне</a:t>
            </a:r>
            <a:r>
              <a:rPr spc="-70" dirty="0"/>
              <a:t> </a:t>
            </a:r>
            <a:r>
              <a:rPr dirty="0"/>
              <a:t>среднего</a:t>
            </a:r>
            <a:r>
              <a:rPr spc="-80" dirty="0"/>
              <a:t> </a:t>
            </a:r>
            <a:r>
              <a:rPr spc="-10" dirty="0"/>
              <a:t>общего </a:t>
            </a:r>
            <a:r>
              <a:rPr dirty="0"/>
              <a:t>образования</a:t>
            </a:r>
            <a:r>
              <a:rPr spc="-35" dirty="0"/>
              <a:t> </a:t>
            </a:r>
            <a:r>
              <a:rPr dirty="0"/>
              <a:t>в</a:t>
            </a:r>
            <a:r>
              <a:rPr spc="-65" dirty="0"/>
              <a:t> </a:t>
            </a:r>
            <a:r>
              <a:rPr spc="-20" dirty="0"/>
              <a:t>2025-</a:t>
            </a:r>
            <a:r>
              <a:rPr dirty="0"/>
              <a:t>2026</a:t>
            </a:r>
            <a:r>
              <a:rPr spc="-20" dirty="0"/>
              <a:t> </a:t>
            </a:r>
            <a:r>
              <a:rPr spc="-10" dirty="0"/>
              <a:t>учебном</a:t>
            </a:r>
            <a:r>
              <a:rPr dirty="0"/>
              <a:t>	</a:t>
            </a:r>
            <a:r>
              <a:rPr spc="-20" dirty="0"/>
              <a:t>году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73024" y="1330578"/>
          <a:ext cx="8209911" cy="472058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84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08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36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726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284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91210">
                <a:tc>
                  <a:txBody>
                    <a:bodyPr/>
                    <a:lstStyle/>
                    <a:p>
                      <a:pPr marL="34798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b="1" spc="-1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Учебный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36322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spc="-1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предмет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60045"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b="1" spc="-1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Профиль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622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b="1" spc="-1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Уровень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b="1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10</a:t>
                      </a:r>
                      <a:r>
                        <a:rPr sz="1800" b="1" spc="-2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класс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400" spc="-1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Использование</a:t>
                      </a:r>
                      <a:r>
                        <a:rPr sz="1400" spc="5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ФРП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1270" algn="ctr">
                        <a:lnSpc>
                          <a:spcPts val="1660"/>
                        </a:lnSpc>
                        <a:spcBef>
                          <a:spcPts val="254"/>
                        </a:spcBef>
                      </a:pPr>
                      <a:r>
                        <a:rPr sz="1400" spc="-1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400" u="sng" spc="-10" dirty="0">
                          <a:solidFill>
                            <a:srgbClr val="1F4E79"/>
                          </a:solidFill>
                          <a:uFill>
                            <a:solidFill>
                              <a:srgbClr val="1F4E79"/>
                            </a:solidFill>
                          </a:uFill>
                          <a:latin typeface="Calibri"/>
                          <a:cs typeface="Calibri"/>
                          <a:hlinkClick r:id="rId2"/>
                        </a:rPr>
                        <a:t>https://edsoo.ru/</a:t>
                      </a:r>
                      <a:r>
                        <a:rPr sz="1400" spc="-1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b="1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11</a:t>
                      </a:r>
                      <a:r>
                        <a:rPr sz="1800" b="1" spc="-2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класс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40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Использование</a:t>
                      </a:r>
                      <a:r>
                        <a:rPr sz="1400" spc="-75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ФРП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1270" algn="ctr">
                        <a:lnSpc>
                          <a:spcPts val="1660"/>
                        </a:lnSpc>
                        <a:spcBef>
                          <a:spcPts val="254"/>
                        </a:spcBef>
                      </a:pPr>
                      <a:r>
                        <a:rPr sz="1400" spc="-1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400" u="sng" spc="-10" dirty="0">
                          <a:solidFill>
                            <a:srgbClr val="1F4E79"/>
                          </a:solidFill>
                          <a:uFill>
                            <a:solidFill>
                              <a:srgbClr val="1F4E79"/>
                            </a:solidFill>
                          </a:uFill>
                          <a:latin typeface="Calibri"/>
                          <a:cs typeface="Calibri"/>
                          <a:hlinkClick r:id="rId2"/>
                        </a:rPr>
                        <a:t>https://edsoo.ru/</a:t>
                      </a:r>
                      <a:r>
                        <a:rPr sz="1400" spc="-1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1360">
                <a:tc row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90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217804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000" b="1" spc="-1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География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400" b="1" spc="-1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Технологический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68580" marR="497205">
                        <a:lnSpc>
                          <a:spcPct val="114999"/>
                        </a:lnSpc>
                      </a:pPr>
                      <a:r>
                        <a:rPr sz="1400" b="1" spc="-1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(инженерные классы)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400" b="1" spc="-1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базовый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b="1" spc="-5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b="1" spc="-5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400" b="1" spc="-1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Технологический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b="1" spc="-1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100" b="1" spc="-1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информационно</a:t>
                      </a:r>
                      <a:r>
                        <a:rPr sz="1100" b="1" spc="75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-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100" b="1" spc="-1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технологический)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400" b="1" spc="-1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базовый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800" b="1" spc="-5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800" b="1" spc="-5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180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400" b="1" spc="-1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Естественно-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b="1" spc="-1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научный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400" b="1" spc="-1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базовый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800" b="1" spc="-5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800" b="1" spc="-5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625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400" b="1" spc="-1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Гуманитарный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68580">
                        <a:lnSpc>
                          <a:spcPts val="1660"/>
                        </a:lnSpc>
                        <a:spcBef>
                          <a:spcPts val="250"/>
                        </a:spcBef>
                      </a:pPr>
                      <a:r>
                        <a:rPr sz="1400" b="1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(варианты</a:t>
                      </a:r>
                      <a:r>
                        <a:rPr sz="1400" b="1" spc="-5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1-</a:t>
                      </a:r>
                      <a:r>
                        <a:rPr sz="1400" b="1" spc="-25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6)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400" b="1" spc="-1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базовый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800" b="1" spc="-5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800" b="1" spc="-5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136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400" b="1" spc="-1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Социально-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68580" marR="348615">
                        <a:lnSpc>
                          <a:spcPct val="114999"/>
                        </a:lnSpc>
                      </a:pPr>
                      <a:r>
                        <a:rPr sz="1400" b="1" spc="-1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экономический </a:t>
                      </a:r>
                      <a:r>
                        <a:rPr sz="1400" b="1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(варианты</a:t>
                      </a:r>
                      <a:r>
                        <a:rPr sz="1400" b="1" spc="-5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1-</a:t>
                      </a:r>
                      <a:r>
                        <a:rPr sz="1400" b="1" spc="-25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3)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400" b="1" spc="-1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углубленный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800" b="1" spc="-5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800" b="1" spc="-5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42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36550"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400" b="1" spc="-1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Универсальный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400" b="1" spc="-1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базовый/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400" b="1" spc="-1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углубленный*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800" b="1" spc="-2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1/3*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88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800" b="1" spc="-2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1/3*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88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9405619" y="1316558"/>
            <a:ext cx="2096135" cy="1488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sng" strike="noStrike" kern="0" cap="none" spc="-35" normalizeH="0" baseline="0" noProof="0" dirty="0">
                <a:ln>
                  <a:noFill/>
                </a:ln>
                <a:solidFill>
                  <a:srgbClr val="5B9BD4"/>
                </a:solidFill>
                <a:effectLst/>
                <a:uLnTx/>
                <a:uFill>
                  <a:solidFill>
                    <a:srgbClr val="5B9BD4"/>
                  </a:solidFill>
                </a:uFill>
                <a:latin typeface="Times New Roman"/>
                <a:cs typeface="Times New Roman"/>
              </a:rPr>
              <a:t>ГЕОГРАФИЯ</a:t>
            </a:r>
            <a:r>
              <a:rPr kumimoji="0" sz="1600" b="1" i="0" u="sng" strike="noStrike" kern="0" cap="none" spc="-55" normalizeH="0" baseline="0" noProof="0" dirty="0">
                <a:ln>
                  <a:noFill/>
                </a:ln>
                <a:solidFill>
                  <a:srgbClr val="5B9BD4"/>
                </a:solidFill>
                <a:effectLst/>
                <a:uLnTx/>
                <a:uFill>
                  <a:solidFill>
                    <a:srgbClr val="5B9BD4"/>
                  </a:solidFill>
                </a:uFill>
                <a:latin typeface="Times New Roman"/>
                <a:cs typeface="Times New Roman"/>
              </a:rPr>
              <a:t> </a:t>
            </a:r>
            <a:r>
              <a:rPr kumimoji="0" sz="1600" b="1" i="0" u="sng" strike="noStrike" kern="0" cap="none" spc="-50" normalizeH="0" baseline="0" noProof="0" dirty="0">
                <a:ln>
                  <a:noFill/>
                </a:ln>
                <a:solidFill>
                  <a:srgbClr val="5B9BD4"/>
                </a:solidFill>
                <a:effectLst/>
                <a:uLnTx/>
                <a:uFill>
                  <a:solidFill>
                    <a:srgbClr val="5B9BD4"/>
                  </a:solidFill>
                </a:uFill>
                <a:latin typeface="Times New Roman"/>
                <a:cs typeface="Times New Roman"/>
              </a:rPr>
              <a:t>В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cs typeface="Times New Roman"/>
            </a:endParaRPr>
          </a:p>
          <a:p>
            <a:pPr marL="12065" marR="5080" lvl="0" indent="-635" algn="ctr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sng" strike="noStrike" kern="0" cap="none" spc="0" normalizeH="0" baseline="0" noProof="0" dirty="0">
                <a:ln>
                  <a:noFill/>
                </a:ln>
                <a:solidFill>
                  <a:srgbClr val="5B9BD4"/>
                </a:solidFill>
                <a:effectLst/>
                <a:uLnTx/>
                <a:uFill>
                  <a:solidFill>
                    <a:srgbClr val="5B9BD4"/>
                  </a:solidFill>
                </a:uFill>
                <a:latin typeface="Times New Roman"/>
                <a:cs typeface="Times New Roman"/>
              </a:rPr>
              <a:t>УЧЕБНОМ</a:t>
            </a:r>
            <a:r>
              <a:rPr kumimoji="0" sz="1600" b="1" i="0" u="sng" strike="noStrike" kern="0" cap="none" spc="-60" normalizeH="0" baseline="0" noProof="0" dirty="0">
                <a:ln>
                  <a:noFill/>
                </a:ln>
                <a:solidFill>
                  <a:srgbClr val="5B9BD4"/>
                </a:solidFill>
                <a:effectLst/>
                <a:uLnTx/>
                <a:uFill>
                  <a:solidFill>
                    <a:srgbClr val="5B9BD4"/>
                  </a:solidFill>
                </a:uFill>
                <a:latin typeface="Times New Roman"/>
                <a:cs typeface="Times New Roman"/>
              </a:rPr>
              <a:t> </a:t>
            </a:r>
            <a:r>
              <a:rPr kumimoji="0" sz="1600" b="1" i="0" u="sng" strike="noStrike" kern="0" cap="none" spc="-10" normalizeH="0" baseline="0" noProof="0" dirty="0">
                <a:ln>
                  <a:noFill/>
                </a:ln>
                <a:solidFill>
                  <a:srgbClr val="5B9BD4"/>
                </a:solidFill>
                <a:effectLst/>
                <a:uLnTx/>
                <a:uFill>
                  <a:solidFill>
                    <a:srgbClr val="5B9BD4"/>
                  </a:solidFill>
                </a:uFill>
                <a:latin typeface="Times New Roman"/>
                <a:cs typeface="Times New Roman"/>
              </a:rPr>
              <a:t>ПЛАНЕ</a:t>
            </a:r>
            <a:r>
              <a:rPr kumimoji="0" sz="1600" b="1" i="0" u="none" strike="noStrike" kern="0" cap="none" spc="-10" normalizeH="0" baseline="0" noProof="0" dirty="0">
                <a:ln>
                  <a:noFill/>
                </a:ln>
                <a:solidFill>
                  <a:srgbClr val="5B9BD4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sz="1600" b="1" i="0" u="sng" strike="noStrike" kern="0" cap="none" spc="0" normalizeH="0" baseline="0" noProof="0" dirty="0">
                <a:ln>
                  <a:noFill/>
                </a:ln>
                <a:solidFill>
                  <a:srgbClr val="5B9BD4"/>
                </a:solidFill>
                <a:effectLst/>
                <a:uLnTx/>
                <a:uFill>
                  <a:solidFill>
                    <a:srgbClr val="5B9BD4"/>
                  </a:solidFill>
                </a:uFill>
                <a:latin typeface="Times New Roman"/>
                <a:cs typeface="Times New Roman"/>
              </a:rPr>
              <a:t>10</a:t>
            </a:r>
            <a:r>
              <a:rPr kumimoji="0" sz="1600" b="1" i="0" u="sng" strike="noStrike" kern="0" cap="none" spc="-5" normalizeH="0" baseline="0" noProof="0" dirty="0">
                <a:ln>
                  <a:noFill/>
                </a:ln>
                <a:solidFill>
                  <a:srgbClr val="5B9BD4"/>
                </a:solidFill>
                <a:effectLst/>
                <a:uLnTx/>
                <a:uFill>
                  <a:solidFill>
                    <a:srgbClr val="5B9BD4"/>
                  </a:solidFill>
                </a:uFill>
                <a:latin typeface="Times New Roman"/>
                <a:cs typeface="Times New Roman"/>
              </a:rPr>
              <a:t> </a:t>
            </a:r>
            <a:r>
              <a:rPr kumimoji="0" sz="1600" b="1" i="0" u="sng" strike="noStrike" kern="0" cap="none" spc="-25" normalizeH="0" baseline="0" noProof="0" dirty="0">
                <a:ln>
                  <a:noFill/>
                </a:ln>
                <a:solidFill>
                  <a:srgbClr val="5B9BD4"/>
                </a:solidFill>
                <a:effectLst/>
                <a:uLnTx/>
                <a:uFill>
                  <a:solidFill>
                    <a:srgbClr val="5B9BD4"/>
                  </a:solidFill>
                </a:uFill>
                <a:latin typeface="Times New Roman"/>
                <a:cs typeface="Times New Roman"/>
              </a:rPr>
              <a:t>-</a:t>
            </a:r>
            <a:r>
              <a:rPr kumimoji="0" sz="1600" b="1" i="0" u="sng" strike="noStrike" kern="0" cap="none" spc="-10" normalizeH="0" baseline="0" noProof="0" dirty="0">
                <a:ln>
                  <a:noFill/>
                </a:ln>
                <a:solidFill>
                  <a:srgbClr val="5B9BD4"/>
                </a:solidFill>
                <a:effectLst/>
                <a:uLnTx/>
                <a:uFill>
                  <a:solidFill>
                    <a:srgbClr val="5B9BD4"/>
                  </a:solidFill>
                </a:uFill>
                <a:latin typeface="Times New Roman"/>
                <a:cs typeface="Times New Roman"/>
              </a:rPr>
              <a:t>11КЛАССА</a:t>
            </a:r>
            <a:r>
              <a:rPr kumimoji="0" sz="1600" b="1" i="0" u="none" strike="noStrike" kern="0" cap="none" spc="-10" normalizeH="0" baseline="0" noProof="0" dirty="0">
                <a:ln>
                  <a:noFill/>
                </a:ln>
                <a:solidFill>
                  <a:srgbClr val="5B9BD4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sz="1600" b="1" i="0" u="sng" strike="noStrike" kern="0" cap="none" spc="-10" normalizeH="0" baseline="0" noProof="0" dirty="0">
                <a:ln>
                  <a:noFill/>
                </a:ln>
                <a:solidFill>
                  <a:srgbClr val="5B9BD4"/>
                </a:solidFill>
                <a:effectLst/>
                <a:uLnTx/>
                <a:uFill>
                  <a:solidFill>
                    <a:srgbClr val="5B9BD4"/>
                  </a:solidFill>
                </a:uFill>
                <a:latin typeface="Times New Roman"/>
                <a:cs typeface="Times New Roman"/>
              </a:rPr>
              <a:t>ЛЮБОГО</a:t>
            </a:r>
            <a:r>
              <a:rPr kumimoji="0" sz="1600" b="1" i="0" u="sng" strike="noStrike" kern="0" cap="none" spc="-65" normalizeH="0" baseline="0" noProof="0" dirty="0">
                <a:ln>
                  <a:noFill/>
                </a:ln>
                <a:solidFill>
                  <a:srgbClr val="5B9BD4"/>
                </a:solidFill>
                <a:effectLst/>
                <a:uLnTx/>
                <a:uFill>
                  <a:solidFill>
                    <a:srgbClr val="5B9BD4"/>
                  </a:solidFill>
                </a:uFill>
                <a:latin typeface="Times New Roman"/>
                <a:cs typeface="Times New Roman"/>
              </a:rPr>
              <a:t> </a:t>
            </a:r>
            <a:r>
              <a:rPr kumimoji="0" sz="1600" b="1" i="0" u="sng" strike="noStrike" kern="0" cap="none" spc="-10" normalizeH="0" baseline="0" noProof="0" dirty="0">
                <a:ln>
                  <a:noFill/>
                </a:ln>
                <a:solidFill>
                  <a:srgbClr val="5B9BD4"/>
                </a:solidFill>
                <a:effectLst/>
                <a:uLnTx/>
                <a:uFill>
                  <a:solidFill>
                    <a:srgbClr val="5B9BD4"/>
                  </a:solidFill>
                </a:uFill>
                <a:latin typeface="Times New Roman"/>
                <a:cs typeface="Times New Roman"/>
              </a:rPr>
              <a:t>ПРОФИЛЯ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cs typeface="Times New Roman"/>
            </a:endParaRPr>
          </a:p>
          <a:p>
            <a:pPr marL="121920" marR="113664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sng" strike="noStrike" kern="0" cap="none" spc="0" normalizeH="0" baseline="0" noProof="0" dirty="0">
                <a:ln>
                  <a:noFill/>
                </a:ln>
                <a:solidFill>
                  <a:srgbClr val="5B9BD4"/>
                </a:solidFill>
                <a:effectLst/>
                <a:uLnTx/>
                <a:uFill>
                  <a:solidFill>
                    <a:srgbClr val="5B9BD4"/>
                  </a:solidFill>
                </a:uFill>
                <a:latin typeface="Times New Roman"/>
                <a:cs typeface="Times New Roman"/>
              </a:rPr>
              <a:t>-</a:t>
            </a:r>
            <a:r>
              <a:rPr kumimoji="0" sz="1600" b="1" i="0" u="sng" strike="noStrike" kern="0" cap="none" spc="-15" normalizeH="0" baseline="0" noProof="0" dirty="0">
                <a:ln>
                  <a:noFill/>
                </a:ln>
                <a:solidFill>
                  <a:srgbClr val="5B9BD4"/>
                </a:solidFill>
                <a:effectLst/>
                <a:uLnTx/>
                <a:uFill>
                  <a:solidFill>
                    <a:srgbClr val="5B9BD4"/>
                  </a:solidFill>
                </a:uFill>
                <a:latin typeface="Times New Roman"/>
                <a:cs typeface="Times New Roman"/>
              </a:rPr>
              <a:t> </a:t>
            </a:r>
            <a:r>
              <a:rPr kumimoji="0" sz="1600" b="1" i="0" u="sng" strike="noStrike" kern="0" cap="none" spc="-30" normalizeH="0" baseline="0" noProof="0" dirty="0">
                <a:ln>
                  <a:noFill/>
                </a:ln>
                <a:solidFill>
                  <a:srgbClr val="5B9BD4"/>
                </a:solidFill>
                <a:effectLst/>
                <a:uLnTx/>
                <a:uFill>
                  <a:solidFill>
                    <a:srgbClr val="5B9BD4"/>
                  </a:solidFill>
                </a:uFill>
                <a:latin typeface="Times New Roman"/>
                <a:cs typeface="Times New Roman"/>
              </a:rPr>
              <a:t>ОБЯЗАТЕЛЬНЫЙ</a:t>
            </a:r>
            <a:r>
              <a:rPr kumimoji="0" sz="1600" b="1" i="0" u="none" strike="noStrike" kern="0" cap="none" spc="-30" normalizeH="0" baseline="0" noProof="0" dirty="0">
                <a:ln>
                  <a:noFill/>
                </a:ln>
                <a:solidFill>
                  <a:srgbClr val="5B9BD4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sz="1600" b="1" i="0" u="sng" strike="noStrike" kern="0" cap="none" spc="-10" normalizeH="0" baseline="0" noProof="0" dirty="0">
                <a:ln>
                  <a:noFill/>
                </a:ln>
                <a:solidFill>
                  <a:srgbClr val="5B9BD4"/>
                </a:solidFill>
                <a:effectLst/>
                <a:uLnTx/>
                <a:uFill>
                  <a:solidFill>
                    <a:srgbClr val="5B9BD4"/>
                  </a:solidFill>
                </a:uFill>
                <a:latin typeface="Times New Roman"/>
                <a:cs typeface="Times New Roman"/>
              </a:rPr>
              <a:t>ПРЕДМЕТ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14019" y="6154318"/>
            <a:ext cx="826452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cs typeface="Calibri"/>
              </a:rPr>
              <a:t>*В</a:t>
            </a:r>
            <a:r>
              <a:rPr kumimoji="0" sz="1400" b="0" i="0" u="none" strike="noStrike" kern="0" cap="none" spc="-45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cs typeface="Calibri"/>
              </a:rPr>
              <a:t>универсальном</a:t>
            </a:r>
            <a:r>
              <a:rPr kumimoji="0" sz="1400" b="0" i="0" u="none" strike="noStrike" kern="0" cap="none" spc="-35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cs typeface="Calibri"/>
              </a:rPr>
              <a:t>профиле</a:t>
            </a:r>
            <a:r>
              <a:rPr kumimoji="0" sz="1400" b="0" i="0" u="none" strike="noStrike" kern="0" cap="none" spc="-4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cs typeface="Calibri"/>
              </a:rPr>
              <a:t>два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cs typeface="Calibri"/>
              </a:rPr>
              <a:t>учебных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cs typeface="Calibri"/>
              </a:rPr>
              <a:t>предмета</a:t>
            </a:r>
            <a:r>
              <a:rPr kumimoji="0" sz="1400" b="0" i="0" u="none" strike="noStrike" kern="0" cap="none" spc="-35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cs typeface="Calibri"/>
              </a:rPr>
              <a:t>углубления</a:t>
            </a:r>
            <a:r>
              <a:rPr kumimoji="0" sz="1400" b="0" i="0" u="none" strike="noStrike" kern="0" cap="none" spc="235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cs typeface="Calibri"/>
              </a:rPr>
              <a:t>определяет</a:t>
            </a:r>
            <a:r>
              <a:rPr kumimoji="0" sz="1400" b="0" i="0" u="none" strike="noStrike" kern="0" cap="none" spc="-5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cs typeface="Calibri"/>
              </a:rPr>
              <a:t>ОУ</a:t>
            </a:r>
            <a:r>
              <a:rPr kumimoji="0" sz="1400" b="0" i="0" u="none" strike="noStrike" kern="0" cap="none" spc="-35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cs typeface="Calibri"/>
              </a:rPr>
              <a:t>по</a:t>
            </a:r>
            <a:r>
              <a:rPr kumimoji="0" sz="1400" b="0" i="0" u="none" strike="noStrike" kern="0" cap="none" spc="-45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cs typeface="Calibri"/>
              </a:rPr>
              <a:t>заявлению</a:t>
            </a:r>
            <a:r>
              <a:rPr kumimoji="0" sz="1400" b="0" i="0" u="none" strike="noStrike" kern="0" cap="none" spc="-35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cs typeface="Calibri"/>
              </a:rPr>
              <a:t>обучающегося</a:t>
            </a:r>
            <a:r>
              <a:rPr kumimoji="0" sz="1400" b="0" i="0" u="none" strike="noStrike" kern="0" cap="none" spc="50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cs typeface="Calibri"/>
              </a:rPr>
              <a:t>(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cs typeface="Calibri"/>
              </a:rPr>
              <a:t>иное</a:t>
            </a:r>
            <a:r>
              <a:rPr kumimoji="0" sz="1400" b="0" i="0" u="none" strike="noStrike" kern="0" cap="none" spc="-2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cs typeface="Calibri"/>
              </a:rPr>
              <a:t>сочетание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cs typeface="Calibri"/>
              </a:rPr>
              <a:t>предметов,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cs typeface="Calibri"/>
              </a:rPr>
              <a:t>чем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cs typeface="Calibri"/>
              </a:rPr>
              <a:t> предложено</a:t>
            </a:r>
            <a:r>
              <a:rPr kumimoji="0" sz="1400" b="0" i="0" u="none" strike="noStrike" kern="0" cap="none" spc="-35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cs typeface="Calibri"/>
              </a:rPr>
              <a:t>в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cs typeface="Calibri"/>
              </a:rPr>
              <a:t>п.</a:t>
            </a:r>
            <a:r>
              <a:rPr kumimoji="0" sz="1400" b="0" i="0" u="none" strike="noStrike" kern="0" cap="none" spc="-4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cs typeface="Calibri"/>
              </a:rPr>
              <a:t>27.8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cs typeface="Calibri"/>
              </a:rPr>
              <a:t>ФОП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0" i="0" u="none" strike="noStrike" kern="0" cap="none" spc="-2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cs typeface="Calibri"/>
              </a:rPr>
              <a:t>СОО)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929878" y="2958845"/>
            <a:ext cx="3046730" cy="3034665"/>
          </a:xfrm>
          <a:custGeom>
            <a:avLst/>
            <a:gdLst/>
            <a:ahLst/>
            <a:cxnLst/>
            <a:rect l="l" t="t" r="r" b="b"/>
            <a:pathLst>
              <a:path w="3046729" h="3034665">
                <a:moveTo>
                  <a:pt x="0" y="3034284"/>
                </a:moveTo>
                <a:lnTo>
                  <a:pt x="3046476" y="3034284"/>
                </a:lnTo>
                <a:lnTo>
                  <a:pt x="3046476" y="0"/>
                </a:lnTo>
                <a:lnTo>
                  <a:pt x="0" y="0"/>
                </a:lnTo>
                <a:lnTo>
                  <a:pt x="0" y="3034284"/>
                </a:lnTo>
                <a:close/>
              </a:path>
            </a:pathLst>
          </a:custGeom>
          <a:ln w="38100">
            <a:solidFill>
              <a:srgbClr val="5B9BD4"/>
            </a:solidFill>
            <a:prstDash val="sysDash"/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021444" y="2980436"/>
            <a:ext cx="2665095" cy="147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</a:t>
            </a:r>
            <a:r>
              <a: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Calibri"/>
              </a:rPr>
              <a:t>. 18.3.1</a:t>
            </a:r>
            <a:r>
              <a:rPr kumimoji="0" sz="800" b="1" i="0" u="none" strike="noStrike" kern="0" cap="none" spc="-5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Calibri"/>
              </a:rPr>
              <a:t>ФГОС СОО/</a:t>
            </a:r>
            <a:r>
              <a:rPr kumimoji="0" sz="800" b="1" i="0" u="none" strike="noStrike" kern="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Calibri"/>
              </a:rPr>
              <a:t>П.</a:t>
            </a:r>
            <a:r>
              <a:rPr kumimoji="0" sz="800" b="1" i="0" u="none" strike="noStrike" kern="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Calibri"/>
              </a:rPr>
              <a:t>27.13.</a:t>
            </a:r>
            <a:r>
              <a:rPr kumimoji="0" sz="800" b="1" i="0" u="none" strike="noStrike" kern="0" cap="none" spc="-3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Calibri"/>
              </a:rPr>
              <a:t>ФОП</a:t>
            </a:r>
            <a:r>
              <a:rPr kumimoji="0" sz="800" b="1" i="0" u="none" strike="noStrike" kern="0" cap="none" spc="-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Calibri"/>
              </a:rPr>
              <a:t>СОО/ </a:t>
            </a:r>
            <a:r>
              <a:rPr kumimoji="0" sz="800" b="1" i="0" u="none" strike="noStrike" kern="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Calibri"/>
              </a:rPr>
              <a:t>Профили</a:t>
            </a:r>
            <a:r>
              <a:rPr kumimoji="0" sz="800" b="1" i="0" u="none" strike="noStrike" kern="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800" b="1" i="0" u="none" strike="noStrike" kern="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Calibri"/>
              </a:rPr>
              <a:t>обучения: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346056" y="3102356"/>
            <a:ext cx="2225675" cy="147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естественно-научный,</a:t>
            </a:r>
            <a:r>
              <a:rPr kumimoji="0" sz="800" b="1" i="0" u="none" strike="noStrike" kern="0" cap="none" spc="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8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гуманитарный,</a:t>
            </a:r>
            <a:r>
              <a:rPr kumimoji="0" sz="800" b="1" i="0" u="none" strike="noStrike" kern="0" cap="none" spc="1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8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социально-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326244" y="3163316"/>
            <a:ext cx="2265045" cy="147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экономический,</a:t>
            </a:r>
            <a:r>
              <a:rPr kumimoji="0" sz="800" b="1" i="0" u="none" strike="noStrike" kern="0" cap="none" spc="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8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технологический,</a:t>
            </a:r>
            <a:r>
              <a:rPr kumimoji="0" sz="800" b="1" i="0" u="none" strike="noStrike" kern="0" cap="none" spc="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8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универсальный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021444" y="3419347"/>
            <a:ext cx="2583815" cy="2502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Учебный</a:t>
            </a:r>
            <a:r>
              <a:rPr kumimoji="0" sz="600" b="0" i="0" u="none" strike="noStrike" kern="0" cap="none" spc="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план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профиля</a:t>
            </a:r>
            <a:r>
              <a:rPr kumimoji="0" sz="6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обучения</a:t>
            </a:r>
            <a:r>
              <a:rPr kumimoji="0" sz="600" b="0" i="0" u="none" strike="noStrike" kern="0" cap="none" spc="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и (или)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индивидуальный</a:t>
            </a:r>
            <a:r>
              <a:rPr kumimoji="0" sz="600" b="0" i="0" u="none" strike="noStrike" kern="0" cap="none" spc="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учебный</a:t>
            </a:r>
            <a:endParaRPr kumimoji="0" sz="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16510" marR="0" lvl="0" indent="0" defTabSz="914400" eaLnBrk="1" fontAlgn="auto" latinLnBrk="0" hangingPunct="1">
              <a:lnSpc>
                <a:spcPct val="100000"/>
              </a:lnSpc>
              <a:spcBef>
                <a:spcPts val="6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план</a:t>
            </a:r>
            <a:r>
              <a:rPr kumimoji="0" sz="6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должны</a:t>
            </a:r>
            <a:r>
              <a:rPr kumimoji="0" sz="6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содержать</a:t>
            </a:r>
            <a:r>
              <a:rPr kumimoji="0" sz="600" b="0" i="0" u="none" strike="noStrike" kern="0" cap="none" spc="1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cs typeface="Calibri"/>
              </a:rPr>
              <a:t>не</a:t>
            </a:r>
            <a:r>
              <a:rPr kumimoji="0" sz="600" b="1" i="0" u="none" strike="noStrike" kern="0" cap="none" spc="-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cs typeface="Calibri"/>
              </a:rPr>
              <a:t>менее</a:t>
            </a:r>
            <a:r>
              <a:rPr kumimoji="0" sz="600" b="1" i="0" u="none" strike="noStrike" kern="0" cap="none" spc="-1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cs typeface="Calibri"/>
              </a:rPr>
              <a:t>13</a:t>
            </a:r>
            <a:r>
              <a:rPr kumimoji="0" sz="600" b="1" i="0" u="none" strike="noStrike" kern="0" cap="none" spc="12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cs typeface="Calibri"/>
              </a:rPr>
              <a:t>учебных</a:t>
            </a:r>
            <a:r>
              <a:rPr kumimoji="0" sz="600" b="1" i="0" u="none" strike="noStrike" kern="0" cap="none" spc="12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обязательных</a:t>
            </a:r>
            <a:r>
              <a:rPr kumimoji="0" sz="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предметов:</a:t>
            </a:r>
            <a:endParaRPr kumimoji="0" sz="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514984" marR="0" lvl="0" indent="-514984" defTabSz="914400" eaLnBrk="1" fontAlgn="auto" latinLnBrk="0" hangingPunct="1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514984" algn="l"/>
              </a:tabLst>
              <a:defRPr/>
            </a:pPr>
            <a:r>
              <a:rPr kumimoji="0" sz="9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Русский</a:t>
            </a:r>
            <a:r>
              <a:rPr kumimoji="0" sz="9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9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язык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514984" marR="0" lvl="0" indent="-514984" defTabSz="91440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514984" algn="l"/>
              </a:tabLst>
              <a:defRPr/>
            </a:pPr>
            <a:r>
              <a:rPr kumimoji="0" sz="9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Литература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514984" marR="0" lvl="0" indent="-514984" defTabSz="914400" eaLnBrk="1" fontAlgn="auto" latinLnBrk="0" hangingPunct="1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514984" algn="l"/>
              </a:tabLst>
              <a:defRPr/>
            </a:pPr>
            <a:r>
              <a:rPr kumimoji="0" sz="9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Иностранный</a:t>
            </a:r>
            <a:r>
              <a:rPr kumimoji="0" sz="900" b="0" i="0" u="none" strike="noStrike" kern="0" cap="none" spc="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9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язык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514984" marR="0" lvl="0" indent="-514984" defTabSz="914400" eaLnBrk="1" fontAlgn="auto" latinLnBrk="0" hangingPunct="1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514984" algn="l"/>
              </a:tabLst>
              <a:defRPr/>
            </a:pPr>
            <a:r>
              <a:rPr kumimoji="0" sz="9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Математика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514984" marR="0" lvl="0" indent="-514984" defTabSz="914400" eaLnBrk="1" fontAlgn="auto" latinLnBrk="0" hangingPunct="1">
              <a:lnSpc>
                <a:spcPct val="100000"/>
              </a:lnSpc>
              <a:spcBef>
                <a:spcPts val="254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514984" algn="l"/>
              </a:tabLst>
              <a:defRPr/>
            </a:pPr>
            <a:r>
              <a:rPr kumimoji="0" sz="9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История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514984" marR="0" lvl="0" indent="-514984" defTabSz="914400" eaLnBrk="1" fontAlgn="auto" latinLnBrk="0" hangingPunct="1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514984" algn="l"/>
              </a:tabLst>
              <a:defRPr/>
            </a:pPr>
            <a:r>
              <a:rPr kumimoji="0" sz="9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Физическая</a:t>
            </a:r>
            <a:r>
              <a:rPr kumimoji="0" sz="900" b="0" i="0" u="none" strike="noStrike" kern="0" cap="none" spc="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9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культура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514984" marR="0" lvl="0" indent="-514984" defTabSz="914400" eaLnBrk="1" fontAlgn="auto" latinLnBrk="0" hangingPunct="1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514984" algn="l"/>
              </a:tabLst>
              <a:defRPr/>
            </a:pPr>
            <a:r>
              <a:rPr kumimoji="0" sz="9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Основы</a:t>
            </a:r>
            <a:r>
              <a:rPr kumimoji="0" sz="900" b="0" i="0" u="none" strike="noStrike" kern="0" cap="none" spc="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9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безопасности</a:t>
            </a:r>
            <a:r>
              <a:rPr kumimoji="0" sz="9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9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жизнедеятельности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541020" marR="0" lvl="0" indent="-541020" defTabSz="914400" eaLnBrk="1" fontAlgn="auto" latinLnBrk="0" hangingPunct="1">
              <a:lnSpc>
                <a:spcPct val="100000"/>
              </a:lnSpc>
              <a:spcBef>
                <a:spcPts val="254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541020" algn="l"/>
              </a:tabLst>
              <a:defRPr/>
            </a:pPr>
            <a:r>
              <a:rPr kumimoji="0" sz="9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Физика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514984" marR="0" lvl="0" indent="-514984" defTabSz="914400" eaLnBrk="1" fontAlgn="auto" latinLnBrk="0" hangingPunct="1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514984" algn="l"/>
              </a:tabLst>
              <a:defRPr/>
            </a:pPr>
            <a:r>
              <a:rPr kumimoji="0" sz="9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Информатика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514984" marR="0" lvl="0" indent="-514984" defTabSz="914400" eaLnBrk="1" fontAlgn="auto" latinLnBrk="0" hangingPunct="1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514984" algn="l"/>
              </a:tabLst>
              <a:defRPr/>
            </a:pPr>
            <a:r>
              <a:rPr kumimoji="0" sz="9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Химия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514984" marR="0" lvl="0" indent="-514984" defTabSz="91440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514984" algn="l"/>
              </a:tabLst>
              <a:defRPr/>
            </a:pPr>
            <a:r>
              <a:rPr kumimoji="0" sz="9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Биология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514984" marR="0" lvl="0" indent="-514984" defTabSz="914400" eaLnBrk="1" fontAlgn="auto" latinLnBrk="0" hangingPunct="1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514984" algn="l"/>
              </a:tabLst>
              <a:defRPr/>
            </a:pPr>
            <a:r>
              <a:rPr kumimoji="0" sz="9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Обществознание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514984" marR="0" lvl="0" indent="-514984" defTabSz="914400" eaLnBrk="1" fontAlgn="auto" latinLnBrk="0" hangingPunct="1">
              <a:lnSpc>
                <a:spcPct val="100000"/>
              </a:lnSpc>
              <a:spcBef>
                <a:spcPts val="25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514984" algn="l"/>
              </a:tabLst>
              <a:defRPr/>
            </a:pPr>
            <a:r>
              <a:rPr kumimoji="0" sz="1200" b="1" i="0" u="none" strike="noStrike" kern="0" cap="none" spc="-1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cs typeface="Calibri"/>
              </a:rPr>
              <a:t>География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008744" y="5965037"/>
            <a:ext cx="2839085" cy="450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ts val="919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и </a:t>
            </a:r>
            <a:r>
              <a:rPr kumimoji="0" sz="9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предусматривать</a:t>
            </a:r>
            <a:r>
              <a:rPr kumimoji="0" sz="9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9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изучение</a:t>
            </a:r>
            <a:r>
              <a:rPr kumimoji="0" sz="900" b="0" i="0" u="none" strike="noStrike" kern="0" cap="none" spc="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9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не</a:t>
            </a:r>
            <a:r>
              <a:rPr kumimoji="0" sz="9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9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cs typeface="Calibri"/>
              </a:rPr>
              <a:t>менее</a:t>
            </a:r>
            <a:r>
              <a:rPr kumimoji="0" sz="900" b="1" i="0" u="none" strike="noStrike" kern="0" cap="none" spc="-2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9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cs typeface="Calibri"/>
              </a:rPr>
              <a:t>2</a:t>
            </a:r>
            <a:r>
              <a:rPr kumimoji="0" sz="900" b="1" i="0" u="none" strike="noStrike" kern="0" cap="none" spc="1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9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учебных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12700" marR="5080" lvl="0" indent="0" defTabSz="914400" eaLnBrk="1" fontAlgn="auto" latinLnBrk="0" hangingPunct="1">
              <a:lnSpc>
                <a:spcPct val="70000"/>
              </a:lnSpc>
              <a:spcBef>
                <a:spcPts val="1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предметов</a:t>
            </a:r>
            <a:r>
              <a:rPr kumimoji="0" sz="900" b="1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9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на </a:t>
            </a:r>
            <a:r>
              <a:rPr kumimoji="0" sz="9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углубленном</a:t>
            </a:r>
            <a:r>
              <a:rPr kumimoji="0" sz="900" b="1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9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уровне</a:t>
            </a:r>
            <a:r>
              <a:rPr kumimoji="0" sz="900" b="1" i="0" u="none" strike="noStrike" kern="0" cap="none" spc="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9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из</a:t>
            </a:r>
            <a:r>
              <a:rPr kumimoji="0" sz="9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9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соответствующей</a:t>
            </a:r>
            <a:r>
              <a:rPr kumimoji="0" sz="900" b="0" i="0" u="none" strike="noStrike" kern="0" cap="none" spc="5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9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профилю</a:t>
            </a:r>
            <a:r>
              <a:rPr kumimoji="0" sz="9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9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обучения</a:t>
            </a:r>
            <a:r>
              <a:rPr kumimoji="0" sz="9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9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предметной</a:t>
            </a:r>
            <a:r>
              <a:rPr kumimoji="0" sz="9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9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области</a:t>
            </a:r>
            <a:r>
              <a:rPr kumimoji="0" sz="9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9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и</a:t>
            </a:r>
            <a:r>
              <a:rPr kumimoji="0" sz="9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9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(или)</a:t>
            </a:r>
            <a:r>
              <a:rPr kumimoji="0" sz="9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9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смежной</a:t>
            </a:r>
            <a:r>
              <a:rPr kumimoji="0" sz="900" b="0" i="0" u="none" strike="noStrike" kern="0" cap="none" spc="5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9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с</a:t>
            </a:r>
            <a:r>
              <a:rPr kumimoji="0" sz="9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9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ней</a:t>
            </a:r>
            <a:r>
              <a:rPr kumimoji="0" sz="9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9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предметной</a:t>
            </a:r>
            <a:r>
              <a:rPr kumimoji="0" sz="9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9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области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Нормативное  регулирование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90261"/>
            <a:ext cx="10969487" cy="4586702"/>
          </a:xfrm>
        </p:spPr>
        <p:txBody>
          <a:bodyPr/>
          <a:lstStyle/>
          <a:p>
            <a:pPr marL="269875" marR="1344295" lvl="0" indent="0" algn="just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Приказ</a:t>
            </a:r>
            <a:r>
              <a:rPr kumimoji="0" lang="ru-RU" sz="1400" b="1" i="0" u="none" strike="noStrike" kern="0" cap="none" spc="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ru-RU" sz="1400" b="1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Министерства</a:t>
            </a:r>
            <a:r>
              <a:rPr kumimoji="0" lang="ru-RU" sz="1400" b="1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ru-RU" sz="1400" b="1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просвещения</a:t>
            </a:r>
            <a:r>
              <a:rPr kumimoji="0" lang="ru-RU" sz="14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Российской </a:t>
            </a:r>
            <a:r>
              <a:rPr kumimoji="0" lang="ru-RU" sz="1400" b="1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Федерации</a:t>
            </a:r>
            <a:r>
              <a:rPr kumimoji="0" lang="ru-RU" sz="1400" b="1" i="0" u="none" strike="noStrike" kern="0" cap="none" spc="-10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от</a:t>
            </a:r>
            <a:r>
              <a:rPr kumimoji="0" lang="ru-RU" sz="1400" b="1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09.10.2024</a:t>
            </a:r>
            <a:r>
              <a:rPr kumimoji="0" lang="ru-RU" sz="1400" b="1" i="0" u="none" strike="noStrike" kern="0" cap="none" spc="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№</a:t>
            </a:r>
            <a:r>
              <a:rPr kumimoji="0" lang="ru-RU" sz="1400" b="1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704</a:t>
            </a:r>
            <a:r>
              <a:rPr kumimoji="0" lang="ru-RU" sz="1400" b="1" i="0" u="none" strike="noStrike" kern="0" cap="none" spc="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"О</a:t>
            </a:r>
            <a:r>
              <a:rPr kumimoji="0" lang="ru-RU" sz="1400" b="1" i="0" u="none" strike="noStrike" kern="0" cap="none" spc="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ru-RU" sz="1400" b="1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внесении</a:t>
            </a:r>
            <a:r>
              <a:rPr kumimoji="0" lang="ru-RU" sz="1400" b="1" i="0" u="none" strike="noStrike" kern="0" cap="none" spc="-9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ru-RU" sz="14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изменений</a:t>
            </a:r>
            <a:r>
              <a:rPr kumimoji="0" lang="ru-RU" sz="1400" b="1" i="0" u="none" strike="noStrike" kern="0" cap="none" spc="-8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ru-RU" sz="1400" b="1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в </a:t>
            </a:r>
            <a:r>
              <a:rPr kumimoji="0" lang="ru-RU" sz="1400" b="1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некоторые</a:t>
            </a:r>
            <a:r>
              <a:rPr kumimoji="0" lang="ru-RU" sz="1400" b="1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ru-RU" sz="14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приказы</a:t>
            </a:r>
            <a:r>
              <a:rPr kumimoji="0" lang="ru-RU" sz="1400" b="1" i="0" u="none" strike="noStrike" kern="0" cap="none" spc="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ru-RU" sz="1400" b="1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Министерства</a:t>
            </a:r>
            <a:r>
              <a:rPr kumimoji="0" lang="ru-RU" sz="1400" b="1" i="0" u="none" strike="noStrike" kern="0" cap="none" spc="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ru-RU" sz="14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просвещения </a:t>
            </a:r>
            <a:r>
              <a:rPr kumimoji="0" lang="ru-RU" sz="1400" b="1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Российской</a:t>
            </a:r>
            <a:r>
              <a:rPr kumimoji="0" lang="ru-RU" sz="1400" b="1" i="0" u="none" strike="noStrike" kern="0" cap="none" spc="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ru-RU" sz="1400" b="1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Федерации, касающиеся</a:t>
            </a:r>
            <a:r>
              <a:rPr kumimoji="0" lang="ru-RU" sz="1400" b="1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ru-RU" sz="14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федеральных </a:t>
            </a:r>
            <a:r>
              <a:rPr kumimoji="0" lang="ru-RU" sz="1400" b="1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образовательных</a:t>
            </a:r>
            <a:r>
              <a:rPr kumimoji="0" lang="ru-RU" sz="14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программ</a:t>
            </a:r>
            <a:r>
              <a:rPr kumimoji="0" lang="ru-RU" sz="1400" b="1" i="0" u="none" strike="noStrike" kern="0" cap="none" spc="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ru-RU" sz="14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начального</a:t>
            </a:r>
            <a:r>
              <a:rPr kumimoji="0" lang="ru-RU" sz="1400" b="1" i="0" u="none" strike="noStrike" kern="0" cap="none" spc="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ru-RU" sz="14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общего</a:t>
            </a:r>
            <a:r>
              <a:rPr lang="ru-RU" sz="1400" kern="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kumimoji="0" lang="ru-RU" sz="14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образования,</a:t>
            </a:r>
            <a:r>
              <a:rPr kumimoji="0" lang="ru-RU" sz="1400" b="1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основного</a:t>
            </a:r>
            <a:r>
              <a:rPr kumimoji="0" lang="ru-RU" sz="1400" b="1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ru-RU" sz="14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общего</a:t>
            </a:r>
            <a:r>
              <a:rPr kumimoji="0" lang="ru-RU" sz="1400" b="1" i="0" u="none" strike="noStrike" kern="0" cap="none" spc="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ru-RU" sz="14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образования</a:t>
            </a:r>
            <a:r>
              <a:rPr kumimoji="0" lang="ru-RU" sz="1400" b="1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и</a:t>
            </a:r>
            <a:r>
              <a:rPr kumimoji="0" lang="ru-RU" sz="1400" b="1" i="0" u="none" strike="noStrike" kern="0" cap="none" spc="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ru-RU" sz="14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среднего общего</a:t>
            </a:r>
            <a:r>
              <a:rPr kumimoji="0" lang="ru-RU" sz="1400" b="1" i="0" u="none" strike="noStrike" kern="0" cap="none" spc="-8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ru-RU" sz="14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образования»</a:t>
            </a:r>
          </a:p>
          <a:p>
            <a:pPr marL="269875" marR="1443355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400" b="1" kern="0" spc="-10" dirty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269875" marR="1443355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1" i="0" u="none" strike="noStrike" kern="0" cap="none" spc="-1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269875" marR="1443355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400" b="1" kern="0" spc="-10" dirty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269875" marR="1443355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1" i="0" u="none" strike="noStrike" kern="0" cap="none" spc="-1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269875" marR="1443355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1" i="0" u="none" strike="noStrike" kern="0" cap="none" spc="-1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365760" marR="548640" indent="-287020" algn="just">
              <a:lnSpc>
                <a:spcPct val="100000"/>
              </a:lnSpc>
              <a:buFont typeface="Wingdings"/>
              <a:buChar char=""/>
              <a:tabLst>
                <a:tab pos="365760" algn="l"/>
              </a:tabLst>
            </a:pPr>
            <a:r>
              <a:rPr lang="ru-RU" sz="1400" spc="-20" dirty="0">
                <a:cs typeface="Calibri"/>
              </a:rPr>
              <a:t>Максимальное</a:t>
            </a:r>
            <a:r>
              <a:rPr lang="ru-RU" sz="1400" spc="-10" dirty="0">
                <a:cs typeface="Calibri"/>
              </a:rPr>
              <a:t> </a:t>
            </a:r>
            <a:r>
              <a:rPr lang="ru-RU" sz="1400" b="1" spc="-25" dirty="0">
                <a:cs typeface="Calibri"/>
              </a:rPr>
              <a:t>количество </a:t>
            </a:r>
            <a:r>
              <a:rPr lang="ru-RU" sz="1400" b="1" spc="-20" dirty="0">
                <a:cs typeface="Calibri"/>
              </a:rPr>
              <a:t>контрольных</a:t>
            </a:r>
            <a:r>
              <a:rPr lang="ru-RU" sz="1400" b="1" spc="-40" dirty="0">
                <a:cs typeface="Calibri"/>
              </a:rPr>
              <a:t> </a:t>
            </a:r>
            <a:r>
              <a:rPr lang="ru-RU" sz="1400" b="1" dirty="0">
                <a:cs typeface="Calibri"/>
              </a:rPr>
              <a:t>и</a:t>
            </a:r>
            <a:r>
              <a:rPr lang="ru-RU" sz="1400" b="1" spc="-25" dirty="0">
                <a:cs typeface="Calibri"/>
              </a:rPr>
              <a:t> </a:t>
            </a:r>
            <a:r>
              <a:rPr lang="ru-RU" sz="1400" b="1" dirty="0">
                <a:cs typeface="Calibri"/>
              </a:rPr>
              <a:t>практических</a:t>
            </a:r>
            <a:r>
              <a:rPr lang="ru-RU" sz="1400" b="1" spc="-40" dirty="0">
                <a:cs typeface="Calibri"/>
              </a:rPr>
              <a:t> </a:t>
            </a:r>
            <a:r>
              <a:rPr lang="ru-RU" sz="1400" b="1" dirty="0">
                <a:cs typeface="Calibri"/>
              </a:rPr>
              <a:t>работ </a:t>
            </a:r>
            <a:r>
              <a:rPr lang="ru-RU" sz="1400" spc="-25" dirty="0">
                <a:cs typeface="Calibri"/>
              </a:rPr>
              <a:t>не должно</a:t>
            </a:r>
            <a:r>
              <a:rPr lang="ru-RU" sz="1400" spc="-75" dirty="0">
                <a:cs typeface="Calibri"/>
              </a:rPr>
              <a:t> </a:t>
            </a:r>
            <a:r>
              <a:rPr lang="ru-RU" sz="1400" spc="-10" dirty="0">
                <a:cs typeface="Calibri"/>
              </a:rPr>
              <a:t>превышать</a:t>
            </a:r>
            <a:r>
              <a:rPr lang="ru-RU" sz="1400" spc="-55" dirty="0">
                <a:cs typeface="Calibri"/>
              </a:rPr>
              <a:t> </a:t>
            </a:r>
            <a:r>
              <a:rPr lang="ru-RU" sz="1400" b="1" dirty="0">
                <a:cs typeface="Calibri"/>
              </a:rPr>
              <a:t>10% от</a:t>
            </a:r>
            <a:r>
              <a:rPr lang="ru-RU" sz="1400" b="1" spc="-30" dirty="0">
                <a:cs typeface="Calibri"/>
              </a:rPr>
              <a:t> </a:t>
            </a:r>
            <a:r>
              <a:rPr lang="ru-RU" sz="1400" b="1" spc="-10" dirty="0">
                <a:cs typeface="Calibri"/>
              </a:rPr>
              <a:t>общего</a:t>
            </a:r>
            <a:r>
              <a:rPr lang="ru-RU" sz="1400" b="1" spc="-40" dirty="0">
                <a:cs typeface="Calibri"/>
              </a:rPr>
              <a:t> </a:t>
            </a:r>
            <a:r>
              <a:rPr lang="ru-RU" sz="1400" b="1" spc="-10" dirty="0">
                <a:cs typeface="Calibri"/>
              </a:rPr>
              <a:t>объёма</a:t>
            </a:r>
            <a:r>
              <a:rPr lang="ru-RU" sz="1400" b="1" spc="-45" dirty="0">
                <a:cs typeface="Calibri"/>
              </a:rPr>
              <a:t> </a:t>
            </a:r>
            <a:r>
              <a:rPr lang="ru-RU" sz="1400" b="1" spc="-10" dirty="0">
                <a:cs typeface="Calibri"/>
              </a:rPr>
              <a:t>учебного</a:t>
            </a:r>
            <a:r>
              <a:rPr lang="ru-RU" sz="1400" b="1" spc="-55" dirty="0">
                <a:cs typeface="Calibri"/>
              </a:rPr>
              <a:t> </a:t>
            </a:r>
            <a:r>
              <a:rPr lang="ru-RU" sz="1400" b="1" spc="-10" dirty="0">
                <a:cs typeface="Calibri"/>
              </a:rPr>
              <a:t>времени</a:t>
            </a:r>
            <a:r>
              <a:rPr lang="ru-RU" sz="1400" spc="-10" dirty="0">
                <a:cs typeface="Calibri"/>
              </a:rPr>
              <a:t>.</a:t>
            </a:r>
            <a:endParaRPr lang="ru-RU" sz="1400" dirty="0">
              <a:cs typeface="Calibri"/>
            </a:endParaRPr>
          </a:p>
          <a:p>
            <a:pPr marL="365760" marR="1139825" indent="-287020" algn="just">
              <a:lnSpc>
                <a:spcPct val="100000"/>
              </a:lnSpc>
              <a:buFont typeface="Wingdings"/>
              <a:buChar char=""/>
              <a:tabLst>
                <a:tab pos="365760" algn="l"/>
              </a:tabLst>
            </a:pPr>
            <a:r>
              <a:rPr lang="ru-RU" sz="1400" spc="-25" dirty="0">
                <a:cs typeface="Calibri"/>
              </a:rPr>
              <a:t>Установлен</a:t>
            </a:r>
            <a:r>
              <a:rPr lang="ru-RU" sz="1400" spc="15" dirty="0">
                <a:cs typeface="Calibri"/>
              </a:rPr>
              <a:t> </a:t>
            </a:r>
            <a:r>
              <a:rPr lang="ru-RU" sz="1400" b="1" spc="-10" dirty="0">
                <a:cs typeface="Calibri"/>
              </a:rPr>
              <a:t>перечень</a:t>
            </a:r>
            <a:r>
              <a:rPr lang="ru-RU" sz="1400" b="1" spc="-55" dirty="0">
                <a:cs typeface="Calibri"/>
              </a:rPr>
              <a:t> </a:t>
            </a:r>
            <a:r>
              <a:rPr lang="ru-RU" sz="1400" b="1" spc="-25" dirty="0">
                <a:cs typeface="Calibri"/>
              </a:rPr>
              <a:t>проверяемых</a:t>
            </a:r>
            <a:r>
              <a:rPr lang="ru-RU" sz="1400" b="1" spc="-40" dirty="0">
                <a:cs typeface="Calibri"/>
              </a:rPr>
              <a:t> </a:t>
            </a:r>
            <a:r>
              <a:rPr lang="ru-RU" sz="1400" b="1" dirty="0">
                <a:cs typeface="Calibri"/>
              </a:rPr>
              <a:t>требований</a:t>
            </a:r>
            <a:r>
              <a:rPr lang="ru-RU" sz="1400" b="1" spc="-15" dirty="0">
                <a:cs typeface="Calibri"/>
              </a:rPr>
              <a:t> </a:t>
            </a:r>
            <a:r>
              <a:rPr lang="ru-RU" sz="1400" b="1" spc="-50" dirty="0">
                <a:cs typeface="Calibri"/>
              </a:rPr>
              <a:t>к </a:t>
            </a:r>
            <a:r>
              <a:rPr lang="ru-RU" sz="1400" b="1" spc="-25" dirty="0">
                <a:cs typeface="Calibri"/>
              </a:rPr>
              <a:t>метапредметным</a:t>
            </a:r>
            <a:r>
              <a:rPr lang="ru-RU" sz="1400" b="1" spc="-10" dirty="0">
                <a:cs typeface="Calibri"/>
              </a:rPr>
              <a:t> </a:t>
            </a:r>
            <a:r>
              <a:rPr lang="ru-RU" sz="1400" b="1" dirty="0">
                <a:cs typeface="Calibri"/>
              </a:rPr>
              <a:t>и</a:t>
            </a:r>
            <a:r>
              <a:rPr lang="ru-RU" sz="1400" b="1" spc="30" dirty="0">
                <a:cs typeface="Calibri"/>
              </a:rPr>
              <a:t> </a:t>
            </a:r>
            <a:r>
              <a:rPr lang="ru-RU" sz="1400" b="1" spc="-10" dirty="0">
                <a:cs typeface="Calibri"/>
              </a:rPr>
              <a:t>предметным</a:t>
            </a:r>
            <a:r>
              <a:rPr lang="ru-RU" sz="1400" b="1" dirty="0">
                <a:cs typeface="Calibri"/>
              </a:rPr>
              <a:t> </a:t>
            </a:r>
            <a:r>
              <a:rPr lang="ru-RU" sz="1400" b="1" spc="-30" dirty="0">
                <a:cs typeface="Calibri"/>
              </a:rPr>
              <a:t>результатам</a:t>
            </a:r>
            <a:r>
              <a:rPr lang="ru-RU" sz="1400" b="1" spc="-50" dirty="0">
                <a:cs typeface="Calibri"/>
              </a:rPr>
              <a:t> </a:t>
            </a:r>
            <a:r>
              <a:rPr lang="ru-RU" sz="1400" dirty="0">
                <a:cs typeface="Calibri"/>
              </a:rPr>
              <a:t>при</a:t>
            </a:r>
            <a:r>
              <a:rPr lang="ru-RU" sz="1400" spc="15" dirty="0">
                <a:cs typeface="Calibri"/>
              </a:rPr>
              <a:t> </a:t>
            </a:r>
            <a:r>
              <a:rPr lang="ru-RU" sz="1400" spc="-10" dirty="0">
                <a:cs typeface="Calibri"/>
              </a:rPr>
              <a:t>оценке качества</a:t>
            </a:r>
            <a:r>
              <a:rPr lang="ru-RU" sz="1400" spc="-65" dirty="0">
                <a:cs typeface="Calibri"/>
              </a:rPr>
              <a:t> </a:t>
            </a:r>
            <a:r>
              <a:rPr lang="ru-RU" sz="1400" spc="-10" dirty="0">
                <a:cs typeface="Calibri"/>
              </a:rPr>
              <a:t>образования.</a:t>
            </a:r>
            <a:endParaRPr lang="ru-RU" sz="1400" dirty="0">
              <a:cs typeface="Calibri"/>
            </a:endParaRPr>
          </a:p>
          <a:p>
            <a:pPr marL="365760" marR="901065" indent="-287020" algn="just">
              <a:lnSpc>
                <a:spcPct val="100000"/>
              </a:lnSpc>
              <a:buFont typeface="Wingdings"/>
              <a:buChar char=""/>
              <a:tabLst>
                <a:tab pos="365760" algn="l"/>
              </a:tabLst>
            </a:pPr>
            <a:r>
              <a:rPr lang="ru-RU" sz="1400" b="1" spc="-10" dirty="0">
                <a:cs typeface="Calibri"/>
              </a:rPr>
              <a:t>Синхронизация</a:t>
            </a:r>
            <a:r>
              <a:rPr lang="ru-RU" sz="1400" b="1" spc="-45" dirty="0">
                <a:cs typeface="Calibri"/>
              </a:rPr>
              <a:t> </a:t>
            </a:r>
            <a:r>
              <a:rPr lang="ru-RU" sz="1400" b="1" dirty="0">
                <a:cs typeface="Calibri"/>
              </a:rPr>
              <a:t>с</a:t>
            </a:r>
            <a:r>
              <a:rPr lang="ru-RU" sz="1400" b="1" spc="-10" dirty="0">
                <a:cs typeface="Calibri"/>
              </a:rPr>
              <a:t> </a:t>
            </a:r>
            <a:r>
              <a:rPr lang="ru-RU" sz="1400" b="1" dirty="0">
                <a:cs typeface="Calibri"/>
              </a:rPr>
              <a:t>ОГЭ</a:t>
            </a:r>
            <a:r>
              <a:rPr lang="ru-RU" sz="1400" b="1" spc="-45" dirty="0">
                <a:cs typeface="Calibri"/>
              </a:rPr>
              <a:t> </a:t>
            </a:r>
            <a:r>
              <a:rPr lang="ru-RU" sz="1400" b="1" dirty="0">
                <a:cs typeface="Calibri"/>
              </a:rPr>
              <a:t>и</a:t>
            </a:r>
            <a:r>
              <a:rPr lang="ru-RU" sz="1400" b="1" spc="-5" dirty="0">
                <a:cs typeface="Calibri"/>
              </a:rPr>
              <a:t> </a:t>
            </a:r>
            <a:r>
              <a:rPr lang="ru-RU" sz="1400" b="1" dirty="0">
                <a:cs typeface="Calibri"/>
              </a:rPr>
              <a:t>ЕГЭ</a:t>
            </a:r>
            <a:r>
              <a:rPr lang="ru-RU" sz="1400" dirty="0">
                <a:cs typeface="Calibri"/>
              </a:rPr>
              <a:t>:</a:t>
            </a:r>
            <a:r>
              <a:rPr lang="ru-RU" sz="1400" spc="-20" dirty="0">
                <a:cs typeface="Calibri"/>
              </a:rPr>
              <a:t> </a:t>
            </a:r>
            <a:r>
              <a:rPr lang="ru-RU" sz="1400" dirty="0">
                <a:cs typeface="Calibri"/>
              </a:rPr>
              <a:t>для</a:t>
            </a:r>
            <a:r>
              <a:rPr lang="ru-RU" sz="1400" spc="-25" dirty="0">
                <a:cs typeface="Calibri"/>
              </a:rPr>
              <a:t> каждого </a:t>
            </a:r>
            <a:r>
              <a:rPr lang="ru-RU" sz="1400" spc="-10" dirty="0">
                <a:cs typeface="Calibri"/>
              </a:rPr>
              <a:t>учебного</a:t>
            </a:r>
            <a:r>
              <a:rPr lang="ru-RU" sz="1400" spc="-55" dirty="0">
                <a:cs typeface="Calibri"/>
              </a:rPr>
              <a:t> </a:t>
            </a:r>
            <a:r>
              <a:rPr lang="ru-RU" sz="1400" spc="-10" dirty="0">
                <a:cs typeface="Calibri"/>
              </a:rPr>
              <a:t>предмета </a:t>
            </a:r>
            <a:r>
              <a:rPr lang="ru-RU" sz="1400" spc="-20" dirty="0">
                <a:cs typeface="Calibri"/>
              </a:rPr>
              <a:t>определён </a:t>
            </a:r>
            <a:r>
              <a:rPr lang="ru-RU" sz="1400" dirty="0">
                <a:cs typeface="Calibri"/>
              </a:rPr>
              <a:t>перечень</a:t>
            </a:r>
            <a:r>
              <a:rPr lang="ru-RU" sz="1400" spc="-40" dirty="0">
                <a:cs typeface="Calibri"/>
              </a:rPr>
              <a:t> </a:t>
            </a:r>
            <a:r>
              <a:rPr lang="ru-RU" sz="1400" spc="-25" dirty="0">
                <a:cs typeface="Calibri"/>
              </a:rPr>
              <a:t>элементов</a:t>
            </a:r>
            <a:r>
              <a:rPr lang="ru-RU" sz="1400" spc="-50" dirty="0">
                <a:cs typeface="Calibri"/>
              </a:rPr>
              <a:t> </a:t>
            </a:r>
            <a:r>
              <a:rPr lang="ru-RU" sz="1400" spc="-20" dirty="0">
                <a:cs typeface="Calibri"/>
              </a:rPr>
              <a:t>содержания,</a:t>
            </a:r>
            <a:r>
              <a:rPr lang="ru-RU" sz="1400" spc="30" dirty="0">
                <a:cs typeface="Calibri"/>
              </a:rPr>
              <a:t> </a:t>
            </a:r>
            <a:r>
              <a:rPr lang="ru-RU" sz="1400" spc="-20" dirty="0">
                <a:cs typeface="Calibri"/>
              </a:rPr>
              <a:t>проверяемых</a:t>
            </a:r>
            <a:r>
              <a:rPr lang="ru-RU" sz="1400" spc="-35" dirty="0">
                <a:cs typeface="Calibri"/>
              </a:rPr>
              <a:t> </a:t>
            </a:r>
            <a:r>
              <a:rPr lang="ru-RU" sz="1400" spc="-25" dirty="0">
                <a:cs typeface="Calibri"/>
              </a:rPr>
              <a:t>на </a:t>
            </a:r>
            <a:r>
              <a:rPr lang="ru-RU" sz="1400" spc="-10" dirty="0">
                <a:cs typeface="Calibri"/>
              </a:rPr>
              <a:t>экзаменах.</a:t>
            </a:r>
            <a:endParaRPr lang="ru-RU" sz="1400" dirty="0">
              <a:cs typeface="Calibri"/>
            </a:endParaRPr>
          </a:p>
          <a:p>
            <a:pPr marL="365760" marR="493395" indent="-285115" algn="just">
              <a:lnSpc>
                <a:spcPct val="100000"/>
              </a:lnSpc>
              <a:buFont typeface="Wingdings"/>
              <a:buChar char=""/>
              <a:tabLst>
                <a:tab pos="365760" algn="l"/>
              </a:tabLst>
            </a:pPr>
            <a:r>
              <a:rPr lang="ru-RU" sz="1400" b="1" spc="-10" dirty="0">
                <a:cs typeface="Calibri"/>
              </a:rPr>
              <a:t>Внесено</a:t>
            </a:r>
            <a:r>
              <a:rPr lang="ru-RU" sz="1400" b="1" spc="-75" dirty="0">
                <a:cs typeface="Calibri"/>
              </a:rPr>
              <a:t> </a:t>
            </a:r>
            <a:r>
              <a:rPr lang="ru-RU" sz="1400" b="1" spc="-10" dirty="0">
                <a:cs typeface="Calibri"/>
              </a:rPr>
              <a:t>поурочное</a:t>
            </a:r>
            <a:r>
              <a:rPr lang="ru-RU" sz="1400" b="1" spc="-55" dirty="0">
                <a:cs typeface="Calibri"/>
              </a:rPr>
              <a:t> </a:t>
            </a:r>
            <a:r>
              <a:rPr lang="ru-RU" sz="1400" b="1" spc="-10" dirty="0">
                <a:cs typeface="Calibri"/>
              </a:rPr>
              <a:t>планирование</a:t>
            </a:r>
            <a:r>
              <a:rPr lang="ru-RU" sz="1400" b="1" spc="-55" dirty="0">
                <a:cs typeface="Calibri"/>
              </a:rPr>
              <a:t> </a:t>
            </a:r>
            <a:r>
              <a:rPr lang="ru-RU" sz="1400" b="1" dirty="0">
                <a:cs typeface="Calibri"/>
              </a:rPr>
              <a:t>по</a:t>
            </a:r>
            <a:r>
              <a:rPr lang="ru-RU" sz="1400" b="1" spc="-40" dirty="0">
                <a:cs typeface="Calibri"/>
              </a:rPr>
              <a:t> </a:t>
            </a:r>
            <a:r>
              <a:rPr lang="ru-RU" sz="1400" b="1" dirty="0">
                <a:cs typeface="Calibri"/>
              </a:rPr>
              <a:t>учебным</a:t>
            </a:r>
            <a:r>
              <a:rPr lang="ru-RU" sz="1400" b="1" spc="20" dirty="0">
                <a:cs typeface="Calibri"/>
              </a:rPr>
              <a:t> </a:t>
            </a:r>
            <a:r>
              <a:rPr lang="ru-RU" sz="1400" b="1" spc="-10" dirty="0">
                <a:cs typeface="Calibri"/>
              </a:rPr>
              <a:t>предметам </a:t>
            </a:r>
            <a:r>
              <a:rPr lang="ru-RU" sz="1400" spc="-25" dirty="0">
                <a:cs typeface="Calibri"/>
              </a:rPr>
              <a:t>(общеобразовательные</a:t>
            </a:r>
            <a:r>
              <a:rPr lang="ru-RU" sz="1400" spc="-10" dirty="0">
                <a:cs typeface="Calibri"/>
              </a:rPr>
              <a:t> организации</a:t>
            </a:r>
            <a:r>
              <a:rPr lang="ru-RU" sz="1400" spc="40" dirty="0">
                <a:cs typeface="Calibri"/>
              </a:rPr>
              <a:t> </a:t>
            </a:r>
            <a:r>
              <a:rPr lang="ru-RU" sz="1400" dirty="0">
                <a:cs typeface="Calibri"/>
              </a:rPr>
              <a:t>могут</a:t>
            </a:r>
            <a:r>
              <a:rPr lang="ru-RU" sz="1400" spc="10" dirty="0">
                <a:cs typeface="Calibri"/>
              </a:rPr>
              <a:t> </a:t>
            </a:r>
            <a:r>
              <a:rPr lang="ru-RU" sz="1400" spc="-10" dirty="0">
                <a:cs typeface="Calibri"/>
              </a:rPr>
              <a:t>самостоятельно </a:t>
            </a:r>
            <a:r>
              <a:rPr lang="ru-RU" sz="1400" spc="-25" dirty="0">
                <a:cs typeface="Calibri"/>
              </a:rPr>
              <a:t>использовать</a:t>
            </a:r>
            <a:r>
              <a:rPr lang="ru-RU" sz="1400" spc="-55" dirty="0">
                <a:cs typeface="Calibri"/>
              </a:rPr>
              <a:t> </a:t>
            </a:r>
            <a:r>
              <a:rPr lang="ru-RU" sz="1400" dirty="0">
                <a:cs typeface="Calibri"/>
              </a:rPr>
              <a:t>резервные</a:t>
            </a:r>
            <a:r>
              <a:rPr lang="ru-RU" sz="1400" spc="-5" dirty="0">
                <a:cs typeface="Calibri"/>
              </a:rPr>
              <a:t> </a:t>
            </a:r>
            <a:r>
              <a:rPr lang="ru-RU" sz="1400" dirty="0">
                <a:cs typeface="Calibri"/>
              </a:rPr>
              <a:t>часы</a:t>
            </a:r>
            <a:r>
              <a:rPr lang="ru-RU" sz="1400" spc="-25" dirty="0">
                <a:cs typeface="Calibri"/>
              </a:rPr>
              <a:t> </a:t>
            </a:r>
            <a:r>
              <a:rPr lang="ru-RU" sz="1400" dirty="0">
                <a:cs typeface="Calibri"/>
              </a:rPr>
              <a:t>и</a:t>
            </a:r>
            <a:r>
              <a:rPr lang="ru-RU" sz="1400" spc="20" dirty="0">
                <a:cs typeface="Calibri"/>
              </a:rPr>
              <a:t> </a:t>
            </a:r>
            <a:r>
              <a:rPr lang="ru-RU" sz="1400" spc="-25" dirty="0">
                <a:cs typeface="Calibri"/>
              </a:rPr>
              <a:t>определять </a:t>
            </a:r>
            <a:r>
              <a:rPr lang="ru-RU" sz="1400" spc="-20" dirty="0">
                <a:cs typeface="Calibri"/>
              </a:rPr>
              <a:t>количество</a:t>
            </a:r>
            <a:r>
              <a:rPr lang="ru-RU" sz="1400" dirty="0">
                <a:cs typeface="Calibri"/>
              </a:rPr>
              <a:t> </a:t>
            </a:r>
            <a:r>
              <a:rPr lang="ru-RU" sz="1400" spc="-10" dirty="0">
                <a:cs typeface="Calibri"/>
              </a:rPr>
              <a:t>оценочных </a:t>
            </a:r>
            <a:r>
              <a:rPr lang="ru-RU" sz="1400" spc="-20" dirty="0">
                <a:cs typeface="Calibri"/>
              </a:rPr>
              <a:t>процедур,</a:t>
            </a:r>
            <a:r>
              <a:rPr lang="ru-RU" sz="1400" spc="-15" dirty="0">
                <a:cs typeface="Calibri"/>
              </a:rPr>
              <a:t> </a:t>
            </a:r>
            <a:r>
              <a:rPr lang="ru-RU" sz="1400" dirty="0">
                <a:cs typeface="Calibri"/>
              </a:rPr>
              <a:t>не</a:t>
            </a:r>
            <a:r>
              <a:rPr lang="ru-RU" sz="1400" spc="10" dirty="0">
                <a:cs typeface="Calibri"/>
              </a:rPr>
              <a:t> </a:t>
            </a:r>
            <a:r>
              <a:rPr lang="ru-RU" sz="1400" spc="-20" dirty="0">
                <a:cs typeface="Calibri"/>
              </a:rPr>
              <a:t>превышающее</a:t>
            </a:r>
            <a:r>
              <a:rPr lang="ru-RU" sz="1400" spc="35" dirty="0">
                <a:cs typeface="Calibri"/>
              </a:rPr>
              <a:t> </a:t>
            </a:r>
            <a:r>
              <a:rPr lang="ru-RU" sz="1400" spc="-20" dirty="0">
                <a:cs typeface="Calibri"/>
              </a:rPr>
              <a:t>установленные</a:t>
            </a:r>
            <a:r>
              <a:rPr lang="ru-RU" sz="1400" spc="-15" dirty="0">
                <a:cs typeface="Calibri"/>
              </a:rPr>
              <a:t> </a:t>
            </a:r>
            <a:r>
              <a:rPr lang="ru-RU" sz="1400" spc="-10" dirty="0">
                <a:cs typeface="Calibri"/>
              </a:rPr>
              <a:t>требования).</a:t>
            </a:r>
            <a:endParaRPr lang="ru-RU" sz="1400" dirty="0">
              <a:cs typeface="Calibri"/>
            </a:endParaRPr>
          </a:p>
          <a:p>
            <a:pPr marL="269875" marR="1443355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grpSp>
        <p:nvGrpSpPr>
          <p:cNvPr id="4" name="object 13">
            <a:extLst>
              <a:ext uri="{FF2B5EF4-FFF2-40B4-BE49-F238E27FC236}">
                <a16:creationId xmlns:a16="http://schemas.microsoft.com/office/drawing/2014/main" id="{507E273B-9CB1-A2EC-26AC-9034B9F43DEC}"/>
              </a:ext>
            </a:extLst>
          </p:cNvPr>
          <p:cNvGrpSpPr/>
          <p:nvPr/>
        </p:nvGrpSpPr>
        <p:grpSpPr>
          <a:xfrm>
            <a:off x="5814308" y="2503268"/>
            <a:ext cx="508634" cy="825112"/>
            <a:chOff x="2511551" y="2724911"/>
            <a:chExt cx="508634" cy="304800"/>
          </a:xfrm>
        </p:grpSpPr>
        <p:sp>
          <p:nvSpPr>
            <p:cNvPr id="5" name="object 14">
              <a:extLst>
                <a:ext uri="{FF2B5EF4-FFF2-40B4-BE49-F238E27FC236}">
                  <a16:creationId xmlns:a16="http://schemas.microsoft.com/office/drawing/2014/main" id="{19CD4D83-ED4A-16B8-1E6B-794CC80E586B}"/>
                </a:ext>
              </a:extLst>
            </p:cNvPr>
            <p:cNvSpPr/>
            <p:nvPr/>
          </p:nvSpPr>
          <p:spPr>
            <a:xfrm>
              <a:off x="2517647" y="2731007"/>
              <a:ext cx="496570" cy="292735"/>
            </a:xfrm>
            <a:custGeom>
              <a:avLst/>
              <a:gdLst/>
              <a:ahLst/>
              <a:cxnLst/>
              <a:rect l="l" t="t" r="r" b="b"/>
              <a:pathLst>
                <a:path w="496569" h="292735">
                  <a:moveTo>
                    <a:pt x="372363" y="0"/>
                  </a:moveTo>
                  <a:lnTo>
                    <a:pt x="124078" y="0"/>
                  </a:lnTo>
                  <a:lnTo>
                    <a:pt x="124078" y="146176"/>
                  </a:lnTo>
                  <a:lnTo>
                    <a:pt x="0" y="146176"/>
                  </a:lnTo>
                  <a:lnTo>
                    <a:pt x="248284" y="292480"/>
                  </a:lnTo>
                  <a:lnTo>
                    <a:pt x="496443" y="146176"/>
                  </a:lnTo>
                  <a:lnTo>
                    <a:pt x="372363" y="146176"/>
                  </a:lnTo>
                  <a:lnTo>
                    <a:pt x="3723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b="1"/>
            </a:p>
          </p:txBody>
        </p:sp>
        <p:sp>
          <p:nvSpPr>
            <p:cNvPr id="6" name="object 15">
              <a:extLst>
                <a:ext uri="{FF2B5EF4-FFF2-40B4-BE49-F238E27FC236}">
                  <a16:creationId xmlns:a16="http://schemas.microsoft.com/office/drawing/2014/main" id="{D2362B9C-1BA8-0455-35AE-B8415277BBBE}"/>
                </a:ext>
              </a:extLst>
            </p:cNvPr>
            <p:cNvSpPr/>
            <p:nvPr/>
          </p:nvSpPr>
          <p:spPr>
            <a:xfrm>
              <a:off x="2517647" y="2731007"/>
              <a:ext cx="496570" cy="292735"/>
            </a:xfrm>
            <a:custGeom>
              <a:avLst/>
              <a:gdLst/>
              <a:ahLst/>
              <a:cxnLst/>
              <a:rect l="l" t="t" r="r" b="b"/>
              <a:pathLst>
                <a:path w="496569" h="292735">
                  <a:moveTo>
                    <a:pt x="0" y="146176"/>
                  </a:moveTo>
                  <a:lnTo>
                    <a:pt x="124078" y="146176"/>
                  </a:lnTo>
                  <a:lnTo>
                    <a:pt x="124078" y="0"/>
                  </a:lnTo>
                  <a:lnTo>
                    <a:pt x="372363" y="0"/>
                  </a:lnTo>
                  <a:lnTo>
                    <a:pt x="372363" y="146176"/>
                  </a:lnTo>
                  <a:lnTo>
                    <a:pt x="496443" y="146176"/>
                  </a:lnTo>
                  <a:lnTo>
                    <a:pt x="248284" y="292480"/>
                  </a:lnTo>
                  <a:lnTo>
                    <a:pt x="0" y="146176"/>
                  </a:lnTo>
                  <a:close/>
                </a:path>
              </a:pathLst>
            </a:custGeom>
            <a:ln w="12192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 b="1"/>
            </a:p>
          </p:txBody>
        </p:sp>
      </p:grpSp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3716" y="4572"/>
            <a:ext cx="12077700" cy="6677025"/>
            <a:chOff x="-13716" y="4572"/>
            <a:chExt cx="12077700" cy="66770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3527"/>
              <a:ext cx="6466331" cy="405079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61" y="19050"/>
              <a:ext cx="6480175" cy="4079875"/>
            </a:xfrm>
            <a:custGeom>
              <a:avLst/>
              <a:gdLst/>
              <a:ahLst/>
              <a:cxnLst/>
              <a:rect l="l" t="t" r="r" b="b"/>
              <a:pathLst>
                <a:path w="6480175" h="4079875">
                  <a:moveTo>
                    <a:pt x="0" y="4079748"/>
                  </a:moveTo>
                  <a:lnTo>
                    <a:pt x="6480048" y="4079748"/>
                  </a:lnTo>
                  <a:lnTo>
                    <a:pt x="6480048" y="0"/>
                  </a:lnTo>
                  <a:lnTo>
                    <a:pt x="0" y="0"/>
                  </a:lnTo>
                </a:path>
              </a:pathLst>
            </a:custGeom>
            <a:ln w="28956">
              <a:solidFill>
                <a:srgbClr val="2F0AA8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10199" y="2590799"/>
              <a:ext cx="6653783" cy="409041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056957" y="861186"/>
              <a:ext cx="10695940" cy="3224530"/>
            </a:xfrm>
            <a:custGeom>
              <a:avLst/>
              <a:gdLst/>
              <a:ahLst/>
              <a:cxnLst/>
              <a:rect l="l" t="t" r="r" b="b"/>
              <a:pathLst>
                <a:path w="10695940" h="3224529">
                  <a:moveTo>
                    <a:pt x="919670" y="625475"/>
                  </a:moveTo>
                  <a:lnTo>
                    <a:pt x="917130" y="620268"/>
                  </a:lnTo>
                  <a:lnTo>
                    <a:pt x="847661" y="477139"/>
                  </a:lnTo>
                  <a:lnTo>
                    <a:pt x="843076" y="471093"/>
                  </a:lnTo>
                  <a:lnTo>
                    <a:pt x="836764" y="467410"/>
                  </a:lnTo>
                  <a:lnTo>
                    <a:pt x="829551" y="466382"/>
                  </a:lnTo>
                  <a:lnTo>
                    <a:pt x="822261" y="468249"/>
                  </a:lnTo>
                  <a:lnTo>
                    <a:pt x="816203" y="472884"/>
                  </a:lnTo>
                  <a:lnTo>
                    <a:pt x="812520" y="479209"/>
                  </a:lnTo>
                  <a:lnTo>
                    <a:pt x="811491" y="486435"/>
                  </a:lnTo>
                  <a:lnTo>
                    <a:pt x="813371" y="493776"/>
                  </a:lnTo>
                  <a:lnTo>
                    <a:pt x="840346" y="549338"/>
                  </a:lnTo>
                  <a:lnTo>
                    <a:pt x="21209" y="0"/>
                  </a:lnTo>
                  <a:lnTo>
                    <a:pt x="0" y="31750"/>
                  </a:lnTo>
                  <a:lnTo>
                    <a:pt x="819302" y="581088"/>
                  </a:lnTo>
                  <a:lnTo>
                    <a:pt x="757491" y="577215"/>
                  </a:lnTo>
                  <a:lnTo>
                    <a:pt x="749973" y="578192"/>
                  </a:lnTo>
                  <a:lnTo>
                    <a:pt x="743673" y="581875"/>
                  </a:lnTo>
                  <a:lnTo>
                    <a:pt x="739228" y="587667"/>
                  </a:lnTo>
                  <a:lnTo>
                    <a:pt x="737298" y="594995"/>
                  </a:lnTo>
                  <a:lnTo>
                    <a:pt x="738263" y="602513"/>
                  </a:lnTo>
                  <a:lnTo>
                    <a:pt x="741946" y="608812"/>
                  </a:lnTo>
                  <a:lnTo>
                    <a:pt x="747737" y="613257"/>
                  </a:lnTo>
                  <a:lnTo>
                    <a:pt x="755078" y="615188"/>
                  </a:lnTo>
                  <a:lnTo>
                    <a:pt x="919670" y="625475"/>
                  </a:lnTo>
                  <a:close/>
                </a:path>
                <a:path w="10695940" h="3224529">
                  <a:moveTo>
                    <a:pt x="9476168" y="2242312"/>
                  </a:moveTo>
                  <a:lnTo>
                    <a:pt x="9442640" y="2224278"/>
                  </a:lnTo>
                  <a:lnTo>
                    <a:pt x="8960523" y="3119615"/>
                  </a:lnTo>
                  <a:lnTo>
                    <a:pt x="8958428" y="3059049"/>
                  </a:lnTo>
                  <a:lnTo>
                    <a:pt x="8938704" y="3039364"/>
                  </a:lnTo>
                  <a:lnTo>
                    <a:pt x="8931338" y="3041129"/>
                  </a:lnTo>
                  <a:lnTo>
                    <a:pt x="8925446" y="3045396"/>
                  </a:lnTo>
                  <a:lnTo>
                    <a:pt x="8921572" y="3051581"/>
                  </a:lnTo>
                  <a:lnTo>
                    <a:pt x="8920289" y="3059049"/>
                  </a:lnTo>
                  <a:lnTo>
                    <a:pt x="8926004" y="3224022"/>
                  </a:lnTo>
                  <a:lnTo>
                    <a:pt x="8965641" y="3199765"/>
                  </a:lnTo>
                  <a:lnTo>
                    <a:pt x="9066720" y="3137916"/>
                  </a:lnTo>
                  <a:lnTo>
                    <a:pt x="9072283" y="3132785"/>
                  </a:lnTo>
                  <a:lnTo>
                    <a:pt x="9075318" y="3126130"/>
                  </a:lnTo>
                  <a:lnTo>
                    <a:pt x="9075610" y="3119615"/>
                  </a:lnTo>
                  <a:lnTo>
                    <a:pt x="9075649" y="3118828"/>
                  </a:lnTo>
                  <a:lnTo>
                    <a:pt x="9073070" y="3111754"/>
                  </a:lnTo>
                  <a:lnTo>
                    <a:pt x="9067927" y="3106191"/>
                  </a:lnTo>
                  <a:lnTo>
                    <a:pt x="9061272" y="3103156"/>
                  </a:lnTo>
                  <a:lnTo>
                    <a:pt x="9053970" y="3102826"/>
                  </a:lnTo>
                  <a:lnTo>
                    <a:pt x="9046908" y="3105404"/>
                  </a:lnTo>
                  <a:lnTo>
                    <a:pt x="8994064" y="3137738"/>
                  </a:lnTo>
                  <a:lnTo>
                    <a:pt x="9476168" y="2242312"/>
                  </a:lnTo>
                  <a:close/>
                </a:path>
                <a:path w="10695940" h="3224529">
                  <a:moveTo>
                    <a:pt x="10695369" y="2242312"/>
                  </a:moveTo>
                  <a:lnTo>
                    <a:pt x="10661841" y="2224278"/>
                  </a:lnTo>
                  <a:lnTo>
                    <a:pt x="10179723" y="3119615"/>
                  </a:lnTo>
                  <a:lnTo>
                    <a:pt x="10177628" y="3059049"/>
                  </a:lnTo>
                  <a:lnTo>
                    <a:pt x="10157904" y="3039364"/>
                  </a:lnTo>
                  <a:lnTo>
                    <a:pt x="10150538" y="3041129"/>
                  </a:lnTo>
                  <a:lnTo>
                    <a:pt x="10144646" y="3045396"/>
                  </a:lnTo>
                  <a:lnTo>
                    <a:pt x="10140772" y="3051581"/>
                  </a:lnTo>
                  <a:lnTo>
                    <a:pt x="10139489" y="3059049"/>
                  </a:lnTo>
                  <a:lnTo>
                    <a:pt x="10145204" y="3224022"/>
                  </a:lnTo>
                  <a:lnTo>
                    <a:pt x="10184841" y="3199765"/>
                  </a:lnTo>
                  <a:lnTo>
                    <a:pt x="10285920" y="3137916"/>
                  </a:lnTo>
                  <a:lnTo>
                    <a:pt x="10291483" y="3132785"/>
                  </a:lnTo>
                  <a:lnTo>
                    <a:pt x="10294518" y="3126130"/>
                  </a:lnTo>
                  <a:lnTo>
                    <a:pt x="10294810" y="3119615"/>
                  </a:lnTo>
                  <a:lnTo>
                    <a:pt x="10294849" y="3118828"/>
                  </a:lnTo>
                  <a:lnTo>
                    <a:pt x="10292270" y="3111754"/>
                  </a:lnTo>
                  <a:lnTo>
                    <a:pt x="10287127" y="3106191"/>
                  </a:lnTo>
                  <a:lnTo>
                    <a:pt x="10280472" y="3103156"/>
                  </a:lnTo>
                  <a:lnTo>
                    <a:pt x="10273170" y="3102826"/>
                  </a:lnTo>
                  <a:lnTo>
                    <a:pt x="10266108" y="3105404"/>
                  </a:lnTo>
                  <a:lnTo>
                    <a:pt x="10213264" y="3137738"/>
                  </a:lnTo>
                  <a:lnTo>
                    <a:pt x="10695369" y="2242312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EAE99B6-1B73-26FB-27AF-63A2B23416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661" y="0"/>
            <a:ext cx="75286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0697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1620499" cy="884216"/>
          </a:xfrm>
          <a:prstGeom prst="rect">
            <a:avLst/>
          </a:prstGeom>
          <a:solidFill>
            <a:srgbClr val="DEEBF7"/>
          </a:solidFill>
          <a:ln w="9144">
            <a:solidFill>
              <a:srgbClr val="2D75B6"/>
            </a:solidFill>
          </a:ln>
        </p:spPr>
        <p:txBody>
          <a:bodyPr vert="horz" wrap="square" lIns="0" tIns="113665" rIns="0" bIns="0" rtlCol="0">
            <a:spAutoFit/>
          </a:bodyPr>
          <a:lstStyle/>
          <a:p>
            <a:pPr marL="2019300" marR="1450975" indent="-563880">
              <a:lnSpc>
                <a:spcPts val="3020"/>
              </a:lnSpc>
              <a:spcBef>
                <a:spcPts val="895"/>
              </a:spcBef>
            </a:pPr>
            <a:r>
              <a:rPr spc="-10" dirty="0">
                <a:solidFill>
                  <a:srgbClr val="00881B"/>
                </a:solidFill>
              </a:rPr>
              <a:t>Рекомендации</a:t>
            </a:r>
            <a:r>
              <a:rPr spc="-25" dirty="0">
                <a:solidFill>
                  <a:srgbClr val="00881B"/>
                </a:solidFill>
              </a:rPr>
              <a:t> </a:t>
            </a:r>
            <a:r>
              <a:rPr dirty="0">
                <a:solidFill>
                  <a:srgbClr val="00881B"/>
                </a:solidFill>
              </a:rPr>
              <a:t>из</a:t>
            </a:r>
            <a:r>
              <a:rPr spc="-55" dirty="0">
                <a:solidFill>
                  <a:srgbClr val="00881B"/>
                </a:solidFill>
              </a:rPr>
              <a:t> </a:t>
            </a:r>
            <a:r>
              <a:rPr dirty="0">
                <a:solidFill>
                  <a:srgbClr val="00881B"/>
                </a:solidFill>
              </a:rPr>
              <a:t>ФРП</a:t>
            </a:r>
            <a:r>
              <a:rPr spc="-65" dirty="0">
                <a:solidFill>
                  <a:srgbClr val="00881B"/>
                </a:solidFill>
              </a:rPr>
              <a:t> </a:t>
            </a:r>
            <a:r>
              <a:rPr dirty="0">
                <a:solidFill>
                  <a:srgbClr val="00881B"/>
                </a:solidFill>
              </a:rPr>
              <a:t>для</a:t>
            </a:r>
            <a:r>
              <a:rPr spc="-70" dirty="0">
                <a:solidFill>
                  <a:srgbClr val="00881B"/>
                </a:solidFill>
              </a:rPr>
              <a:t> </a:t>
            </a:r>
            <a:r>
              <a:rPr spc="-10" dirty="0">
                <a:solidFill>
                  <a:srgbClr val="00881B"/>
                </a:solidFill>
              </a:rPr>
              <a:t>учителя</a:t>
            </a:r>
            <a:r>
              <a:rPr spc="-50" dirty="0">
                <a:solidFill>
                  <a:srgbClr val="00881B"/>
                </a:solidFill>
              </a:rPr>
              <a:t> </a:t>
            </a:r>
            <a:r>
              <a:rPr dirty="0">
                <a:solidFill>
                  <a:srgbClr val="00881B"/>
                </a:solidFill>
              </a:rPr>
              <a:t>при</a:t>
            </a:r>
            <a:r>
              <a:rPr spc="-65" dirty="0">
                <a:solidFill>
                  <a:srgbClr val="00881B"/>
                </a:solidFill>
              </a:rPr>
              <a:t> </a:t>
            </a:r>
            <a:r>
              <a:rPr spc="-10" dirty="0">
                <a:solidFill>
                  <a:srgbClr val="00881B"/>
                </a:solidFill>
              </a:rPr>
              <a:t>составлении тематического</a:t>
            </a:r>
            <a:r>
              <a:rPr spc="-110" dirty="0">
                <a:solidFill>
                  <a:srgbClr val="00881B"/>
                </a:solidFill>
              </a:rPr>
              <a:t> </a:t>
            </a:r>
            <a:r>
              <a:rPr dirty="0">
                <a:solidFill>
                  <a:srgbClr val="00881B"/>
                </a:solidFill>
              </a:rPr>
              <a:t>планирования</a:t>
            </a:r>
            <a:r>
              <a:rPr spc="-85" dirty="0">
                <a:solidFill>
                  <a:srgbClr val="00881B"/>
                </a:solidFill>
              </a:rPr>
              <a:t> </a:t>
            </a:r>
            <a:r>
              <a:rPr dirty="0">
                <a:solidFill>
                  <a:srgbClr val="00881B"/>
                </a:solidFill>
              </a:rPr>
              <a:t>учебного</a:t>
            </a:r>
            <a:r>
              <a:rPr spc="-120" dirty="0">
                <a:solidFill>
                  <a:srgbClr val="00881B"/>
                </a:solidFill>
              </a:rPr>
              <a:t> </a:t>
            </a:r>
            <a:r>
              <a:rPr spc="-10" dirty="0">
                <a:solidFill>
                  <a:srgbClr val="00881B"/>
                </a:solidFill>
              </a:rPr>
              <a:t>курса</a:t>
            </a:r>
          </a:p>
        </p:txBody>
      </p:sp>
      <p:sp>
        <p:nvSpPr>
          <p:cNvPr id="3" name="object 3"/>
          <p:cNvSpPr/>
          <p:nvPr/>
        </p:nvSpPr>
        <p:spPr>
          <a:xfrm>
            <a:off x="419862" y="1219961"/>
            <a:ext cx="11353800" cy="5500370"/>
          </a:xfrm>
          <a:custGeom>
            <a:avLst/>
            <a:gdLst/>
            <a:ahLst/>
            <a:cxnLst/>
            <a:rect l="l" t="t" r="r" b="b"/>
            <a:pathLst>
              <a:path w="11353800" h="5500370">
                <a:moveTo>
                  <a:pt x="0" y="5500116"/>
                </a:moveTo>
                <a:lnTo>
                  <a:pt x="11353800" y="5500116"/>
                </a:lnTo>
                <a:lnTo>
                  <a:pt x="11353800" y="0"/>
                </a:lnTo>
                <a:lnTo>
                  <a:pt x="0" y="0"/>
                </a:lnTo>
                <a:lnTo>
                  <a:pt x="0" y="5500116"/>
                </a:lnTo>
                <a:close/>
              </a:path>
            </a:pathLst>
          </a:custGeom>
          <a:ln w="28956">
            <a:solidFill>
              <a:srgbClr val="2D75B6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3765" y="884217"/>
            <a:ext cx="11458374" cy="5878788"/>
          </a:xfrm>
          <a:prstGeom prst="rect">
            <a:avLst/>
          </a:prstGeom>
        </p:spPr>
        <p:txBody>
          <a:bodyPr vert="horz" wrap="square" lIns="0" tIns="45719" rIns="0" bIns="0" rtlCol="0">
            <a:spAutoFit/>
          </a:bodyPr>
          <a:lstStyle/>
          <a:p>
            <a:pPr marL="355600" marR="6350" lvl="0" indent="-342900" algn="just" defTabSz="914400" eaLnBrk="1" fontAlgn="auto" latinLnBrk="0" hangingPunct="1">
              <a:lnSpc>
                <a:spcPct val="90000"/>
              </a:lnSpc>
              <a:spcBef>
                <a:spcPts val="359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355600" algn="l"/>
              </a:tabLst>
              <a:defRPr/>
            </a:pPr>
            <a:r>
              <a:rPr kumimoji="0" sz="22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Тематическое</a:t>
            </a:r>
            <a:r>
              <a:rPr kumimoji="0" sz="22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планирование</a:t>
            </a:r>
            <a:r>
              <a:rPr kumimoji="0" sz="22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учебного</a:t>
            </a:r>
            <a:r>
              <a:rPr kumimoji="0" sz="22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курса</a:t>
            </a:r>
            <a:r>
              <a:rPr kumimoji="0" sz="22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и</a:t>
            </a:r>
            <a:r>
              <a:rPr kumimoji="0" sz="22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рекомендуемое</a:t>
            </a:r>
            <a:r>
              <a:rPr kumimoji="0" sz="22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распределение</a:t>
            </a:r>
            <a:r>
              <a:rPr kumimoji="0" sz="22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учебного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времени</a:t>
            </a:r>
            <a:r>
              <a:rPr kumimoji="0" sz="2200" b="0" i="0" u="none" strike="noStrike" kern="0" cap="none" spc="2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для</a:t>
            </a:r>
            <a:r>
              <a:rPr kumimoji="0" sz="2200" b="0" i="0" u="none" strike="noStrike" kern="0" cap="none" spc="254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изучения</a:t>
            </a:r>
            <a:r>
              <a:rPr kumimoji="0" sz="2200" b="0" i="0" u="none" strike="noStrike" kern="0" cap="none" spc="2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отдельных</a:t>
            </a:r>
            <a:r>
              <a:rPr kumimoji="0" sz="2200" b="0" i="0" u="none" strike="noStrike" kern="0" cap="none" spc="2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тем,</a:t>
            </a:r>
            <a:r>
              <a:rPr kumimoji="0" sz="2200" b="0" i="0" u="none" strike="noStrike" kern="0" cap="none" spc="2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предложенные</a:t>
            </a:r>
            <a:r>
              <a:rPr kumimoji="0" sz="2200" b="0" i="0" u="none" strike="noStrike" kern="0" cap="none" spc="254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в</a:t>
            </a:r>
            <a:r>
              <a:rPr kumimoji="0" sz="2200" b="0" i="0" u="none" strike="noStrike" kern="0" cap="none" spc="2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настоящей</a:t>
            </a:r>
            <a:r>
              <a:rPr kumimoji="0" sz="2200" b="0" i="0" u="none" strike="noStrike" kern="0" cap="none" spc="2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программе,</a:t>
            </a:r>
            <a:r>
              <a:rPr kumimoji="0" sz="2200" b="0" i="0" u="none" strike="noStrike" kern="0" cap="none" spc="254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1" u="sng" strike="noStrike" kern="0" cap="none" spc="-2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надо</a:t>
            </a:r>
            <a:r>
              <a:rPr kumimoji="0" sz="2200" b="1" i="1" u="none" strike="noStrike" kern="0" cap="none" spc="-2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1" u="sng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рассматривать</a:t>
            </a:r>
            <a:r>
              <a:rPr kumimoji="0" sz="2200" b="1" i="1" u="sng" strike="noStrike" kern="0" cap="none" spc="26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 </a:t>
            </a:r>
            <a:r>
              <a:rPr kumimoji="0" sz="2200" b="1" i="1" u="sng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как</a:t>
            </a:r>
            <a:r>
              <a:rPr kumimoji="0" sz="2200" b="1" i="1" u="sng" strike="noStrike" kern="0" cap="none" spc="27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 </a:t>
            </a:r>
            <a:r>
              <a:rPr kumimoji="0" sz="2200" b="1" i="1" u="sng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примерные</a:t>
            </a:r>
            <a:r>
              <a:rPr kumimoji="0" sz="2200" b="1" i="1" u="sng" strike="noStrike" kern="0" cap="none" spc="26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 </a:t>
            </a:r>
            <a:r>
              <a:rPr kumimoji="0" sz="2200" b="1" i="1" u="sng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ориентиры</a:t>
            </a:r>
            <a:r>
              <a:rPr kumimoji="0" sz="2200" b="1" i="1" u="sng" strike="noStrike" kern="0" cap="none" spc="254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в</a:t>
            </a:r>
            <a:r>
              <a:rPr kumimoji="0" sz="2200" b="0" i="0" u="none" strike="noStrike" kern="0" cap="none" spc="2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помощь</a:t>
            </a:r>
            <a:r>
              <a:rPr kumimoji="0" sz="2200" b="0" i="0" u="none" strike="noStrike" kern="0" cap="none" spc="2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составителю</a:t>
            </a:r>
            <a:r>
              <a:rPr kumimoji="0" sz="2200" b="0" i="0" u="none" strike="noStrike" kern="0" cap="none" spc="2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 </a:t>
            </a: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авторской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рабочей</a:t>
            </a:r>
            <a:r>
              <a:rPr kumimoji="0" sz="2200" b="0" i="0" u="none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программы</a:t>
            </a:r>
            <a:r>
              <a:rPr kumimoji="0" sz="22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и</a:t>
            </a:r>
            <a:r>
              <a:rPr kumimoji="0" sz="2200" b="0" i="0" u="none" strike="noStrike" kern="0" cap="none" spc="-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прежде</a:t>
            </a:r>
            <a:r>
              <a:rPr kumimoji="0" sz="22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всего</a:t>
            </a:r>
            <a:r>
              <a:rPr kumimoji="0" sz="22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учителю.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355600" marR="6350" lvl="0" indent="-342900" algn="just" defTabSz="914400" eaLnBrk="1" fontAlgn="auto" latinLnBrk="0" hangingPunct="1">
              <a:lnSpc>
                <a:spcPts val="2380"/>
              </a:lnSpc>
              <a:spcBef>
                <a:spcPts val="525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355600" algn="l"/>
                <a:tab pos="418465" algn="l"/>
              </a:tabLst>
              <a:defRPr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	Автор</a:t>
            </a:r>
            <a:r>
              <a:rPr kumimoji="0" sz="2200" b="0" i="0" u="none" strike="noStrike" kern="0" cap="none" spc="19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рабочей</a:t>
            </a:r>
            <a:r>
              <a:rPr kumimoji="0" sz="2200" b="0" i="0" u="none" strike="noStrike" kern="0" cap="none" spc="2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программы</a:t>
            </a:r>
            <a:r>
              <a:rPr kumimoji="0" sz="2200" b="0" i="0" u="none" strike="noStrike" kern="0" cap="none" spc="2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1" u="sng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вправе</a:t>
            </a:r>
            <a:r>
              <a:rPr kumimoji="0" sz="2200" b="1" i="1" u="sng" strike="noStrike" kern="0" cap="none" spc="20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kumimoji="0" sz="2200" b="1" i="1" u="sng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увеличить</a:t>
            </a:r>
            <a:r>
              <a:rPr kumimoji="0" sz="2200" b="1" i="1" u="sng" strike="noStrike" kern="0" cap="none" spc="22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kumimoji="0" sz="2200" b="1" i="1" u="sng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или</a:t>
            </a:r>
            <a:r>
              <a:rPr kumimoji="0" sz="2200" b="1" i="1" u="sng" strike="noStrike" kern="0" cap="none" spc="20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kumimoji="0" sz="2200" b="1" i="1" u="sng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уменьшить</a:t>
            </a:r>
            <a:r>
              <a:rPr kumimoji="0" sz="2200" b="1" i="1" u="sng" strike="noStrike" kern="0" cap="none" spc="21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предложенное</a:t>
            </a:r>
            <a:r>
              <a:rPr kumimoji="0" sz="2200" b="0" i="0" u="none" strike="noStrike" kern="0" cap="none" spc="19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число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учебных</a:t>
            </a:r>
            <a:r>
              <a:rPr kumimoji="0" sz="22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1" u="sng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часов</a:t>
            </a:r>
            <a:r>
              <a:rPr kumimoji="0" sz="2200" b="1" i="1" u="sng" strike="noStrike" kern="0" cap="none" spc="-4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kumimoji="0" sz="2200" b="1" i="1" u="sng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на</a:t>
            </a:r>
            <a:r>
              <a:rPr kumimoji="0" sz="2200" b="1" i="1" u="sng" strike="noStrike" kern="0" cap="none" spc="-5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kumimoji="0" sz="2200" b="1" i="1" u="sng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тему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,</a:t>
            </a:r>
            <a:r>
              <a:rPr kumimoji="0" sz="22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чтобы</a:t>
            </a:r>
            <a:r>
              <a:rPr kumimoji="0" sz="22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углубиться</a:t>
            </a:r>
            <a:r>
              <a:rPr kumimoji="0" sz="22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в</a:t>
            </a:r>
            <a:r>
              <a:rPr kumimoji="0" sz="22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тематику,</a:t>
            </a:r>
            <a:r>
              <a:rPr kumimoji="0" sz="22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заинтересовавшую</a:t>
            </a:r>
            <a:r>
              <a:rPr kumimoji="0" sz="22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обучающихся,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или</a:t>
            </a:r>
            <a:r>
              <a:rPr kumimoji="0" sz="22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направить</a:t>
            </a:r>
            <a:r>
              <a:rPr kumimoji="0" sz="22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усилия</a:t>
            </a:r>
            <a:r>
              <a:rPr kumimoji="0" sz="22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на</a:t>
            </a:r>
            <a:r>
              <a:rPr kumimoji="0" sz="22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преодоление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затруднений.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355600" marR="5715" lvl="0" indent="-342900" algn="just" defTabSz="914400" eaLnBrk="1" fontAlgn="auto" latinLnBrk="0" hangingPunct="1">
              <a:lnSpc>
                <a:spcPts val="2380"/>
              </a:lnSpc>
              <a:spcBef>
                <a:spcPts val="49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355600" algn="l"/>
              </a:tabLst>
              <a:defRPr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Допустимо</a:t>
            </a:r>
            <a:r>
              <a:rPr kumimoji="0" sz="2200" b="0" i="0" u="none" strike="noStrike" kern="0" cap="none" spc="204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 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также</a:t>
            </a:r>
            <a:r>
              <a:rPr kumimoji="0" sz="2200" b="0" i="0" u="none" strike="noStrike" kern="0" cap="none" spc="2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 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локальное</a:t>
            </a:r>
            <a:r>
              <a:rPr kumimoji="0" sz="2200" b="0" i="0" u="none" strike="noStrike" kern="0" cap="none" spc="2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  </a:t>
            </a:r>
            <a:r>
              <a:rPr kumimoji="0" sz="2200" b="1" i="1" u="sng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перераспределение</a:t>
            </a:r>
            <a:r>
              <a:rPr kumimoji="0" sz="2200" b="1" i="1" u="sng" strike="noStrike" kern="0" cap="none" spc="21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  </a:t>
            </a:r>
            <a:r>
              <a:rPr kumimoji="0" sz="2200" b="1" i="1" u="sng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и</a:t>
            </a:r>
            <a:r>
              <a:rPr kumimoji="0" sz="2200" b="1" i="1" u="sng" strike="noStrike" kern="0" cap="none" spc="21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  </a:t>
            </a:r>
            <a:r>
              <a:rPr kumimoji="0" sz="2200" b="1" i="1" u="sng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перестановка</a:t>
            </a:r>
            <a:r>
              <a:rPr kumimoji="0" sz="2200" b="1" i="1" u="sng" strike="noStrike" kern="0" cap="none" spc="204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  </a:t>
            </a: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элементов содержания</a:t>
            </a:r>
            <a:r>
              <a:rPr kumimoji="0" sz="2200" b="0" i="0" u="none" strike="noStrike" kern="0" cap="none" spc="-8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курса</a:t>
            </a:r>
            <a:r>
              <a:rPr kumimoji="0" sz="2200" b="0" i="0" u="none" strike="noStrike" kern="0" cap="none" spc="-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1" i="1" u="sng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внутри</a:t>
            </a:r>
            <a:r>
              <a:rPr kumimoji="0" sz="2200" b="1" i="1" u="sng" strike="noStrike" kern="0" cap="none" spc="-6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kumimoji="0" sz="2200" b="1" i="1" u="sng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данного</a:t>
            </a:r>
            <a:r>
              <a:rPr kumimoji="0" sz="2200" b="1" i="1" u="sng" strike="noStrike" kern="0" cap="none" spc="-6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kumimoji="0" sz="2200" b="1" i="1" u="sng" strike="noStrike" kern="0" cap="none" spc="-1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класса</a:t>
            </a: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.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355600" marR="5715" lvl="0" indent="-342900" algn="just" defTabSz="914400" eaLnBrk="1" fontAlgn="auto" latinLnBrk="0" hangingPunct="1">
              <a:lnSpc>
                <a:spcPct val="90100"/>
              </a:lnSpc>
              <a:spcBef>
                <a:spcPts val="464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355600" algn="l"/>
              </a:tabLst>
              <a:defRPr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Количество</a:t>
            </a:r>
            <a:r>
              <a:rPr kumimoji="0" sz="2200" b="0" i="0" u="none" strike="noStrike" kern="0" cap="none" spc="8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проверочных</a:t>
            </a:r>
            <a:r>
              <a:rPr kumimoji="0" sz="2200" b="0" i="0" u="none" strike="noStrike" kern="0" cap="none" spc="8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работ</a:t>
            </a:r>
            <a:r>
              <a:rPr kumimoji="0" sz="2200" b="0" i="0" u="none" strike="noStrike" kern="0" cap="none" spc="9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(тематический</a:t>
            </a:r>
            <a:r>
              <a:rPr kumimoji="0" sz="2200" b="0" i="0" u="none" strike="noStrike" kern="0" cap="none" spc="9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и</a:t>
            </a:r>
            <a:r>
              <a:rPr kumimoji="0" sz="2200" b="0" i="0" u="none" strike="noStrike" kern="0" cap="none" spc="10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итоговый</a:t>
            </a:r>
            <a:r>
              <a:rPr kumimoji="0" sz="2200" b="0" i="0" u="none" strike="noStrike" kern="0" cap="none" spc="9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контроль</a:t>
            </a:r>
            <a:r>
              <a:rPr kumimoji="0" sz="2200" b="0" i="0" u="none" strike="noStrike" kern="0" cap="none" spc="9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качества</a:t>
            </a:r>
            <a:r>
              <a:rPr kumimoji="0" sz="2200" b="0" i="0" u="none" strike="noStrike" kern="0" cap="none" spc="9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усвоения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учебного</a:t>
            </a:r>
            <a:r>
              <a:rPr kumimoji="0" sz="2200" b="0" i="0" u="none" strike="noStrike" kern="0" cap="none" spc="2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материала)</a:t>
            </a:r>
            <a:r>
              <a:rPr kumimoji="0" sz="2200" b="0" i="0" u="none" strike="noStrike" kern="0" cap="none" spc="2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и</a:t>
            </a:r>
            <a:r>
              <a:rPr kumimoji="0" sz="2200" b="0" i="0" u="none" strike="noStrike" kern="0" cap="none" spc="2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их</a:t>
            </a:r>
            <a:r>
              <a:rPr kumimoji="0" sz="2200" b="0" i="0" u="none" strike="noStrike" kern="0" cap="none" spc="2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тип</a:t>
            </a:r>
            <a:r>
              <a:rPr kumimoji="0" sz="2200" b="0" i="0" u="none" strike="noStrike" kern="0" cap="none" spc="2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(самостоятельные</a:t>
            </a:r>
            <a:r>
              <a:rPr kumimoji="0" sz="2200" b="0" i="0" u="none" strike="noStrike" kern="0" cap="none" spc="2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и</a:t>
            </a:r>
            <a:r>
              <a:rPr kumimoji="0" sz="2200" b="0" i="0" u="none" strike="noStrike" kern="0" cap="none" spc="2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контрольные</a:t>
            </a:r>
            <a:r>
              <a:rPr kumimoji="0" sz="2200" b="0" i="0" u="none" strike="noStrike" kern="0" cap="none" spc="2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работы,</a:t>
            </a:r>
            <a:r>
              <a:rPr kumimoji="0" sz="2200" b="0" i="0" u="none" strike="noStrike" kern="0" cap="none" spc="2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 </a:t>
            </a: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тесты) </a:t>
            </a:r>
            <a:r>
              <a:rPr kumimoji="0" sz="2200" b="1" i="1" u="sng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остаются</a:t>
            </a:r>
            <a:r>
              <a:rPr kumimoji="0" sz="2200" b="1" i="1" u="sng" strike="noStrike" kern="0" cap="none" spc="-4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kumimoji="0" sz="2200" b="1" i="1" u="sng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на</a:t>
            </a:r>
            <a:r>
              <a:rPr kumimoji="0" sz="2200" b="1" i="1" u="sng" strike="noStrike" kern="0" cap="none" spc="-2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kumimoji="0" sz="2200" b="1" i="1" u="sng" strike="noStrike" kern="0" cap="none" spc="-1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усмотрение</a:t>
            </a:r>
            <a:r>
              <a:rPr kumimoji="0" sz="2200" b="1" i="1" u="sng" strike="noStrike" kern="0" cap="none" spc="-2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kumimoji="0" sz="2200" b="1" i="1" u="sng" strike="noStrike" kern="0" cap="none" spc="-1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учителя</a:t>
            </a: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.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355600" marR="5080" lvl="0" indent="-342900" algn="just" defTabSz="914400" eaLnBrk="1" fontAlgn="auto" latinLnBrk="0" hangingPunct="1">
              <a:lnSpc>
                <a:spcPts val="2380"/>
              </a:lnSpc>
              <a:spcBef>
                <a:spcPts val="52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355600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Также</a:t>
            </a:r>
            <a:r>
              <a:rPr kumimoji="0" sz="2000" b="0" i="0" u="none" strike="noStrike" kern="0" cap="none" spc="2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учитель</a:t>
            </a:r>
            <a:r>
              <a:rPr kumimoji="0" sz="2000" b="0" i="0" u="none" strike="noStrike" kern="0" cap="none" spc="229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1" i="1" u="sng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вправе</a:t>
            </a:r>
            <a:r>
              <a:rPr kumimoji="0" sz="2000" b="1" i="1" u="sng" strike="noStrike" kern="0" cap="none" spc="24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kumimoji="0" sz="2000" b="1" i="1" u="sng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увеличить</a:t>
            </a:r>
            <a:r>
              <a:rPr kumimoji="0" sz="2000" b="1" i="1" u="sng" strike="noStrike" kern="0" cap="none" spc="22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kumimoji="0" sz="2000" b="1" i="1" u="sng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или</a:t>
            </a:r>
            <a:r>
              <a:rPr kumimoji="0" sz="2000" b="1" i="1" u="sng" strike="noStrike" kern="0" cap="none" spc="24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kumimoji="0" sz="2000" b="1" i="1" u="sng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уменьшить</a:t>
            </a:r>
            <a:r>
              <a:rPr kumimoji="0" sz="2000" b="1" i="1" u="sng" strike="noStrike" kern="0" cap="none" spc="229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число</a:t>
            </a:r>
            <a:r>
              <a:rPr kumimoji="0" sz="2000" b="0" i="0" u="none" strike="noStrike" kern="0" cap="none" spc="2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учебных</a:t>
            </a:r>
            <a:r>
              <a:rPr kumimoji="0" sz="2000" b="0" i="0" u="none" strike="noStrike" kern="0" cap="none" spc="2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часов,</a:t>
            </a:r>
            <a:r>
              <a:rPr kumimoji="0" sz="2000" b="0" i="0" u="none" strike="noStrike" kern="0" cap="none" spc="229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отведённых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в</a:t>
            </a:r>
            <a:r>
              <a:rPr kumimoji="0" sz="2000" b="0" i="0" u="none" strike="noStrike" kern="0" cap="none" spc="3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рабочей</a:t>
            </a:r>
            <a:r>
              <a:rPr kumimoji="0" sz="2000" b="0" i="0" u="none" strike="noStrike" kern="0" cap="none" spc="3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программе</a:t>
            </a:r>
            <a:r>
              <a:rPr kumimoji="0" sz="2000" b="0" i="0" u="none" strike="noStrike" kern="0" cap="none" spc="3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 </a:t>
            </a:r>
            <a:r>
              <a:rPr kumimoji="0" sz="2000" b="1" i="1" u="sng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на</a:t>
            </a:r>
            <a:r>
              <a:rPr kumimoji="0" sz="2000" b="1" i="1" u="sng" strike="noStrike" kern="0" cap="none" spc="31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 </a:t>
            </a:r>
            <a:r>
              <a:rPr kumimoji="0" sz="2000" b="1" i="1" u="sng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обобщение,</a:t>
            </a:r>
            <a:r>
              <a:rPr kumimoji="0" sz="2000" b="1" i="1" u="sng" strike="noStrike" kern="0" cap="none" spc="31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 </a:t>
            </a:r>
            <a:r>
              <a:rPr kumimoji="0" sz="2000" b="1" i="1" u="sng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повторение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,</a:t>
            </a:r>
            <a:r>
              <a:rPr kumimoji="0" sz="2000" b="0" i="0" u="none" strike="noStrike" kern="0" cap="none" spc="3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  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систематизацию</a:t>
            </a:r>
            <a:r>
              <a:rPr kumimoji="0" sz="2000" b="0" i="0" u="none" strike="noStrike" kern="0" cap="none" spc="3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  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знаний обучающихся.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355600" marR="0" lvl="0" indent="-342900" algn="just" defTabSz="914400" eaLnBrk="1" fontAlgn="auto" latinLnBrk="0" hangingPunct="1">
              <a:lnSpc>
                <a:spcPts val="2510"/>
              </a:lnSpc>
              <a:spcBef>
                <a:spcPts val="195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355600" algn="l"/>
              </a:tabLst>
              <a:defRPr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Единственным,</a:t>
            </a:r>
            <a:r>
              <a:rPr kumimoji="0" sz="2200" b="0" i="0" u="none" strike="noStrike" kern="0" cap="none" spc="2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но</a:t>
            </a:r>
            <a:r>
              <a:rPr kumimoji="0" sz="2200" b="0" i="0" u="none" strike="noStrike" kern="0" cap="none" spc="229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 </a:t>
            </a:r>
            <a:r>
              <a:rPr kumimoji="0" sz="2200" b="1" i="1" u="sng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принципиально</a:t>
            </a:r>
            <a:r>
              <a:rPr kumimoji="0" sz="2200" b="1" i="1" u="sng" strike="noStrike" kern="0" cap="none" spc="23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 </a:t>
            </a:r>
            <a:r>
              <a:rPr kumimoji="0" sz="2200" b="1" i="1" u="sng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важным</a:t>
            </a:r>
            <a:r>
              <a:rPr kumimoji="0" sz="2200" b="1" i="1" u="sng" strike="noStrike" kern="0" cap="none" spc="24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 </a:t>
            </a:r>
            <a:r>
              <a:rPr kumimoji="0" sz="2200" b="1" i="1" u="sng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критерием,</a:t>
            </a:r>
            <a:r>
              <a:rPr kumimoji="0" sz="2200" b="1" i="1" u="sng" strike="noStrike" kern="0" cap="none" spc="22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 </a:t>
            </a:r>
            <a:r>
              <a:rPr kumimoji="0" sz="2200" b="1" i="1" u="sng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является</a:t>
            </a:r>
            <a:r>
              <a:rPr kumimoji="0" sz="2200" b="1" i="1" u="sng" strike="noStrike" kern="0" cap="none" spc="22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 </a:t>
            </a:r>
            <a:r>
              <a:rPr kumimoji="0" sz="2200" b="1" i="1" u="sng" strike="noStrike" kern="0" cap="none" spc="-1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достижение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355600" marR="0" lvl="0" indent="0" algn="just" defTabSz="914400" eaLnBrk="1" fontAlgn="auto" latinLnBrk="0" hangingPunct="1">
              <a:lnSpc>
                <a:spcPts val="251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1" i="1" u="sng" strike="noStrike" kern="0" cap="none" spc="-1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результатов</a:t>
            </a:r>
            <a:r>
              <a:rPr kumimoji="0" sz="2200" b="1" i="1" u="sng" strike="noStrike" kern="0" cap="none" spc="-8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kumimoji="0" sz="2200" b="1" i="1" u="sng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обучения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,</a:t>
            </a:r>
            <a:r>
              <a:rPr kumimoji="0" sz="22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указанных</a:t>
            </a:r>
            <a:r>
              <a:rPr kumimoji="0" sz="2200" b="0" i="0" u="none" strike="noStrike" kern="0" cap="none" spc="-8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в</a:t>
            </a:r>
            <a:r>
              <a:rPr kumimoji="0" sz="2200" b="0" i="0" u="none" strike="noStrike" kern="0" cap="none" spc="-8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настоящей</a:t>
            </a:r>
            <a:r>
              <a:rPr kumimoji="0" sz="2200" b="0" i="0" u="none" strike="noStrike" kern="0" cap="none" spc="-8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2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программе</a:t>
            </a:r>
            <a:r>
              <a:rPr kumimoji="0" sz="22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.</a:t>
            </a:r>
            <a:endParaRPr lang="ru-RU" sz="2200" kern="0" spc="-50" dirty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355600" marR="0" lvl="0" indent="0" defTabSz="914400" eaLnBrk="1" fontAlgn="auto" latinLnBrk="0" hangingPunct="1">
              <a:lnSpc>
                <a:spcPts val="251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200" kern="0" spc="-50" dirty="0">
                <a:solidFill>
                  <a:sysClr val="windowText" lastClr="000000"/>
                </a:solidFill>
                <a:latin typeface="Calibri"/>
                <a:cs typeface="Calibri"/>
              </a:rPr>
              <a:t>7. </a:t>
            </a:r>
            <a:r>
              <a:rPr lang="ru-RU" dirty="0"/>
              <a:t>В 2025/2026 учебном году образовательная организация вправе использовать учебники из федерального перечня учебников, утвержденного приказ </a:t>
            </a:r>
            <a:r>
              <a:rPr lang="ru-RU" dirty="0" err="1"/>
              <a:t>Минпросвещения</a:t>
            </a:r>
            <a:r>
              <a:rPr lang="ru-RU" dirty="0"/>
              <a:t> России от 5 ноября 2024 г. № 769. 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FD185D-F442-98B2-1EFE-82147342D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rgbClr val="00881B"/>
                </a:solidFill>
              </a:rPr>
              <a:t>ИНФОРМАЦИОННО-МЕТОДИЧЕСКОЕ ПИСЬМО ОБ ОСОБЕННОСТЯХ ПРЕПОДАВАНИЯ УЧЕБНОГО ПРЕДМЕТА «ГЕОГРАФИЯ» В 2025/2026 УЧЕБНОМ ГОДУ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F5240E3-9D4B-17CD-EAF5-A96F513549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Описывается система оценки достижения обучающимися планируемых результатов освоения образовательных программ на уровнях основного общего и среднего </a:t>
            </a:r>
            <a:r>
              <a:rPr lang="ru-RU"/>
              <a:t>общего образования:</a:t>
            </a:r>
            <a:endParaRPr lang="ru-RU" dirty="0"/>
          </a:p>
          <a:p>
            <a:r>
              <a:rPr lang="ru-RU" dirty="0"/>
              <a:t>оценка устных ответов</a:t>
            </a:r>
          </a:p>
          <a:p>
            <a:r>
              <a:rPr lang="ru-RU" dirty="0"/>
              <a:t>оценка письменных работ, в том числе по видам работ диктант, творческие работы, практические, проектная и исследовательская деятельность, и т. д.</a:t>
            </a:r>
          </a:p>
        </p:txBody>
      </p:sp>
    </p:spTree>
    <p:extLst>
      <p:ext uri="{BB962C8B-B14F-4D97-AF65-F5344CB8AC3E}">
        <p14:creationId xmlns:p14="http://schemas.microsoft.com/office/powerpoint/2010/main" val="35530155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A02508-73C6-F451-B3A7-8F0D571E5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00881B"/>
                </a:solidFill>
              </a:rPr>
              <a:t>Методические пособия и рекомендации </a:t>
            </a:r>
            <a:endParaRPr lang="ru-RU" b="1" dirty="0">
              <a:solidFill>
                <a:srgbClr val="00881B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264E4D-2AFA-FF39-40D3-0AB022AF11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0871"/>
            <a:ext cx="10515600" cy="4366092"/>
          </a:xfrm>
        </p:spPr>
        <p:txBody>
          <a:bodyPr>
            <a:normAutofit fontScale="47500" lnSpcReduction="20000"/>
          </a:bodyPr>
          <a:lstStyle/>
          <a:p>
            <a:r>
              <a:rPr lang="ru-RU" sz="3300" dirty="0"/>
              <a:t>Система оценки достижений планируемых предметных результатов освоения учебного предмета «География». Среднее общее образование : методические рекомендации. – М. : ФГБНУ «Институт содержания и методов обучения», 2024. – 55 с.: ил. – URL: </a:t>
            </a:r>
            <a:r>
              <a:rPr lang="ru-RU" sz="3300" dirty="0">
                <a:hlinkClick r:id="rId2"/>
              </a:rPr>
              <a:t>https://edsoo.ru/wp-content/uploads/2024/12/so_soo_geografiya_2024.pdf</a:t>
            </a:r>
            <a:endParaRPr lang="ru-RU" sz="3300" dirty="0"/>
          </a:p>
          <a:p>
            <a:pPr marL="0" indent="0">
              <a:buNone/>
            </a:pPr>
            <a:r>
              <a:rPr lang="ru-RU" sz="3300" dirty="0"/>
              <a:t>• Банк заданий для текущего оценивания по учебному предмету «География». Основное общее образование. – М. : ФГБНУ «Институт содержания и методов обучения», 2024. – 129 с.: ил. – URL: </a:t>
            </a:r>
            <a:r>
              <a:rPr lang="ru-RU" sz="3300" dirty="0">
                <a:hlinkClick r:id="rId3"/>
              </a:rPr>
              <a:t>https://edsoo.ru/wp-content/uploads/2024/10/bank-zadanij-dlya-tekushhego-oczenivaniya-po-uchebnomu-predmetu-geografiya-1.pdf</a:t>
            </a:r>
            <a:endParaRPr lang="ru-RU" sz="3300" dirty="0"/>
          </a:p>
          <a:p>
            <a:pPr marL="0" indent="0">
              <a:buNone/>
            </a:pPr>
            <a:r>
              <a:rPr lang="ru-RU" sz="3300" dirty="0"/>
              <a:t>• Система оценки достижений планируемых предметных результатов освоения учебного предмета «География». 5–9 классы : методические рекомендации. – М. : ФГБНУ «Институт стратегии развития образования», 2023. – 60 с.: ил. – URL: </a:t>
            </a:r>
            <a:r>
              <a:rPr lang="ru-RU" sz="3300" dirty="0">
                <a:hlinkClick r:id="rId4"/>
              </a:rPr>
              <a:t>https://edsoo.ru/wp-content/uploads/2023/12/mp_oczenka_geografiya_1.pdf</a:t>
            </a:r>
            <a:endParaRPr lang="ru-RU" sz="3300" dirty="0"/>
          </a:p>
          <a:p>
            <a:pPr marL="0" indent="0">
              <a:buNone/>
            </a:pPr>
            <a:r>
              <a:rPr lang="ru-RU" sz="3300" dirty="0"/>
              <a:t>• Достижение метапредметных результатов в рамках изучения предметов социально-гуманитарного блока (основное общее образование) : методические рекомендации. – М. : ФГБНУ «Институт стратегии развития образования», 2023. – 105 с. : ил. – URL: </a:t>
            </a:r>
            <a:r>
              <a:rPr lang="ru-RU" sz="3300" dirty="0">
                <a:hlinkClick r:id="rId5"/>
              </a:rPr>
              <a:t>https://edsoo.ru/wp-content/uploads/2023/12/soczialno-gumanitarnyj-blok_01.pdf</a:t>
            </a:r>
            <a:endParaRPr lang="ru-RU" sz="3300" dirty="0"/>
          </a:p>
          <a:p>
            <a:r>
              <a:rPr lang="ru-RU" sz="3300" dirty="0"/>
              <a:t> География. 5 класс. Реализация требований ФГОС основного общего образования : методическое пособие для учителя. – М. : ФГБНУ «Институт стратегии развития образования РАО», 2022. – 82 с.: ил. – URL: </a:t>
            </a:r>
            <a:r>
              <a:rPr lang="ru-RU" sz="3300" dirty="0">
                <a:hlinkClick r:id="rId6"/>
              </a:rPr>
              <a:t>https://edsoo.ru/2023/08/31/metodicheskoe-posobie-geografiya-5-klass-2022-g/</a:t>
            </a:r>
            <a:endParaRPr lang="ru-RU" sz="3300" dirty="0"/>
          </a:p>
          <a:p>
            <a:r>
              <a:rPr lang="ru-RU" sz="3300" dirty="0"/>
              <a:t>• Преподавание социально-гуманитарных дисциплин в школе: ресурсы диалога. 5–9 классы : методическое пособие. – М. : ФГБНУ «Институт стратегии развития образования РАО», 2021. – 102 с. – URL: </a:t>
            </a:r>
            <a:r>
              <a:rPr lang="ru-RU" sz="3300" dirty="0">
                <a:hlinkClick r:id="rId7"/>
              </a:rPr>
              <a:t>https://clck.ru/3NSGyc</a:t>
            </a:r>
            <a:endParaRPr lang="ru-RU" sz="3300" dirty="0"/>
          </a:p>
          <a:p>
            <a:r>
              <a:rPr lang="ru-RU" sz="3300" dirty="0"/>
              <a:t>• Планируемые предметные результаты освоения ФОП ООО как объект внутришкольного оценивания. География. – URL: </a:t>
            </a:r>
            <a:r>
              <a:rPr lang="ru-RU" sz="3300" dirty="0">
                <a:hlinkClick r:id="rId8"/>
              </a:rPr>
              <a:t>https://edsoo.ru/wp-content/uploads/2023/11/ambarczumova-14.11.2023-1.pdf</a:t>
            </a:r>
            <a:endParaRPr lang="ru-RU" sz="3300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83668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204207-3750-5F5A-6BCB-B4AA407DF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00881B"/>
                </a:solidFill>
              </a:rPr>
              <a:t>Методические вебинары </a:t>
            </a:r>
            <a:endParaRPr lang="ru-RU" b="1" dirty="0">
              <a:solidFill>
                <a:srgbClr val="00881B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50841F-06A8-8F84-960F-EB4BFA6047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endParaRPr lang="ru-RU" dirty="0"/>
          </a:p>
          <a:p>
            <a:r>
              <a:rPr lang="ru-RU" dirty="0"/>
              <a:t>Тематическое и итоговое оценивание по географии (5–9 </a:t>
            </a:r>
            <a:r>
              <a:rPr lang="ru-RU" dirty="0" err="1"/>
              <a:t>кл</a:t>
            </a:r>
            <a:r>
              <a:rPr lang="ru-RU" dirty="0"/>
              <a:t>.): формы, методы и инструментарий. – URL: </a:t>
            </a:r>
            <a:r>
              <a:rPr lang="ru-RU" dirty="0">
                <a:hlinkClick r:id="rId2"/>
              </a:rPr>
              <a:t>https://vk.com/video-215962627_456239433</a:t>
            </a:r>
            <a:r>
              <a:rPr lang="ru-RU" dirty="0"/>
              <a:t> </a:t>
            </a:r>
          </a:p>
          <a:p>
            <a:pPr marL="0" indent="0">
              <a:buNone/>
            </a:pPr>
            <a:r>
              <a:rPr lang="ru-RU" dirty="0"/>
              <a:t>• Реализация требований ФГОС СОО в образовательном процессе по теме «Топливно-энергетический комплекс мира». – URL: </a:t>
            </a:r>
            <a:r>
              <a:rPr lang="ru-RU" dirty="0">
                <a:hlinkClick r:id="rId3"/>
              </a:rPr>
              <a:t>https://vk.com/video-215962627_456239308</a:t>
            </a:r>
            <a:r>
              <a:rPr lang="ru-RU" dirty="0"/>
              <a:t> </a:t>
            </a:r>
          </a:p>
          <a:p>
            <a:pPr marL="0" indent="0">
              <a:buNone/>
            </a:pPr>
            <a:r>
              <a:rPr lang="ru-RU" dirty="0"/>
              <a:t>• Диагностика достижений требований ФГОС ООО и ее роль в развитии мотивации к обучению географии и умения осуществлять самооценку. – URL: </a:t>
            </a:r>
            <a:r>
              <a:rPr lang="ru-RU" dirty="0">
                <a:hlinkClick r:id="rId4"/>
              </a:rPr>
              <a:t>https://vk.com/video-215962627_456239218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• Актуальные вопросы преподавания географии в школе в условиях обновленного содержания образования. – URL: </a:t>
            </a:r>
            <a:r>
              <a:rPr lang="ru-RU" dirty="0">
                <a:hlinkClick r:id="rId5"/>
              </a:rPr>
              <a:t>https://vkvideo.ru/video-215962627_456239810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• Роль учебного предмета «География» в формировании межпредметных связей и мировоззрения обучающихся. Методическая среда ИСМО. – URL: </a:t>
            </a:r>
            <a:r>
              <a:rPr lang="ru-RU" dirty="0">
                <a:hlinkClick r:id="rId6"/>
              </a:rPr>
              <a:t>https://vkvideo.ru/video-215962627_456240136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• Оценивание в общеобразовательных организациях: каким ему быть? –URL: </a:t>
            </a:r>
            <a:r>
              <a:rPr lang="ru-RU" dirty="0">
                <a:hlinkClick r:id="rId7"/>
              </a:rPr>
              <a:t>https://vkvideo.ru/video-215962627_456239808?t=53m18s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68756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B2CD60-B408-14F4-E047-0323DCACD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00881B"/>
                </a:solidFill>
              </a:rPr>
              <a:t>Методические интерактивные кейсы </a:t>
            </a:r>
            <a:endParaRPr lang="ru-RU" b="1" dirty="0">
              <a:solidFill>
                <a:srgbClr val="00881B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AFE7252-FA2B-CAFB-170B-835D89FA36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ru-RU" dirty="0"/>
          </a:p>
          <a:p>
            <a:r>
              <a:rPr lang="ru-RU" dirty="0"/>
              <a:t>Взаимосвязь тем «Атмосфера и климаты Земли» и «Взаимодействие природы и общества». 7 класс. – URL: </a:t>
            </a:r>
            <a:r>
              <a:rPr lang="ru-RU" dirty="0">
                <a:hlinkClick r:id="rId2"/>
              </a:rPr>
              <a:t>https://static.edsoo.ru/projects/case/2024/ooo/geo/1/index.html</a:t>
            </a:r>
            <a:r>
              <a:rPr lang="ru-RU" dirty="0"/>
              <a:t> </a:t>
            </a:r>
          </a:p>
          <a:p>
            <a:r>
              <a:rPr lang="ru-RU" dirty="0"/>
              <a:t>• «Литосфера и рельеф Земли». 7 класс. – URL: </a:t>
            </a:r>
            <a:r>
              <a:rPr lang="ru-RU" dirty="0">
                <a:hlinkClick r:id="rId3"/>
              </a:rPr>
              <a:t>https://static.edsoo.ru/projects/case/2024/ooo/geo/2/index.html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 </a:t>
            </a:r>
          </a:p>
          <a:p>
            <a:r>
              <a:rPr lang="ru-RU" dirty="0"/>
              <a:t>• Топливно-энергетический комплекс мира. 10 класс. – URL: </a:t>
            </a:r>
            <a:r>
              <a:rPr lang="ru-RU" dirty="0">
                <a:hlinkClick r:id="rId4"/>
              </a:rPr>
              <a:t>https://static.edsoo.ru/projects/case/2024/soo/geo/2/index.html</a:t>
            </a:r>
            <a:endParaRPr lang="ru-RU" dirty="0"/>
          </a:p>
          <a:p>
            <a:endParaRPr lang="ru-RU" dirty="0"/>
          </a:p>
          <a:p>
            <a:r>
              <a:rPr lang="ru-RU" dirty="0"/>
              <a:t>• Взаимодействие человека и природы. 10 класс. – URL: </a:t>
            </a:r>
            <a:r>
              <a:rPr lang="ru-RU" dirty="0">
                <a:hlinkClick r:id="rId5"/>
              </a:rPr>
              <a:t>https://static.edsoo.ru/projects/case/2024/soo/geo/1/index.html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46289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20E5004-BDE6-479C-9298-B5B2E1B7BA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4071" y="229015"/>
            <a:ext cx="6121676" cy="6121676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7D2633E-EB7C-46B0-87DF-D59481E3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798" y="4303059"/>
            <a:ext cx="7181850" cy="135479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dirty="0" err="1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Звонцова</a:t>
            </a:r>
            <a:r>
              <a:rPr lang="ru-RU" sz="4800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 </a:t>
            </a:r>
            <a:r>
              <a:rPr lang="ru-RU" sz="4800" dirty="0" err="1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людмила</a:t>
            </a:r>
            <a:r>
              <a:rPr lang="ru-RU" sz="4800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 </a:t>
            </a:r>
            <a:r>
              <a:rPr lang="ru-RU" sz="4800" dirty="0" err="1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александровна</a:t>
            </a:r>
            <a:endParaRPr lang="ru-RU" sz="4800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TomskObl2104" pitchFamily="50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D8E30B65-3BA0-49C0-BEA4-DD621F1B2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747" y="5505451"/>
            <a:ext cx="6505575" cy="771526"/>
          </a:xfrm>
        </p:spPr>
        <p:txBody>
          <a:bodyPr>
            <a:normAutofit fontScale="92500" lnSpcReduction="10000"/>
          </a:bodyPr>
          <a:lstStyle/>
          <a:p>
            <a:pPr marL="0" indent="0" algn="r">
              <a:buNone/>
            </a:pPr>
            <a:r>
              <a:rPr lang="ru-RU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Учитель </a:t>
            </a:r>
            <a:r>
              <a:rPr lang="ru-RU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географии МБОУ </a:t>
            </a:r>
            <a:r>
              <a:rPr lang="ru-RU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СОШ №49 г. Томска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02C5EC9-CAAB-4AB2-B7FE-101BD0C7DA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574" y="749968"/>
            <a:ext cx="2024695" cy="54088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9476FF1-8D8C-4393-9981-E58C2167BA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761" y="1792741"/>
            <a:ext cx="2733878" cy="273387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728608-F2E5-497E-9F3E-E15C3DFE21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270" y="4984788"/>
            <a:ext cx="358778" cy="40936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20E23C-7C1F-4CDB-8F20-ED2A6DA456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844" y="1043788"/>
            <a:ext cx="4492131" cy="449213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462150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869576" y="-71718"/>
            <a:ext cx="109369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Основное общее образование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349623" y="1021976"/>
            <a:ext cx="11456895" cy="5698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805" algn="just">
              <a:lnSpc>
                <a:spcPct val="100000"/>
              </a:lnSpc>
              <a:spcBef>
                <a:spcPts val="180"/>
              </a:spcBef>
            </a:pPr>
            <a:r>
              <a:rPr lang="ru-RU" sz="2400" spc="-20" dirty="0">
                <a:cs typeface="Calibri"/>
              </a:rPr>
              <a:t>При изучении географии в 5–9 классах у обучающихся формируется система комплексных знаний о Земле как планете, об основных закономерностях развития природы, о размещении населения и хозяйства, об особенностях и динамике основных природных, экологических и социально-экономических процессов на территории стран мира и России, о проблемах взаимодействия природы и общества, географических подходах к устойчивому развитию территорий.</a:t>
            </a:r>
          </a:p>
          <a:p>
            <a:pPr marL="605155" indent="-514350" algn="just">
              <a:lnSpc>
                <a:spcPct val="100000"/>
              </a:lnSpc>
              <a:spcBef>
                <a:spcPts val="180"/>
              </a:spcBef>
              <a:buAutoNum type="arabicPeriod"/>
            </a:pPr>
            <a:endParaRPr lang="ru-RU" sz="2400" spc="-20" dirty="0">
              <a:cs typeface="Calibri"/>
            </a:endParaRPr>
          </a:p>
          <a:p>
            <a:pPr marL="605155" indent="-514350" algn="just">
              <a:lnSpc>
                <a:spcPct val="100000"/>
              </a:lnSpc>
              <a:spcBef>
                <a:spcPts val="180"/>
              </a:spcBef>
              <a:buAutoNum type="arabicPeriod"/>
            </a:pPr>
            <a:r>
              <a:rPr lang="ru-RU" sz="2400" spc="-20" dirty="0">
                <a:cs typeface="Calibri"/>
              </a:rPr>
              <a:t>Определено</a:t>
            </a:r>
            <a:r>
              <a:rPr lang="ru-RU" sz="2400" spc="-25" dirty="0">
                <a:cs typeface="Calibri"/>
              </a:rPr>
              <a:t> </a:t>
            </a:r>
            <a:r>
              <a:rPr lang="ru-RU" sz="2400" spc="-20" dirty="0">
                <a:solidFill>
                  <a:srgbClr val="003399"/>
                </a:solidFill>
                <a:cs typeface="Calibri"/>
              </a:rPr>
              <a:t>поурочное</a:t>
            </a:r>
            <a:r>
              <a:rPr lang="ru-RU" sz="2400" dirty="0">
                <a:solidFill>
                  <a:srgbClr val="003399"/>
                </a:solidFill>
                <a:cs typeface="Calibri"/>
              </a:rPr>
              <a:t> </a:t>
            </a:r>
            <a:r>
              <a:rPr lang="ru-RU" sz="2400" spc="-20" dirty="0">
                <a:solidFill>
                  <a:srgbClr val="003399"/>
                </a:solidFill>
                <a:cs typeface="Calibri"/>
              </a:rPr>
              <a:t>планирование</a:t>
            </a:r>
            <a:r>
              <a:rPr lang="ru-RU" sz="2400" spc="-25" dirty="0">
                <a:solidFill>
                  <a:srgbClr val="003399"/>
                </a:solidFill>
                <a:cs typeface="Calibri"/>
              </a:rPr>
              <a:t> </a:t>
            </a:r>
            <a:r>
              <a:rPr lang="ru-RU" sz="2400" dirty="0">
                <a:cs typeface="Calibri"/>
              </a:rPr>
              <a:t>по</a:t>
            </a:r>
            <a:r>
              <a:rPr lang="ru-RU" sz="2400" spc="60" dirty="0">
                <a:cs typeface="Calibri"/>
              </a:rPr>
              <a:t> </a:t>
            </a:r>
            <a:r>
              <a:rPr lang="ru-RU" sz="2400" spc="-10" dirty="0">
                <a:cs typeface="Calibri"/>
              </a:rPr>
              <a:t>классам </a:t>
            </a:r>
            <a:r>
              <a:rPr lang="ru-RU" sz="2400" dirty="0">
                <a:cs typeface="Calibri"/>
              </a:rPr>
              <a:t>на</a:t>
            </a:r>
            <a:r>
              <a:rPr lang="ru-RU" sz="2400" spc="-40" dirty="0">
                <a:cs typeface="Calibri"/>
              </a:rPr>
              <a:t> </a:t>
            </a:r>
            <a:r>
              <a:rPr lang="ru-RU" sz="2400" spc="-10" dirty="0">
                <a:solidFill>
                  <a:srgbClr val="003399"/>
                </a:solidFill>
                <a:cs typeface="Calibri"/>
              </a:rPr>
              <a:t>БАЗОВОМ</a:t>
            </a:r>
            <a:r>
              <a:rPr lang="ru-RU" sz="2400" spc="-35" dirty="0">
                <a:solidFill>
                  <a:srgbClr val="003399"/>
                </a:solidFill>
                <a:cs typeface="Calibri"/>
              </a:rPr>
              <a:t> </a:t>
            </a:r>
            <a:r>
              <a:rPr lang="ru-RU" sz="2400" spc="-10" dirty="0">
                <a:solidFill>
                  <a:srgbClr val="003399"/>
                </a:solidFill>
                <a:cs typeface="Calibri"/>
              </a:rPr>
              <a:t>УРОВНЕ</a:t>
            </a:r>
          </a:p>
          <a:p>
            <a:pPr marL="90805" algn="just">
              <a:lnSpc>
                <a:spcPct val="100000"/>
              </a:lnSpc>
              <a:spcBef>
                <a:spcPts val="180"/>
              </a:spcBef>
            </a:pPr>
            <a:endParaRPr lang="ru-RU" sz="1000" spc="-10" dirty="0">
              <a:solidFill>
                <a:srgbClr val="003399"/>
              </a:solidFill>
              <a:cs typeface="Calibri"/>
            </a:endParaRPr>
          </a:p>
          <a:p>
            <a:pPr marL="548005" marR="356870" indent="-457200" algn="just">
              <a:lnSpc>
                <a:spcPct val="100000"/>
              </a:lnSpc>
              <a:spcBef>
                <a:spcPts val="190"/>
              </a:spcBef>
              <a:buAutoNum type="arabicPeriod" startAt="2"/>
            </a:pPr>
            <a:r>
              <a:rPr lang="ru-RU" sz="2400" spc="-10" dirty="0">
                <a:uFill>
                  <a:solidFill>
                    <a:srgbClr val="C00000"/>
                  </a:solidFill>
                </a:uFill>
                <a:cs typeface="Calibri"/>
              </a:rPr>
              <a:t>Добавлен</a:t>
            </a:r>
            <a:r>
              <a:rPr lang="ru-RU" sz="2400" spc="-35" dirty="0">
                <a:uFill>
                  <a:solidFill>
                    <a:srgbClr val="C00000"/>
                  </a:solidFill>
                </a:uFill>
                <a:cs typeface="Calibri"/>
              </a:rPr>
              <a:t> </a:t>
            </a:r>
            <a:r>
              <a:rPr lang="ru-RU" sz="2400" spc="-10" dirty="0">
                <a:uFill>
                  <a:solidFill>
                    <a:srgbClr val="C00000"/>
                  </a:solidFill>
                </a:uFill>
                <a:cs typeface="Calibri"/>
              </a:rPr>
              <a:t>перечень</a:t>
            </a:r>
            <a:r>
              <a:rPr lang="ru-RU" sz="2400" spc="30" dirty="0">
                <a:cs typeface="Calibri"/>
              </a:rPr>
              <a:t> </a:t>
            </a:r>
            <a:r>
              <a:rPr lang="ru-RU" sz="2400" spc="-30" dirty="0">
                <a:cs typeface="Calibri"/>
              </a:rPr>
              <a:t>(</a:t>
            </a:r>
            <a:r>
              <a:rPr lang="ru-RU" sz="2400" spc="-30" dirty="0">
                <a:solidFill>
                  <a:srgbClr val="003399"/>
                </a:solidFill>
                <a:cs typeface="Calibri"/>
              </a:rPr>
              <a:t>кодификатор) </a:t>
            </a:r>
            <a:r>
              <a:rPr lang="ru-RU" sz="2400" spc="-10" dirty="0">
                <a:solidFill>
                  <a:srgbClr val="003399"/>
                </a:solidFill>
                <a:cs typeface="Calibri"/>
              </a:rPr>
              <a:t>проверяемых требований</a:t>
            </a:r>
            <a:r>
              <a:rPr lang="ru-RU" sz="2400" spc="-95" dirty="0">
                <a:solidFill>
                  <a:srgbClr val="003399"/>
                </a:solidFill>
                <a:cs typeface="Calibri"/>
              </a:rPr>
              <a:t> </a:t>
            </a:r>
            <a:r>
              <a:rPr lang="ru-RU" sz="2400" dirty="0">
                <a:solidFill>
                  <a:srgbClr val="003399"/>
                </a:solidFill>
                <a:cs typeface="Calibri"/>
              </a:rPr>
              <a:t>к</a:t>
            </a:r>
            <a:r>
              <a:rPr lang="ru-RU" sz="2400" spc="-30" dirty="0">
                <a:solidFill>
                  <a:srgbClr val="003399"/>
                </a:solidFill>
                <a:cs typeface="Calibri"/>
              </a:rPr>
              <a:t> результатам</a:t>
            </a:r>
            <a:r>
              <a:rPr lang="ru-RU" sz="2400" spc="-85" dirty="0">
                <a:solidFill>
                  <a:srgbClr val="003399"/>
                </a:solidFill>
                <a:cs typeface="Calibri"/>
              </a:rPr>
              <a:t> </a:t>
            </a:r>
            <a:r>
              <a:rPr lang="ru-RU" sz="2400" spc="-10" dirty="0">
                <a:solidFill>
                  <a:srgbClr val="003399"/>
                </a:solidFill>
                <a:cs typeface="Calibri"/>
              </a:rPr>
              <a:t>освоения</a:t>
            </a:r>
            <a:r>
              <a:rPr lang="ru-RU" sz="2400" spc="-85" dirty="0">
                <a:solidFill>
                  <a:srgbClr val="003399"/>
                </a:solidFill>
                <a:cs typeface="Calibri"/>
              </a:rPr>
              <a:t> </a:t>
            </a:r>
            <a:r>
              <a:rPr lang="ru-RU" sz="2400" dirty="0">
                <a:solidFill>
                  <a:srgbClr val="003399"/>
                </a:solidFill>
                <a:cs typeface="Calibri"/>
              </a:rPr>
              <a:t>ООП</a:t>
            </a:r>
            <a:r>
              <a:rPr lang="ru-RU" sz="2400" spc="15" dirty="0">
                <a:solidFill>
                  <a:srgbClr val="003399"/>
                </a:solidFill>
                <a:cs typeface="Calibri"/>
              </a:rPr>
              <a:t> </a:t>
            </a:r>
            <a:r>
              <a:rPr lang="ru-RU" sz="2400" dirty="0">
                <a:solidFill>
                  <a:srgbClr val="003399"/>
                </a:solidFill>
                <a:cs typeface="Calibri"/>
              </a:rPr>
              <a:t>ООО</a:t>
            </a:r>
            <a:r>
              <a:rPr lang="ru-RU" sz="2400" spc="10" dirty="0">
                <a:solidFill>
                  <a:srgbClr val="003399"/>
                </a:solidFill>
                <a:cs typeface="Calibri"/>
              </a:rPr>
              <a:t> </a:t>
            </a:r>
            <a:r>
              <a:rPr lang="ru-RU" sz="2400" spc="-50" dirty="0">
                <a:solidFill>
                  <a:srgbClr val="003399"/>
                </a:solidFill>
                <a:cs typeface="Calibri"/>
              </a:rPr>
              <a:t>и </a:t>
            </a:r>
            <a:r>
              <a:rPr lang="ru-RU" sz="2400" spc="-20" dirty="0">
                <a:solidFill>
                  <a:srgbClr val="003399"/>
                </a:solidFill>
                <a:cs typeface="Calibri"/>
              </a:rPr>
              <a:t>элементов</a:t>
            </a:r>
            <a:r>
              <a:rPr lang="ru-RU" sz="2400" spc="-55" dirty="0">
                <a:solidFill>
                  <a:srgbClr val="003399"/>
                </a:solidFill>
                <a:cs typeface="Calibri"/>
              </a:rPr>
              <a:t> </a:t>
            </a:r>
            <a:r>
              <a:rPr lang="ru-RU" sz="2400" spc="-30" dirty="0">
                <a:solidFill>
                  <a:srgbClr val="003399"/>
                </a:solidFill>
                <a:cs typeface="Calibri"/>
              </a:rPr>
              <a:t>содержания</a:t>
            </a:r>
            <a:r>
              <a:rPr lang="ru-RU" sz="2400" spc="-45" dirty="0">
                <a:solidFill>
                  <a:srgbClr val="003399"/>
                </a:solidFill>
                <a:cs typeface="Calibri"/>
              </a:rPr>
              <a:t> </a:t>
            </a:r>
            <a:r>
              <a:rPr lang="ru-RU" sz="2400" dirty="0">
                <a:solidFill>
                  <a:srgbClr val="003399"/>
                </a:solidFill>
                <a:cs typeface="Calibri"/>
              </a:rPr>
              <a:t>по </a:t>
            </a:r>
            <a:r>
              <a:rPr lang="ru-RU" sz="2400" spc="-25" dirty="0">
                <a:solidFill>
                  <a:srgbClr val="003399"/>
                </a:solidFill>
                <a:cs typeface="Calibri"/>
              </a:rPr>
              <a:t>предмету,</a:t>
            </a:r>
            <a:r>
              <a:rPr lang="ru-RU" sz="2400" spc="-15" dirty="0">
                <a:solidFill>
                  <a:srgbClr val="003399"/>
                </a:solidFill>
                <a:cs typeface="Calibri"/>
              </a:rPr>
              <a:t> </a:t>
            </a:r>
            <a:r>
              <a:rPr lang="ru-RU" sz="2400" spc="-10" dirty="0">
                <a:cs typeface="Calibri"/>
              </a:rPr>
              <a:t>который </a:t>
            </a:r>
            <a:r>
              <a:rPr lang="ru-RU" sz="2400" spc="-25" dirty="0">
                <a:cs typeface="Calibri"/>
              </a:rPr>
              <a:t>используется</a:t>
            </a:r>
            <a:r>
              <a:rPr lang="ru-RU" sz="2400" spc="-30" dirty="0">
                <a:cs typeface="Calibri"/>
              </a:rPr>
              <a:t> </a:t>
            </a:r>
            <a:r>
              <a:rPr lang="ru-RU" sz="2400" dirty="0">
                <a:cs typeface="Calibri"/>
              </a:rPr>
              <a:t>в</a:t>
            </a:r>
            <a:r>
              <a:rPr lang="ru-RU" sz="2400" spc="40" dirty="0">
                <a:cs typeface="Calibri"/>
              </a:rPr>
              <a:t> </a:t>
            </a:r>
            <a:r>
              <a:rPr lang="ru-RU" sz="2400" spc="-25" dirty="0">
                <a:cs typeface="Calibri"/>
              </a:rPr>
              <a:t>федеральных</a:t>
            </a:r>
            <a:r>
              <a:rPr lang="ru-RU" sz="2400" spc="-30" dirty="0">
                <a:cs typeface="Calibri"/>
              </a:rPr>
              <a:t> </a:t>
            </a:r>
            <a:r>
              <a:rPr lang="ru-RU" sz="2400" dirty="0">
                <a:cs typeface="Calibri"/>
              </a:rPr>
              <a:t>и</a:t>
            </a:r>
            <a:r>
              <a:rPr lang="ru-RU" sz="2400" spc="60" dirty="0">
                <a:cs typeface="Calibri"/>
              </a:rPr>
              <a:t> </a:t>
            </a:r>
            <a:r>
              <a:rPr lang="ru-RU" sz="2400" spc="-10" dirty="0">
                <a:cs typeface="Calibri"/>
              </a:rPr>
              <a:t>региональных</a:t>
            </a:r>
            <a:r>
              <a:rPr lang="ru-RU" sz="2400" dirty="0">
                <a:cs typeface="Calibri"/>
              </a:rPr>
              <a:t> </a:t>
            </a:r>
            <a:r>
              <a:rPr lang="ru-RU" sz="2400" spc="-25" dirty="0">
                <a:cs typeface="Calibri"/>
              </a:rPr>
              <a:t>процедурах</a:t>
            </a:r>
            <a:r>
              <a:rPr lang="ru-RU" sz="2400" spc="-40" dirty="0">
                <a:cs typeface="Calibri"/>
              </a:rPr>
              <a:t> </a:t>
            </a:r>
            <a:r>
              <a:rPr lang="ru-RU" sz="2400" dirty="0">
                <a:cs typeface="Calibri"/>
              </a:rPr>
              <a:t>оценки</a:t>
            </a:r>
            <a:r>
              <a:rPr lang="ru-RU" sz="2400" spc="-5" dirty="0">
                <a:cs typeface="Calibri"/>
              </a:rPr>
              <a:t> </a:t>
            </a:r>
            <a:r>
              <a:rPr lang="ru-RU" sz="2400" spc="-20" dirty="0">
                <a:cs typeface="Calibri"/>
              </a:rPr>
              <a:t>качества</a:t>
            </a:r>
            <a:r>
              <a:rPr lang="ru-RU" sz="2400" spc="-30" dirty="0">
                <a:cs typeface="Calibri"/>
              </a:rPr>
              <a:t> </a:t>
            </a:r>
            <a:r>
              <a:rPr lang="ru-RU" sz="2400" spc="-10" dirty="0">
                <a:cs typeface="Calibri"/>
              </a:rPr>
              <a:t>образования.</a:t>
            </a:r>
          </a:p>
          <a:p>
            <a:pPr marL="90805" marR="356870" algn="just">
              <a:lnSpc>
                <a:spcPct val="100000"/>
              </a:lnSpc>
              <a:spcBef>
                <a:spcPts val="190"/>
              </a:spcBef>
            </a:pPr>
            <a:endParaRPr lang="ru-RU" sz="1000" dirty="0">
              <a:cs typeface="Calibri"/>
            </a:endParaRPr>
          </a:p>
          <a:p>
            <a:pPr marL="90805" marR="341630" algn="just">
              <a:lnSpc>
                <a:spcPct val="100000"/>
              </a:lnSpc>
            </a:pPr>
            <a:r>
              <a:rPr lang="ru-RU" sz="2400" dirty="0">
                <a:cs typeface="Calibri"/>
              </a:rPr>
              <a:t>3. Добавили</a:t>
            </a:r>
            <a:r>
              <a:rPr lang="ru-RU" sz="2400" spc="-70" dirty="0">
                <a:cs typeface="Calibri"/>
              </a:rPr>
              <a:t> </a:t>
            </a:r>
            <a:r>
              <a:rPr lang="ru-RU" sz="2400" spc="-10" dirty="0">
                <a:cs typeface="Calibri"/>
              </a:rPr>
              <a:t>перечень</a:t>
            </a:r>
            <a:r>
              <a:rPr lang="ru-RU" sz="2400" spc="-5" dirty="0">
                <a:cs typeface="Calibri"/>
              </a:rPr>
              <a:t> </a:t>
            </a:r>
            <a:r>
              <a:rPr lang="ru-RU" sz="2400" spc="-30" dirty="0">
                <a:cs typeface="Calibri"/>
              </a:rPr>
              <a:t>(</a:t>
            </a:r>
            <a:r>
              <a:rPr lang="ru-RU" sz="2400" spc="-30" dirty="0">
                <a:solidFill>
                  <a:srgbClr val="003399"/>
                </a:solidFill>
                <a:cs typeface="Calibri"/>
              </a:rPr>
              <a:t>кодификатор</a:t>
            </a:r>
            <a:r>
              <a:rPr lang="ru-RU" sz="2400" spc="-30" dirty="0">
                <a:cs typeface="Calibri"/>
              </a:rPr>
              <a:t>)</a:t>
            </a:r>
            <a:r>
              <a:rPr lang="ru-RU" sz="2400" spc="-50" dirty="0">
                <a:cs typeface="Calibri"/>
              </a:rPr>
              <a:t> </a:t>
            </a:r>
            <a:r>
              <a:rPr lang="ru-RU" sz="2400" spc="-10" dirty="0">
                <a:cs typeface="Calibri"/>
              </a:rPr>
              <a:t>проверяемых </a:t>
            </a:r>
            <a:r>
              <a:rPr lang="ru-RU" sz="2400" dirty="0">
                <a:cs typeface="Calibri"/>
              </a:rPr>
              <a:t>требований</a:t>
            </a:r>
            <a:r>
              <a:rPr lang="ru-RU" sz="2400" spc="-105" dirty="0">
                <a:cs typeface="Calibri"/>
              </a:rPr>
              <a:t> </a:t>
            </a:r>
            <a:r>
              <a:rPr lang="ru-RU" sz="2400" dirty="0">
                <a:cs typeface="Calibri"/>
              </a:rPr>
              <a:t>к</a:t>
            </a:r>
            <a:r>
              <a:rPr lang="ru-RU" sz="2400" spc="-25" dirty="0">
                <a:cs typeface="Calibri"/>
              </a:rPr>
              <a:t> </a:t>
            </a:r>
            <a:r>
              <a:rPr lang="ru-RU" sz="2400" spc="-30" dirty="0">
                <a:cs typeface="Calibri"/>
              </a:rPr>
              <a:t>результатам</a:t>
            </a:r>
            <a:r>
              <a:rPr lang="ru-RU" sz="2400" spc="-90" dirty="0">
                <a:cs typeface="Calibri"/>
              </a:rPr>
              <a:t> </a:t>
            </a:r>
            <a:r>
              <a:rPr lang="ru-RU" sz="2400" spc="-10" dirty="0">
                <a:cs typeface="Calibri"/>
              </a:rPr>
              <a:t>освоения</a:t>
            </a:r>
            <a:r>
              <a:rPr lang="ru-RU" sz="2400" spc="-90" dirty="0">
                <a:cs typeface="Calibri"/>
              </a:rPr>
              <a:t> </a:t>
            </a:r>
            <a:r>
              <a:rPr lang="ru-RU" sz="2400" dirty="0">
                <a:cs typeface="Calibri"/>
              </a:rPr>
              <a:t>ООП</a:t>
            </a:r>
            <a:r>
              <a:rPr lang="ru-RU" sz="2400" spc="10" dirty="0">
                <a:cs typeface="Calibri"/>
              </a:rPr>
              <a:t> </a:t>
            </a:r>
            <a:r>
              <a:rPr lang="ru-RU" sz="2400" dirty="0">
                <a:cs typeface="Calibri"/>
              </a:rPr>
              <a:t>ООО</a:t>
            </a:r>
            <a:r>
              <a:rPr lang="ru-RU" sz="2400" spc="10" dirty="0">
                <a:cs typeface="Calibri"/>
              </a:rPr>
              <a:t> </a:t>
            </a:r>
            <a:r>
              <a:rPr lang="ru-RU" sz="2400" spc="-50" dirty="0">
                <a:cs typeface="Calibri"/>
              </a:rPr>
              <a:t>и </a:t>
            </a:r>
            <a:r>
              <a:rPr lang="ru-RU" sz="2400" spc="-20" dirty="0">
                <a:cs typeface="Calibri"/>
              </a:rPr>
              <a:t>элементов</a:t>
            </a:r>
            <a:r>
              <a:rPr lang="ru-RU" sz="2400" spc="-65" dirty="0">
                <a:cs typeface="Calibri"/>
              </a:rPr>
              <a:t> </a:t>
            </a:r>
            <a:r>
              <a:rPr lang="ru-RU" sz="2400" spc="-30" dirty="0">
                <a:cs typeface="Calibri"/>
              </a:rPr>
              <a:t>содержания</a:t>
            </a:r>
            <a:r>
              <a:rPr lang="ru-RU" sz="2400" spc="-45" dirty="0">
                <a:cs typeface="Calibri"/>
              </a:rPr>
              <a:t> </a:t>
            </a:r>
            <a:r>
              <a:rPr lang="ru-RU" sz="2400" dirty="0">
                <a:cs typeface="Calibri"/>
              </a:rPr>
              <a:t>—</a:t>
            </a:r>
            <a:r>
              <a:rPr lang="ru-RU" sz="2400" spc="-5" dirty="0">
                <a:cs typeface="Calibri"/>
              </a:rPr>
              <a:t> </a:t>
            </a:r>
            <a:r>
              <a:rPr lang="ru-RU" sz="2400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cs typeface="Calibri"/>
              </a:rPr>
              <a:t>для</a:t>
            </a:r>
            <a:r>
              <a:rPr lang="ru-RU" sz="2400" u="sng" spc="-1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cs typeface="Calibri"/>
              </a:rPr>
              <a:t> </a:t>
            </a:r>
            <a:r>
              <a:rPr lang="ru-RU" sz="2400" u="sng" spc="-2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cs typeface="Calibri"/>
              </a:rPr>
              <a:t>ОГЭ</a:t>
            </a:r>
            <a:endParaRPr lang="ru-RU" sz="24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12781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89126" y="128727"/>
            <a:ext cx="9812020" cy="853439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1861185" marR="5080" indent="-1849120">
              <a:lnSpc>
                <a:spcPts val="3050"/>
              </a:lnSpc>
              <a:spcBef>
                <a:spcPts val="455"/>
              </a:spcBef>
            </a:pPr>
            <a:r>
              <a:rPr dirty="0">
                <a:solidFill>
                  <a:srgbClr val="00881B"/>
                </a:solidFill>
              </a:rPr>
              <a:t>Место</a:t>
            </a:r>
            <a:r>
              <a:rPr spc="-55" dirty="0">
                <a:solidFill>
                  <a:srgbClr val="00881B"/>
                </a:solidFill>
              </a:rPr>
              <a:t> </a:t>
            </a:r>
            <a:r>
              <a:rPr spc="-10" dirty="0">
                <a:solidFill>
                  <a:srgbClr val="00881B"/>
                </a:solidFill>
              </a:rPr>
              <a:t>предмета</a:t>
            </a:r>
            <a:r>
              <a:rPr spc="-35" dirty="0">
                <a:solidFill>
                  <a:srgbClr val="00881B"/>
                </a:solidFill>
              </a:rPr>
              <a:t> </a:t>
            </a:r>
            <a:r>
              <a:rPr dirty="0">
                <a:solidFill>
                  <a:srgbClr val="00881B"/>
                </a:solidFill>
              </a:rPr>
              <a:t>в</a:t>
            </a:r>
            <a:r>
              <a:rPr spc="-60" dirty="0">
                <a:solidFill>
                  <a:srgbClr val="00881B"/>
                </a:solidFill>
              </a:rPr>
              <a:t> </a:t>
            </a:r>
            <a:r>
              <a:rPr dirty="0">
                <a:solidFill>
                  <a:srgbClr val="00881B"/>
                </a:solidFill>
              </a:rPr>
              <a:t>учебном</a:t>
            </a:r>
            <a:r>
              <a:rPr spc="-50" dirty="0">
                <a:solidFill>
                  <a:srgbClr val="00881B"/>
                </a:solidFill>
              </a:rPr>
              <a:t> </a:t>
            </a:r>
            <a:r>
              <a:rPr dirty="0">
                <a:solidFill>
                  <a:srgbClr val="00881B"/>
                </a:solidFill>
              </a:rPr>
              <a:t>плане</a:t>
            </a:r>
            <a:r>
              <a:rPr spc="-45" dirty="0">
                <a:solidFill>
                  <a:srgbClr val="00881B"/>
                </a:solidFill>
              </a:rPr>
              <a:t> </a:t>
            </a:r>
            <a:r>
              <a:rPr dirty="0">
                <a:solidFill>
                  <a:srgbClr val="00881B"/>
                </a:solidFill>
              </a:rPr>
              <a:t>на</a:t>
            </a:r>
            <a:r>
              <a:rPr spc="-55" dirty="0">
                <a:solidFill>
                  <a:srgbClr val="00881B"/>
                </a:solidFill>
              </a:rPr>
              <a:t> </a:t>
            </a:r>
            <a:r>
              <a:rPr dirty="0">
                <a:solidFill>
                  <a:srgbClr val="00881B"/>
                </a:solidFill>
              </a:rPr>
              <a:t>уровне</a:t>
            </a:r>
            <a:r>
              <a:rPr spc="-45" dirty="0">
                <a:solidFill>
                  <a:srgbClr val="00881B"/>
                </a:solidFill>
              </a:rPr>
              <a:t> </a:t>
            </a:r>
            <a:r>
              <a:rPr dirty="0">
                <a:solidFill>
                  <a:srgbClr val="00881B"/>
                </a:solidFill>
              </a:rPr>
              <a:t>основного</a:t>
            </a:r>
            <a:r>
              <a:rPr spc="-60" dirty="0">
                <a:solidFill>
                  <a:srgbClr val="00881B"/>
                </a:solidFill>
              </a:rPr>
              <a:t> </a:t>
            </a:r>
            <a:r>
              <a:rPr spc="-10" dirty="0">
                <a:solidFill>
                  <a:srgbClr val="00881B"/>
                </a:solidFill>
              </a:rPr>
              <a:t>общего </a:t>
            </a:r>
            <a:r>
              <a:rPr dirty="0">
                <a:solidFill>
                  <a:srgbClr val="00881B"/>
                </a:solidFill>
              </a:rPr>
              <a:t>образования</a:t>
            </a:r>
            <a:r>
              <a:rPr spc="-50" dirty="0">
                <a:solidFill>
                  <a:srgbClr val="00881B"/>
                </a:solidFill>
              </a:rPr>
              <a:t> </a:t>
            </a:r>
            <a:r>
              <a:rPr dirty="0">
                <a:solidFill>
                  <a:srgbClr val="00881B"/>
                </a:solidFill>
              </a:rPr>
              <a:t>в</a:t>
            </a:r>
            <a:r>
              <a:rPr spc="-85" dirty="0">
                <a:solidFill>
                  <a:srgbClr val="00881B"/>
                </a:solidFill>
              </a:rPr>
              <a:t> </a:t>
            </a:r>
            <a:r>
              <a:rPr spc="-20" dirty="0">
                <a:solidFill>
                  <a:srgbClr val="00881B"/>
                </a:solidFill>
              </a:rPr>
              <a:t>2025-</a:t>
            </a:r>
            <a:r>
              <a:rPr dirty="0">
                <a:solidFill>
                  <a:srgbClr val="00881B"/>
                </a:solidFill>
              </a:rPr>
              <a:t>2026</a:t>
            </a:r>
            <a:r>
              <a:rPr spc="-35" dirty="0">
                <a:solidFill>
                  <a:srgbClr val="00881B"/>
                </a:solidFill>
              </a:rPr>
              <a:t> </a:t>
            </a:r>
            <a:r>
              <a:rPr dirty="0">
                <a:solidFill>
                  <a:srgbClr val="00881B"/>
                </a:solidFill>
              </a:rPr>
              <a:t>учебном</a:t>
            </a:r>
            <a:r>
              <a:rPr spc="-90" dirty="0">
                <a:solidFill>
                  <a:srgbClr val="00881B"/>
                </a:solidFill>
              </a:rPr>
              <a:t> </a:t>
            </a:r>
            <a:r>
              <a:rPr spc="-20" dirty="0">
                <a:solidFill>
                  <a:srgbClr val="00881B"/>
                </a:solidFill>
              </a:rPr>
              <a:t>году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761060" y="1190371"/>
          <a:ext cx="10223499" cy="48075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336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84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14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9690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000" b="1" spc="-1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Классы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2000" b="1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Количество</a:t>
                      </a:r>
                      <a:r>
                        <a:rPr sz="2000" b="1" spc="-12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часов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95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854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b="1" spc="-25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Кол-</a:t>
                      </a:r>
                      <a:r>
                        <a:rPr sz="1800" b="1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во</a:t>
                      </a:r>
                      <a:r>
                        <a:rPr sz="1800" b="1" spc="-1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часов</a:t>
                      </a:r>
                      <a:r>
                        <a:rPr sz="1800" b="1" spc="-5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sz="1800" b="1" spc="15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неделю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b="1" spc="-25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Кол-</a:t>
                      </a:r>
                      <a:r>
                        <a:rPr sz="1800" b="1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во</a:t>
                      </a:r>
                      <a:r>
                        <a:rPr sz="1800" b="1" spc="-5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часов </a:t>
                      </a:r>
                      <a:r>
                        <a:rPr sz="1800" b="1" spc="-25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за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учебный</a:t>
                      </a:r>
                      <a:r>
                        <a:rPr sz="1800" b="1" spc="-55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год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(34</a:t>
                      </a:r>
                      <a:r>
                        <a:rPr sz="1800" b="1" spc="-35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учебные</a:t>
                      </a:r>
                      <a:r>
                        <a:rPr sz="1800" b="1" spc="-35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недели)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35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800" b="1" u="sng" spc="-50" dirty="0">
                          <a:solidFill>
                            <a:srgbClr val="1F4E79"/>
                          </a:solidFill>
                          <a:uFill>
                            <a:solidFill>
                              <a:srgbClr val="1F4E79"/>
                            </a:solidFill>
                          </a:uFill>
                          <a:latin typeface="Calibri"/>
                          <a:cs typeface="Calibri"/>
                        </a:rPr>
                        <a:t>5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R="1062355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Использование</a:t>
                      </a:r>
                      <a:r>
                        <a:rPr sz="1800" b="1" spc="-85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ФРП</a:t>
                      </a:r>
                      <a:r>
                        <a:rPr sz="1800" b="1" spc="-35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800" u="sng" spc="-10" dirty="0">
                          <a:solidFill>
                            <a:srgbClr val="1F4E79"/>
                          </a:solidFill>
                          <a:uFill>
                            <a:solidFill>
                              <a:srgbClr val="1F4E79"/>
                            </a:solidFill>
                          </a:uFill>
                          <a:latin typeface="Calibri"/>
                          <a:cs typeface="Calibri"/>
                          <a:hlinkClick r:id="rId2"/>
                        </a:rPr>
                        <a:t>https://edsoo.ru/</a:t>
                      </a:r>
                      <a:r>
                        <a:rPr sz="1800" spc="-1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800" b="1" spc="-5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800" b="1" spc="-25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34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21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800" b="1" u="sng" spc="-50" dirty="0">
                          <a:solidFill>
                            <a:srgbClr val="1F4E79"/>
                          </a:solidFill>
                          <a:uFill>
                            <a:solidFill>
                              <a:srgbClr val="1F4E79"/>
                            </a:solidFill>
                          </a:uFill>
                          <a:latin typeface="Calibri"/>
                          <a:cs typeface="Calibri"/>
                        </a:rPr>
                        <a:t>6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R="1062355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Использование</a:t>
                      </a:r>
                      <a:r>
                        <a:rPr sz="1800" b="1" spc="-85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ФРП</a:t>
                      </a:r>
                      <a:r>
                        <a:rPr sz="1800" b="1" spc="-35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800" u="sng" spc="-10" dirty="0">
                          <a:solidFill>
                            <a:srgbClr val="1F4E79"/>
                          </a:solidFill>
                          <a:uFill>
                            <a:solidFill>
                              <a:srgbClr val="1F4E79"/>
                            </a:solidFill>
                          </a:uFill>
                          <a:latin typeface="Calibri"/>
                          <a:cs typeface="Calibri"/>
                          <a:hlinkClick r:id="rId2"/>
                        </a:rPr>
                        <a:t>https://edsoo.ru/</a:t>
                      </a:r>
                      <a:r>
                        <a:rPr sz="1800" spc="-1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800" b="1" spc="-5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800" b="1" spc="-25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34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21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800" b="1" u="sng" spc="-50" dirty="0">
                          <a:solidFill>
                            <a:srgbClr val="1F4E79"/>
                          </a:solidFill>
                          <a:uFill>
                            <a:solidFill>
                              <a:srgbClr val="1F4E79"/>
                            </a:solidFill>
                          </a:uFill>
                          <a:latin typeface="Calibri"/>
                          <a:cs typeface="Calibri"/>
                        </a:rPr>
                        <a:t>7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R="1062355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spc="-1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Использование</a:t>
                      </a:r>
                      <a:r>
                        <a:rPr sz="1800" b="1" spc="-2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ФРП</a:t>
                      </a:r>
                      <a:r>
                        <a:rPr sz="1800" b="1" spc="35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800" u="sng" spc="-10" dirty="0">
                          <a:solidFill>
                            <a:srgbClr val="1F4E79"/>
                          </a:solidFill>
                          <a:uFill>
                            <a:solidFill>
                              <a:srgbClr val="1F4E79"/>
                            </a:solidFill>
                          </a:uFill>
                          <a:latin typeface="Calibri"/>
                          <a:cs typeface="Calibri"/>
                          <a:hlinkClick r:id="rId2"/>
                        </a:rPr>
                        <a:t>https://edsoo.ru/</a:t>
                      </a:r>
                      <a:r>
                        <a:rPr sz="1800" spc="-1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800" b="1" spc="-5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800" b="1" spc="-25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68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21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800" b="1" u="sng" spc="-50" dirty="0">
                          <a:solidFill>
                            <a:srgbClr val="1F4E79"/>
                          </a:solidFill>
                          <a:uFill>
                            <a:solidFill>
                              <a:srgbClr val="1F4E79"/>
                            </a:solidFill>
                          </a:uFill>
                          <a:latin typeface="Calibri"/>
                          <a:cs typeface="Calibri"/>
                        </a:rPr>
                        <a:t>8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R="1546860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Использование</a:t>
                      </a:r>
                      <a:r>
                        <a:rPr sz="1800" b="1" spc="-9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800" u="sng" spc="-10" dirty="0">
                          <a:solidFill>
                            <a:srgbClr val="1F4E79"/>
                          </a:solidFill>
                          <a:uFill>
                            <a:solidFill>
                              <a:srgbClr val="1F4E79"/>
                            </a:solidFill>
                          </a:uFill>
                          <a:latin typeface="Calibri"/>
                          <a:cs typeface="Calibri"/>
                          <a:hlinkClick r:id="rId2"/>
                        </a:rPr>
                        <a:t>https://edsoo.ru/</a:t>
                      </a:r>
                      <a:r>
                        <a:rPr sz="1800" spc="-1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800" b="1" spc="-5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800" b="1" spc="-25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68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21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800" b="1" u="sng" spc="-50" dirty="0">
                          <a:solidFill>
                            <a:srgbClr val="1F4E79"/>
                          </a:solidFill>
                          <a:uFill>
                            <a:solidFill>
                              <a:srgbClr val="1F4E79"/>
                            </a:solidFill>
                          </a:uFill>
                          <a:latin typeface="Calibri"/>
                          <a:cs typeface="Calibri"/>
                        </a:rPr>
                        <a:t>9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R="818515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b="1" spc="-1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Использование</a:t>
                      </a:r>
                      <a:r>
                        <a:rPr sz="1800" b="1" spc="-3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ранее</a:t>
                      </a:r>
                      <a:r>
                        <a:rPr sz="1800" b="1" spc="-2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разработанных</a:t>
                      </a:r>
                      <a:r>
                        <a:rPr sz="1800" b="1" spc="-1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РП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88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800" b="1" spc="-50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88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800" b="1" spc="-25" dirty="0">
                          <a:solidFill>
                            <a:srgbClr val="1F4E79"/>
                          </a:solidFill>
                          <a:latin typeface="Calibri"/>
                          <a:cs typeface="Calibri"/>
                        </a:rPr>
                        <a:t>68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88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76145" y="214121"/>
            <a:ext cx="3478529" cy="768350"/>
          </a:xfrm>
          <a:prstGeom prst="rect">
            <a:avLst/>
          </a:prstGeom>
        </p:spPr>
        <p:txBody>
          <a:bodyPr vert="horz" wrap="square" lIns="0" tIns="104775" rIns="0" bIns="0" rtlCol="0">
            <a:spAutoFit/>
          </a:bodyPr>
          <a:lstStyle/>
          <a:p>
            <a:pPr marL="12700" marR="5080" lvl="0" indent="0" algn="ctr" defTabSz="914400" eaLnBrk="1" fontAlgn="auto" latinLnBrk="0" hangingPunct="1">
              <a:lnSpc>
                <a:spcPct val="70000"/>
              </a:lnSpc>
              <a:spcBef>
                <a:spcPts val="8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Федеральная</a:t>
            </a:r>
            <a:r>
              <a:rPr kumimoji="0" sz="2000" b="1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образовательная </a:t>
            </a:r>
            <a:r>
              <a:rPr kumimoji="0" sz="21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программа</a:t>
            </a:r>
            <a:r>
              <a:rPr kumimoji="0" sz="2100" b="1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1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сновного</a:t>
            </a:r>
            <a:r>
              <a:rPr kumimoji="0" sz="2000" b="1" i="0" u="none" strike="noStrike" kern="0" cap="none" spc="-9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общего образования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66166" y="1213485"/>
            <a:ext cx="5109210" cy="3524885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241300" marR="1137920" lvl="0" indent="-228600" defTabSz="914400" eaLnBrk="1" fontAlgn="auto" latinLnBrk="0" hangingPunct="1">
              <a:lnSpc>
                <a:spcPts val="2690"/>
              </a:lnSpc>
              <a:spcBef>
                <a:spcPts val="740"/>
              </a:spcBef>
              <a:spcAft>
                <a:spcPts val="0"/>
              </a:spcAft>
              <a:buClrTx/>
              <a:buSzTx/>
              <a:buFont typeface="Microsoft Sans Serif"/>
              <a:buChar char="•"/>
              <a:tabLst>
                <a:tab pos="241300" algn="l"/>
              </a:tabLst>
              <a:defRPr/>
            </a:pPr>
            <a:r>
              <a:rPr kumimoji="0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18.4.</a:t>
            </a:r>
            <a:r>
              <a:rPr kumimoji="0" sz="2800" b="0" i="0" u="none" strike="noStrike" kern="0" cap="none" spc="-1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Внутренняя</a:t>
            </a:r>
            <a:r>
              <a:rPr kumimoji="0" sz="2800" b="0" i="0" u="none" strike="noStrike" kern="0" cap="none" spc="-10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оценка включает:</a:t>
            </a:r>
            <a:r>
              <a:rPr kumimoji="0" sz="2800" b="0" i="0" u="none" strike="noStrike" kern="0" cap="none" spc="-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стартовую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241300" marR="0" lvl="0" indent="0" defTabSz="914400" eaLnBrk="1" fontAlgn="auto" latinLnBrk="0" hangingPunct="1">
              <a:lnSpc>
                <a:spcPts val="237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диагностику;</a:t>
            </a:r>
            <a:r>
              <a:rPr kumimoji="0" sz="2800" b="0" i="0" u="none" strike="noStrike" kern="0" cap="none" spc="-9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текущую</a:t>
            </a:r>
            <a:r>
              <a:rPr kumimoji="0" sz="2800" b="0" i="0" u="none" strike="noStrike" kern="0" cap="none" spc="-9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8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и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241300" marR="5080" lvl="0" indent="0" defTabSz="914400" eaLnBrk="1" fontAlgn="auto" latinLnBrk="0" hangingPunct="1">
              <a:lnSpc>
                <a:spcPts val="2690"/>
              </a:lnSpc>
              <a:spcBef>
                <a:spcPts val="3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тематическую</a:t>
            </a:r>
            <a:r>
              <a:rPr kumimoji="0" sz="2800" b="0" i="0" u="none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оценку;</a:t>
            </a:r>
            <a:r>
              <a:rPr kumimoji="0" sz="2800" b="0" i="0" u="none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итоговую </a:t>
            </a:r>
            <a:r>
              <a:rPr kumimoji="0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оценку;</a:t>
            </a:r>
            <a:r>
              <a:rPr kumimoji="0" sz="2800" b="0" i="0" u="none" strike="noStrike" kern="0" cap="none" spc="-8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промежуточную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241300" marR="0" lvl="0" indent="0" defTabSz="914400" eaLnBrk="1" fontAlgn="auto" latinLnBrk="0" hangingPunct="1">
              <a:lnSpc>
                <a:spcPts val="237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аттестацию;</a:t>
            </a:r>
            <a:r>
              <a:rPr kumimoji="0" sz="28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психолого-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241300" marR="281305" lvl="0" indent="0" defTabSz="914400" eaLnBrk="1" fontAlgn="auto" latinLnBrk="0" hangingPunct="1">
              <a:lnSpc>
                <a:spcPct val="80000"/>
              </a:lnSpc>
              <a:spcBef>
                <a:spcPts val="3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педагогическое</a:t>
            </a:r>
            <a:r>
              <a:rPr kumimoji="0" sz="2800" b="0" i="0" u="none" strike="noStrike" kern="0" cap="none" spc="-10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наблюдение; внутренний</a:t>
            </a:r>
            <a:r>
              <a:rPr kumimoji="0" sz="28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мониторинг </a:t>
            </a:r>
            <a:r>
              <a:rPr kumimoji="0" sz="28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образовательных</a:t>
            </a:r>
            <a:r>
              <a:rPr kumimoji="0" sz="28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достижений обучающихся.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967473" y="253745"/>
            <a:ext cx="4478020" cy="6286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ts val="236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5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Изменения</a:t>
            </a:r>
            <a:r>
              <a:rPr kumimoji="0" sz="2050" b="1" i="0" u="none" strike="noStrike" kern="0" cap="none" spc="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5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согласно</a:t>
            </a:r>
            <a:r>
              <a:rPr kumimoji="0" sz="2050" b="1" i="0" u="none" strike="noStrike" kern="0" cap="none" spc="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5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приказу</a:t>
            </a:r>
            <a:r>
              <a:rPr kumimoji="0" sz="2050" b="1" i="0" u="none" strike="noStrike" kern="0" cap="none" spc="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5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№</a:t>
            </a:r>
            <a:r>
              <a:rPr kumimoji="0" sz="2050" b="1" i="0" u="none" strike="noStrike" kern="0" cap="none" spc="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5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704</a:t>
            </a:r>
            <a:r>
              <a:rPr kumimoji="0" sz="2050" b="1" i="0" u="none" strike="noStrike" kern="0" cap="none" spc="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50" b="1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от</a:t>
            </a:r>
            <a:endParaRPr kumimoji="0" sz="20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0" marR="0" lvl="0" indent="0" algn="ctr" defTabSz="914400" eaLnBrk="1" fontAlgn="auto" latinLnBrk="0" hangingPunct="1">
              <a:lnSpc>
                <a:spcPts val="23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5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09.10.2024</a:t>
            </a:r>
            <a:endParaRPr kumimoji="0" sz="20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412484" y="1231519"/>
            <a:ext cx="5474970" cy="5193665"/>
          </a:xfrm>
          <a:prstGeom prst="rect">
            <a:avLst/>
          </a:prstGeom>
        </p:spPr>
        <p:txBody>
          <a:bodyPr vert="horz" wrap="square" lIns="0" tIns="104775" rIns="0" bIns="0" rtlCol="0">
            <a:spAutoFit/>
          </a:bodyPr>
          <a:lstStyle/>
          <a:p>
            <a:pPr marL="240665" marR="5080" lvl="0" indent="-228600" defTabSz="914400" eaLnBrk="1" fontAlgn="auto" latinLnBrk="0" hangingPunct="1">
              <a:lnSpc>
                <a:spcPct val="70000"/>
              </a:lnSpc>
              <a:spcBef>
                <a:spcPts val="825"/>
              </a:spcBef>
              <a:spcAft>
                <a:spcPts val="0"/>
              </a:spcAft>
              <a:buClr>
                <a:srgbClr val="000000"/>
              </a:buClr>
              <a:buSzTx/>
              <a:buFont typeface="Microsoft Sans Serif"/>
              <a:buChar char="•"/>
              <a:tabLst>
                <a:tab pos="240665" algn="l"/>
              </a:tabLst>
              <a:defRPr/>
            </a:pPr>
            <a:r>
              <a:rPr kumimoji="0" sz="2000" b="0" i="0" u="sng" strike="noStrike" kern="0" cap="none" spc="0" normalizeH="0" baseline="0" noProof="0" dirty="0">
                <a:ln>
                  <a:noFill/>
                </a:ln>
                <a:solidFill>
                  <a:srgbClr val="0462C1"/>
                </a:solidFill>
                <a:effectLst/>
                <a:uLnTx/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подпункт</a:t>
            </a:r>
            <a:r>
              <a:rPr kumimoji="0" sz="2000" b="0" i="0" u="sng" strike="noStrike" kern="0" cap="none" spc="-55" normalizeH="0" baseline="0" noProof="0" dirty="0">
                <a:ln>
                  <a:noFill/>
                </a:ln>
                <a:solidFill>
                  <a:srgbClr val="0462C1"/>
                </a:solidFill>
                <a:effectLst/>
                <a:uLnTx/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kumimoji="0" sz="2000" b="0" i="0" u="sng" strike="noStrike" kern="0" cap="none" spc="0" normalizeH="0" baseline="0" noProof="0" dirty="0">
                <a:ln>
                  <a:noFill/>
                </a:ln>
                <a:solidFill>
                  <a:srgbClr val="0462C1"/>
                </a:solidFill>
                <a:effectLst/>
                <a:uLnTx/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18.4</a:t>
            </a:r>
            <a:r>
              <a:rPr kumimoji="0" sz="2000" b="0" i="0" u="none" strike="noStrike" kern="0" cap="none" spc="-40" normalizeH="0" baseline="0" noProof="0" dirty="0">
                <a:ln>
                  <a:noFill/>
                </a:ln>
                <a:solidFill>
                  <a:srgbClr val="0462C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дополнить</a:t>
            </a:r>
            <a:r>
              <a:rPr kumimoji="0" sz="20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абзацами</a:t>
            </a:r>
            <a:r>
              <a:rPr kumimoji="0" sz="20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следующего содержания: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240665" marR="288925" lvl="0" indent="-228600" defTabSz="914400" eaLnBrk="1" fontAlgn="auto" latinLnBrk="0" hangingPunct="1">
              <a:lnSpc>
                <a:spcPct val="70000"/>
              </a:lnSpc>
              <a:spcBef>
                <a:spcPts val="994"/>
              </a:spcBef>
              <a:spcAft>
                <a:spcPts val="0"/>
              </a:spcAft>
              <a:buClrTx/>
              <a:buSzTx/>
              <a:buFont typeface="Microsoft Sans Serif"/>
              <a:buChar char="•"/>
              <a:tabLst>
                <a:tab pos="240665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"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Длительность</a:t>
            </a:r>
            <a:r>
              <a:rPr kumimoji="0" sz="2000" b="1" i="0" u="none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контрольной</a:t>
            </a:r>
            <a:r>
              <a:rPr kumimoji="0" sz="20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работы,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являющейся</a:t>
            </a:r>
            <a:r>
              <a:rPr kumimoji="0" sz="20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формой</a:t>
            </a:r>
            <a:r>
              <a:rPr kumimoji="0" sz="2000" b="0" i="0" u="none" strike="noStrike" kern="0" cap="none" spc="-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письменной</a:t>
            </a:r>
            <a:r>
              <a:rPr kumimoji="0" sz="20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проверки </a:t>
            </a:r>
            <a:r>
              <a:rPr kumimoji="0" sz="20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результатов</a:t>
            </a:r>
            <a:r>
              <a:rPr kumimoji="0" sz="20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обучения</a:t>
            </a:r>
            <a:r>
              <a:rPr kumimoji="0" sz="20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с</a:t>
            </a:r>
            <a:r>
              <a:rPr kumimoji="0" sz="20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целью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оценки</a:t>
            </a:r>
            <a:r>
              <a:rPr kumimoji="0" sz="20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уровня достижения</a:t>
            </a:r>
            <a:r>
              <a:rPr kumimoji="0" sz="20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предметных</a:t>
            </a:r>
            <a:r>
              <a:rPr kumimoji="0" sz="20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и</a:t>
            </a:r>
            <a:r>
              <a:rPr kumimoji="0" sz="20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(или)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240665" marR="132080" lvl="0" indent="0" defTabSz="91440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метапредметных</a:t>
            </a:r>
            <a:r>
              <a:rPr kumimoji="0" sz="20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результатов,</a:t>
            </a:r>
            <a:r>
              <a:rPr kumimoji="0" sz="2000" b="0" i="0" u="none" strike="noStrike" kern="0" cap="none" spc="-8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составляет</a:t>
            </a:r>
            <a:r>
              <a:rPr kumimoji="0" sz="20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от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одного</a:t>
            </a:r>
            <a:r>
              <a:rPr kumimoji="0" sz="20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до</a:t>
            </a:r>
            <a:r>
              <a:rPr kumimoji="0" sz="20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двух</a:t>
            </a:r>
            <a:r>
              <a:rPr kumimoji="0" sz="20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уроков</a:t>
            </a:r>
            <a:r>
              <a:rPr kumimoji="0" sz="20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(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не</a:t>
            </a:r>
            <a:r>
              <a:rPr kumimoji="0" sz="2000" b="1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более</a:t>
            </a:r>
            <a:r>
              <a:rPr kumimoji="0" sz="2000" b="1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чем</a:t>
            </a:r>
            <a:r>
              <a:rPr kumimoji="0" sz="2000" b="1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45</a:t>
            </a:r>
            <a:r>
              <a:rPr kumimoji="0" sz="2000" b="1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минут каждый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).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240665" marR="455295" lvl="0" indent="-228600" defTabSz="914400" eaLnBrk="1" fontAlgn="auto" latinLnBrk="0" hangingPunct="1">
              <a:lnSpc>
                <a:spcPct val="70100"/>
              </a:lnSpc>
              <a:spcBef>
                <a:spcPts val="1005"/>
              </a:spcBef>
              <a:spcAft>
                <a:spcPts val="0"/>
              </a:spcAft>
              <a:buClrTx/>
              <a:buSzTx/>
              <a:buFont typeface="Microsoft Sans Serif"/>
              <a:buChar char="•"/>
              <a:tabLst>
                <a:tab pos="240665" algn="l"/>
              </a:tabLst>
              <a:defRPr/>
            </a:pP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Длительность</a:t>
            </a:r>
            <a:r>
              <a:rPr kumimoji="0" sz="2000" b="1" i="0" u="none" strike="noStrike" kern="0" cap="none" spc="-1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практической</a:t>
            </a:r>
            <a:r>
              <a:rPr kumimoji="0" sz="2000" b="0" i="0" u="none" strike="noStrike" kern="0" cap="none" spc="-9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работы, являющейся</a:t>
            </a:r>
            <a:r>
              <a:rPr kumimoji="0" sz="20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формой</a:t>
            </a:r>
            <a:r>
              <a:rPr kumimoji="0" sz="20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организации</a:t>
            </a:r>
            <a:r>
              <a:rPr kumimoji="0" sz="20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учебного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процесса,</a:t>
            </a:r>
            <a:r>
              <a:rPr kumimoji="0" sz="20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направленной</a:t>
            </a:r>
            <a:r>
              <a:rPr kumimoji="0" sz="20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на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выработку</a:t>
            </a:r>
            <a:r>
              <a:rPr kumimoji="0" sz="20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у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240665" marR="10795" lvl="0" indent="0" defTabSz="91440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обучающихся</a:t>
            </a:r>
            <a:r>
              <a:rPr kumimoji="0" sz="20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практических</a:t>
            </a:r>
            <a:r>
              <a:rPr kumimoji="0" sz="20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умений,</a:t>
            </a:r>
            <a:r>
              <a:rPr kumimoji="0" sz="20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включая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лабораторные,</a:t>
            </a:r>
            <a:r>
              <a:rPr kumimoji="0" sz="20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интерактивные</a:t>
            </a:r>
            <a:r>
              <a:rPr kumimoji="0" sz="20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и</a:t>
            </a:r>
            <a:r>
              <a:rPr kumimoji="0" sz="20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иные</a:t>
            </a:r>
            <a:r>
              <a:rPr kumimoji="0" sz="20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работы</a:t>
            </a:r>
            <a:r>
              <a:rPr kumimoji="0" sz="20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и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не</a:t>
            </a:r>
            <a:r>
              <a:rPr kumimoji="0" sz="20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являющейся</a:t>
            </a:r>
            <a:r>
              <a:rPr kumimoji="0" sz="20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формой</a:t>
            </a:r>
            <a:r>
              <a:rPr kumimoji="0" sz="20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контроля,</a:t>
            </a:r>
            <a:r>
              <a:rPr kumimoji="0" sz="20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составляет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один</a:t>
            </a:r>
            <a:r>
              <a:rPr kumimoji="0" sz="20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урок</a:t>
            </a:r>
            <a:r>
              <a:rPr kumimoji="0" sz="20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(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не</a:t>
            </a:r>
            <a:r>
              <a:rPr kumimoji="0" sz="2000" b="1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более</a:t>
            </a:r>
            <a:r>
              <a:rPr kumimoji="0" sz="2000" b="1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чем</a:t>
            </a:r>
            <a:r>
              <a:rPr kumimoji="0" sz="2000" b="1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45</a:t>
            </a:r>
            <a:r>
              <a:rPr kumimoji="0" sz="2000" b="1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минут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).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240665" marR="0" lvl="0" indent="-227965" defTabSz="914400" eaLnBrk="1" fontAlgn="auto" latinLnBrk="0" hangingPunct="1">
              <a:lnSpc>
                <a:spcPts val="2039"/>
              </a:lnSpc>
              <a:spcBef>
                <a:spcPts val="275"/>
              </a:spcBef>
              <a:spcAft>
                <a:spcPts val="0"/>
              </a:spcAft>
              <a:buClrTx/>
              <a:buSzTx/>
              <a:buFont typeface="Microsoft Sans Serif"/>
              <a:buChar char="•"/>
              <a:tabLst>
                <a:tab pos="240665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При</a:t>
            </a:r>
            <a:r>
              <a:rPr kumimoji="0" sz="20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этом</a:t>
            </a:r>
            <a:r>
              <a:rPr kumimoji="0" sz="20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объем</a:t>
            </a:r>
            <a:r>
              <a:rPr kumimoji="0" sz="2000" b="1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учебного</a:t>
            </a:r>
            <a:r>
              <a:rPr kumimoji="0" sz="2000" b="1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времени,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240665" marR="104775" lvl="0" indent="0" defTabSz="914400" eaLnBrk="1" fontAlgn="auto" latinLnBrk="0" hangingPunct="1">
              <a:lnSpc>
                <a:spcPct val="70000"/>
              </a:lnSpc>
              <a:spcBef>
                <a:spcPts val="3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затрачиваемого</a:t>
            </a:r>
            <a:r>
              <a:rPr kumimoji="0" sz="2000" b="1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на</a:t>
            </a:r>
            <a:r>
              <a:rPr kumimoji="0" sz="2000" b="1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проведение</a:t>
            </a:r>
            <a:r>
              <a:rPr kumimoji="0" sz="2000" b="1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оценочных процедур,</a:t>
            </a:r>
            <a:r>
              <a:rPr kumimoji="0" sz="2000" b="1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не</a:t>
            </a:r>
            <a:r>
              <a:rPr kumimoji="0" sz="2000" b="1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должен</a:t>
            </a:r>
            <a:r>
              <a:rPr kumimoji="0" sz="2000" b="1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превышать</a:t>
            </a:r>
            <a:r>
              <a:rPr kumimoji="0" sz="2000" b="1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10%</a:t>
            </a:r>
            <a:r>
              <a:rPr kumimoji="0" sz="2000" b="1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от</a:t>
            </a:r>
            <a:r>
              <a:rPr kumimoji="0" sz="2000" b="1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всего 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объема</a:t>
            </a:r>
            <a:r>
              <a:rPr kumimoji="0" sz="2000" b="1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учебного</a:t>
            </a:r>
            <a:r>
              <a:rPr kumimoji="0" sz="2000" b="1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времени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,</a:t>
            </a:r>
            <a:r>
              <a:rPr kumimoji="0" sz="20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отводимого</a:t>
            </a:r>
            <a:r>
              <a:rPr kumimoji="0" sz="2000" b="0" i="0" u="none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на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240665" marR="53340" lvl="0" indent="0" defTabSz="91440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изучение</a:t>
            </a:r>
            <a:r>
              <a:rPr kumimoji="0" sz="20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данного</a:t>
            </a:r>
            <a:r>
              <a:rPr kumimoji="0" sz="20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учебного</a:t>
            </a:r>
            <a:r>
              <a:rPr kumimoji="0" sz="20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предмета</a:t>
            </a:r>
            <a:r>
              <a:rPr kumimoji="0" sz="20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в</a:t>
            </a:r>
            <a:r>
              <a:rPr kumimoji="0" sz="20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данном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классе</a:t>
            </a:r>
            <a:r>
              <a:rPr kumimoji="0" sz="20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в</a:t>
            </a:r>
            <a:r>
              <a:rPr kumimoji="0" sz="20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текущем</a:t>
            </a:r>
            <a:r>
              <a:rPr kumimoji="0" sz="20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учебном</a:t>
            </a:r>
            <a:r>
              <a:rPr kumimoji="0" sz="20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году."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1148" y="104393"/>
            <a:ext cx="442785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38100" algn="ctr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000000"/>
                </a:solidFill>
              </a:rPr>
              <a:t>Федеральная</a:t>
            </a:r>
            <a:endParaRPr sz="1800"/>
          </a:p>
          <a:p>
            <a:pPr marL="12700" marR="5080" algn="ctr">
              <a:lnSpc>
                <a:spcPct val="100000"/>
              </a:lnSpc>
            </a:pPr>
            <a:r>
              <a:rPr sz="1800" dirty="0">
                <a:solidFill>
                  <a:srgbClr val="000000"/>
                </a:solidFill>
              </a:rPr>
              <a:t>основная</a:t>
            </a:r>
            <a:r>
              <a:rPr sz="1800" spc="-50" dirty="0">
                <a:solidFill>
                  <a:srgbClr val="000000"/>
                </a:solidFill>
              </a:rPr>
              <a:t> </a:t>
            </a:r>
            <a:r>
              <a:rPr sz="1800" spc="-10" dirty="0">
                <a:solidFill>
                  <a:srgbClr val="000000"/>
                </a:solidFill>
              </a:rPr>
              <a:t>общеобразовательная</a:t>
            </a:r>
            <a:r>
              <a:rPr sz="1800" spc="-60" dirty="0">
                <a:solidFill>
                  <a:srgbClr val="000000"/>
                </a:solidFill>
              </a:rPr>
              <a:t> </a:t>
            </a:r>
            <a:r>
              <a:rPr sz="1800" spc="-10" dirty="0">
                <a:solidFill>
                  <a:srgbClr val="000000"/>
                </a:solidFill>
              </a:rPr>
              <a:t>программа Федеральная</a:t>
            </a:r>
            <a:r>
              <a:rPr sz="1800" spc="-60" dirty="0">
                <a:solidFill>
                  <a:srgbClr val="000000"/>
                </a:solidFill>
              </a:rPr>
              <a:t> </a:t>
            </a:r>
            <a:r>
              <a:rPr sz="1800" dirty="0">
                <a:solidFill>
                  <a:srgbClr val="000000"/>
                </a:solidFill>
              </a:rPr>
              <a:t>рабочая</a:t>
            </a:r>
            <a:r>
              <a:rPr sz="1800" spc="-35" dirty="0">
                <a:solidFill>
                  <a:srgbClr val="000000"/>
                </a:solidFill>
              </a:rPr>
              <a:t> </a:t>
            </a:r>
            <a:r>
              <a:rPr sz="1800" spc="-10" dirty="0">
                <a:solidFill>
                  <a:srgbClr val="000000"/>
                </a:solidFill>
              </a:rPr>
              <a:t>программа</a:t>
            </a:r>
            <a:endParaRPr sz="1800"/>
          </a:p>
        </p:txBody>
      </p:sp>
      <p:sp>
        <p:nvSpPr>
          <p:cNvPr id="3" name="object 3"/>
          <p:cNvSpPr txBox="1"/>
          <p:nvPr/>
        </p:nvSpPr>
        <p:spPr>
          <a:xfrm>
            <a:off x="1304289" y="927049"/>
            <a:ext cx="3640454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по</a:t>
            </a:r>
            <a:r>
              <a:rPr kumimoji="0" sz="1800" b="1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учебному</a:t>
            </a:r>
            <a:r>
              <a:rPr kumimoji="0" sz="1800" b="1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предмету</a:t>
            </a:r>
            <a:r>
              <a:rPr kumimoji="0" sz="1800" b="1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«География»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530085" y="110744"/>
            <a:ext cx="5116830" cy="1520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77364" marR="231140" lvl="0" indent="-153543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Приказ 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Министерства</a:t>
            </a:r>
            <a:r>
              <a:rPr kumimoji="0" sz="1400" b="1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просвещения</a:t>
            </a:r>
            <a:r>
              <a:rPr kumimoji="0" sz="1400" b="1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Российской</a:t>
            </a:r>
            <a:r>
              <a:rPr kumimoji="0" sz="1400" b="1" i="0" u="none" strike="noStrike" kern="0" cap="none" spc="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Федерации 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от</a:t>
            </a:r>
            <a:r>
              <a:rPr kumimoji="0" sz="1400" b="1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09.10.2024</a:t>
            </a:r>
            <a:r>
              <a:rPr kumimoji="0" sz="1400" b="1" i="0" u="none" strike="noStrike" kern="0" cap="none" spc="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№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1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704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413384" marR="406400" lvl="0" indent="34163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«О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внесении</a:t>
            </a:r>
            <a:r>
              <a:rPr kumimoji="0" sz="1400" b="1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изменений</a:t>
            </a:r>
            <a:r>
              <a:rPr kumimoji="0" sz="1400" b="1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в</a:t>
            </a:r>
            <a:r>
              <a:rPr kumimoji="0" sz="1400" b="1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некоторые</a:t>
            </a:r>
            <a:r>
              <a:rPr kumimoji="0" sz="1400" b="1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приказы 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Министерства</a:t>
            </a:r>
            <a:r>
              <a:rPr kumimoji="0" sz="1400" b="1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просвещения</a:t>
            </a:r>
            <a:r>
              <a:rPr kumimoji="0" sz="1400" b="1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Российской</a:t>
            </a:r>
            <a:r>
              <a:rPr kumimoji="0" sz="1400" b="1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Федерации, касающиеся</a:t>
            </a:r>
            <a:r>
              <a:rPr kumimoji="0" sz="1400" b="1" i="0" u="none" strike="noStrike" kern="0" cap="none" spc="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федеральных</a:t>
            </a:r>
            <a:r>
              <a:rPr kumimoji="0" sz="1400" b="1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образовательных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программ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1277620" marR="5080" lvl="0" indent="-1265555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начального</a:t>
            </a:r>
            <a:r>
              <a:rPr kumimoji="0" sz="1400" b="1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общего</a:t>
            </a:r>
            <a:r>
              <a:rPr kumimoji="0" sz="1400" b="1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образования,</a:t>
            </a:r>
            <a:r>
              <a:rPr kumimoji="0" sz="1400" b="1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основного</a:t>
            </a:r>
            <a:r>
              <a:rPr kumimoji="0" sz="1400" b="1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общего</a:t>
            </a:r>
            <a:r>
              <a:rPr kumimoji="0" sz="1400" b="1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образования 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и</a:t>
            </a:r>
            <a:r>
              <a:rPr kumimoji="0" sz="1400" b="1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среднего</a:t>
            </a:r>
            <a:r>
              <a:rPr kumimoji="0" sz="1400" b="1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общего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образования»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6383" y="1619923"/>
            <a:ext cx="4465320" cy="353272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14056" y="5254726"/>
            <a:ext cx="4061605" cy="1340933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40791" y="1089660"/>
            <a:ext cx="311696" cy="4676394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6259065" y="1731284"/>
            <a:ext cx="5713730" cy="5072380"/>
            <a:chOff x="6259065" y="1731284"/>
            <a:chExt cx="5713730" cy="5072380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59065" y="1731284"/>
              <a:ext cx="5713478" cy="507178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015472" y="2624327"/>
              <a:ext cx="774192" cy="301751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6788658" y="2195322"/>
              <a:ext cx="2130425" cy="0"/>
            </a:xfrm>
            <a:custGeom>
              <a:avLst/>
              <a:gdLst/>
              <a:ahLst/>
              <a:cxnLst/>
              <a:rect l="l" t="t" r="r" b="b"/>
              <a:pathLst>
                <a:path w="2130425">
                  <a:moveTo>
                    <a:pt x="0" y="0"/>
                  </a:moveTo>
                  <a:lnTo>
                    <a:pt x="2130044" y="0"/>
                  </a:lnTo>
                </a:path>
              </a:pathLst>
            </a:custGeom>
            <a:ln w="381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22731" y="653506"/>
            <a:ext cx="5404485" cy="6015990"/>
            <a:chOff x="522731" y="653506"/>
            <a:chExt cx="5404485" cy="60159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0180" y="653506"/>
              <a:ext cx="4964145" cy="349786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4923" y="2208276"/>
              <a:ext cx="5378196" cy="242773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2731" y="4149852"/>
              <a:ext cx="5404104" cy="2519172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916939" y="484123"/>
            <a:ext cx="30530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152.9</a:t>
            </a:r>
            <a:r>
              <a:rPr kumimoji="0" sz="18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sng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Поурочное</a:t>
            </a:r>
            <a:r>
              <a:rPr kumimoji="0" sz="1800" b="0" i="0" u="sng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 </a:t>
            </a:r>
            <a:r>
              <a:rPr kumimoji="0" sz="1800" b="0" i="0" u="sng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планирование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cs typeface="Calibri Light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6231635" y="669751"/>
            <a:ext cx="5520690" cy="6063615"/>
            <a:chOff x="6231635" y="669751"/>
            <a:chExt cx="5520690" cy="6063615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04507" y="669751"/>
              <a:ext cx="5347462" cy="349076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281927" y="3194304"/>
              <a:ext cx="4920996" cy="3418332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6250685" y="6067805"/>
              <a:ext cx="4991100" cy="646430"/>
            </a:xfrm>
            <a:custGeom>
              <a:avLst/>
              <a:gdLst/>
              <a:ahLst/>
              <a:cxnLst/>
              <a:rect l="l" t="t" r="r" b="b"/>
              <a:pathLst>
                <a:path w="4991100" h="646429">
                  <a:moveTo>
                    <a:pt x="0" y="323088"/>
                  </a:moveTo>
                  <a:lnTo>
                    <a:pt x="18724" y="283312"/>
                  </a:lnTo>
                  <a:lnTo>
                    <a:pt x="56499" y="254410"/>
                  </a:lnTo>
                  <a:lnTo>
                    <a:pt x="92465" y="235652"/>
                  </a:lnTo>
                  <a:lnTo>
                    <a:pt x="136734" y="217343"/>
                  </a:lnTo>
                  <a:lnTo>
                    <a:pt x="189031" y="199520"/>
                  </a:lnTo>
                  <a:lnTo>
                    <a:pt x="249080" y="182217"/>
                  </a:lnTo>
                  <a:lnTo>
                    <a:pt x="316605" y="165472"/>
                  </a:lnTo>
                  <a:lnTo>
                    <a:pt x="391329" y="149318"/>
                  </a:lnTo>
                  <a:lnTo>
                    <a:pt x="431304" y="141475"/>
                  </a:lnTo>
                  <a:lnTo>
                    <a:pt x="472976" y="133793"/>
                  </a:lnTo>
                  <a:lnTo>
                    <a:pt x="516309" y="126277"/>
                  </a:lnTo>
                  <a:lnTo>
                    <a:pt x="561270" y="118932"/>
                  </a:lnTo>
                  <a:lnTo>
                    <a:pt x="607823" y="111762"/>
                  </a:lnTo>
                  <a:lnTo>
                    <a:pt x="655934" y="104771"/>
                  </a:lnTo>
                  <a:lnTo>
                    <a:pt x="705570" y="97964"/>
                  </a:lnTo>
                  <a:lnTo>
                    <a:pt x="756694" y="91345"/>
                  </a:lnTo>
                  <a:lnTo>
                    <a:pt x="809273" y="84919"/>
                  </a:lnTo>
                  <a:lnTo>
                    <a:pt x="863273" y="78690"/>
                  </a:lnTo>
                  <a:lnTo>
                    <a:pt x="918657" y="72663"/>
                  </a:lnTo>
                  <a:lnTo>
                    <a:pt x="975393" y="66842"/>
                  </a:lnTo>
                  <a:lnTo>
                    <a:pt x="1033446" y="61232"/>
                  </a:lnTo>
                  <a:lnTo>
                    <a:pt x="1092781" y="55837"/>
                  </a:lnTo>
                  <a:lnTo>
                    <a:pt x="1153363" y="50662"/>
                  </a:lnTo>
                  <a:lnTo>
                    <a:pt x="1215158" y="45711"/>
                  </a:lnTo>
                  <a:lnTo>
                    <a:pt x="1278132" y="40988"/>
                  </a:lnTo>
                  <a:lnTo>
                    <a:pt x="1342249" y="36498"/>
                  </a:lnTo>
                  <a:lnTo>
                    <a:pt x="1407477" y="32246"/>
                  </a:lnTo>
                  <a:lnTo>
                    <a:pt x="1473779" y="28236"/>
                  </a:lnTo>
                  <a:lnTo>
                    <a:pt x="1541121" y="24472"/>
                  </a:lnTo>
                  <a:lnTo>
                    <a:pt x="1609470" y="20959"/>
                  </a:lnTo>
                  <a:lnTo>
                    <a:pt x="1678790" y="17701"/>
                  </a:lnTo>
                  <a:lnTo>
                    <a:pt x="1749047" y="14704"/>
                  </a:lnTo>
                  <a:lnTo>
                    <a:pt x="1820206" y="11970"/>
                  </a:lnTo>
                  <a:lnTo>
                    <a:pt x="1892233" y="9505"/>
                  </a:lnTo>
                  <a:lnTo>
                    <a:pt x="1965093" y="7314"/>
                  </a:lnTo>
                  <a:lnTo>
                    <a:pt x="2038752" y="5400"/>
                  </a:lnTo>
                  <a:lnTo>
                    <a:pt x="2113176" y="3769"/>
                  </a:lnTo>
                  <a:lnTo>
                    <a:pt x="2188329" y="2424"/>
                  </a:lnTo>
                  <a:lnTo>
                    <a:pt x="2264178" y="1370"/>
                  </a:lnTo>
                  <a:lnTo>
                    <a:pt x="2340687" y="611"/>
                  </a:lnTo>
                  <a:lnTo>
                    <a:pt x="2417822" y="153"/>
                  </a:lnTo>
                  <a:lnTo>
                    <a:pt x="2495549" y="0"/>
                  </a:lnTo>
                  <a:lnTo>
                    <a:pt x="2573277" y="153"/>
                  </a:lnTo>
                  <a:lnTo>
                    <a:pt x="2650412" y="611"/>
                  </a:lnTo>
                  <a:lnTo>
                    <a:pt x="2726921" y="1370"/>
                  </a:lnTo>
                  <a:lnTo>
                    <a:pt x="2802770" y="2424"/>
                  </a:lnTo>
                  <a:lnTo>
                    <a:pt x="2877923" y="3769"/>
                  </a:lnTo>
                  <a:lnTo>
                    <a:pt x="2952347" y="5400"/>
                  </a:lnTo>
                  <a:lnTo>
                    <a:pt x="3026006" y="7314"/>
                  </a:lnTo>
                  <a:lnTo>
                    <a:pt x="3098866" y="9505"/>
                  </a:lnTo>
                  <a:lnTo>
                    <a:pt x="3170893" y="11970"/>
                  </a:lnTo>
                  <a:lnTo>
                    <a:pt x="3242052" y="14704"/>
                  </a:lnTo>
                  <a:lnTo>
                    <a:pt x="3312309" y="17701"/>
                  </a:lnTo>
                  <a:lnTo>
                    <a:pt x="3381629" y="20959"/>
                  </a:lnTo>
                  <a:lnTo>
                    <a:pt x="3449978" y="24472"/>
                  </a:lnTo>
                  <a:lnTo>
                    <a:pt x="3517320" y="28236"/>
                  </a:lnTo>
                  <a:lnTo>
                    <a:pt x="3583622" y="32246"/>
                  </a:lnTo>
                  <a:lnTo>
                    <a:pt x="3648850" y="36498"/>
                  </a:lnTo>
                  <a:lnTo>
                    <a:pt x="3712967" y="40988"/>
                  </a:lnTo>
                  <a:lnTo>
                    <a:pt x="3775941" y="45711"/>
                  </a:lnTo>
                  <a:lnTo>
                    <a:pt x="3837736" y="50662"/>
                  </a:lnTo>
                  <a:lnTo>
                    <a:pt x="3898318" y="55837"/>
                  </a:lnTo>
                  <a:lnTo>
                    <a:pt x="3957653" y="61232"/>
                  </a:lnTo>
                  <a:lnTo>
                    <a:pt x="4015706" y="66842"/>
                  </a:lnTo>
                  <a:lnTo>
                    <a:pt x="4072442" y="72663"/>
                  </a:lnTo>
                  <a:lnTo>
                    <a:pt x="4127826" y="78690"/>
                  </a:lnTo>
                  <a:lnTo>
                    <a:pt x="4181826" y="84919"/>
                  </a:lnTo>
                  <a:lnTo>
                    <a:pt x="4234405" y="91345"/>
                  </a:lnTo>
                  <a:lnTo>
                    <a:pt x="4285529" y="97964"/>
                  </a:lnTo>
                  <a:lnTo>
                    <a:pt x="4335165" y="104771"/>
                  </a:lnTo>
                  <a:lnTo>
                    <a:pt x="4383276" y="111762"/>
                  </a:lnTo>
                  <a:lnTo>
                    <a:pt x="4429829" y="118932"/>
                  </a:lnTo>
                  <a:lnTo>
                    <a:pt x="4474790" y="126277"/>
                  </a:lnTo>
                  <a:lnTo>
                    <a:pt x="4518123" y="133793"/>
                  </a:lnTo>
                  <a:lnTo>
                    <a:pt x="4559795" y="141475"/>
                  </a:lnTo>
                  <a:lnTo>
                    <a:pt x="4599770" y="149318"/>
                  </a:lnTo>
                  <a:lnTo>
                    <a:pt x="4638015" y="157319"/>
                  </a:lnTo>
                  <a:lnTo>
                    <a:pt x="4709174" y="173773"/>
                  </a:lnTo>
                  <a:lnTo>
                    <a:pt x="4772995" y="190801"/>
                  </a:lnTo>
                  <a:lnTo>
                    <a:pt x="4829202" y="208369"/>
                  </a:lnTo>
                  <a:lnTo>
                    <a:pt x="4877520" y="226439"/>
                  </a:lnTo>
                  <a:lnTo>
                    <a:pt x="4917673" y="244977"/>
                  </a:lnTo>
                  <a:lnTo>
                    <a:pt x="4961986" y="273582"/>
                  </a:lnTo>
                  <a:lnTo>
                    <a:pt x="4986372" y="303038"/>
                  </a:lnTo>
                  <a:lnTo>
                    <a:pt x="4991099" y="323088"/>
                  </a:lnTo>
                  <a:lnTo>
                    <a:pt x="4989912" y="333151"/>
                  </a:lnTo>
                  <a:lnTo>
                    <a:pt x="4961986" y="372593"/>
                  </a:lnTo>
                  <a:lnTo>
                    <a:pt x="4917673" y="401198"/>
                  </a:lnTo>
                  <a:lnTo>
                    <a:pt x="4877520" y="419736"/>
                  </a:lnTo>
                  <a:lnTo>
                    <a:pt x="4829202" y="437806"/>
                  </a:lnTo>
                  <a:lnTo>
                    <a:pt x="4772995" y="455374"/>
                  </a:lnTo>
                  <a:lnTo>
                    <a:pt x="4709174" y="472402"/>
                  </a:lnTo>
                  <a:lnTo>
                    <a:pt x="4638015" y="488856"/>
                  </a:lnTo>
                  <a:lnTo>
                    <a:pt x="4599770" y="496857"/>
                  </a:lnTo>
                  <a:lnTo>
                    <a:pt x="4559795" y="504700"/>
                  </a:lnTo>
                  <a:lnTo>
                    <a:pt x="4518123" y="512382"/>
                  </a:lnTo>
                  <a:lnTo>
                    <a:pt x="4474790" y="519898"/>
                  </a:lnTo>
                  <a:lnTo>
                    <a:pt x="4429829" y="527243"/>
                  </a:lnTo>
                  <a:lnTo>
                    <a:pt x="4383276" y="534413"/>
                  </a:lnTo>
                  <a:lnTo>
                    <a:pt x="4335165" y="541404"/>
                  </a:lnTo>
                  <a:lnTo>
                    <a:pt x="4285529" y="548211"/>
                  </a:lnTo>
                  <a:lnTo>
                    <a:pt x="4234405" y="554830"/>
                  </a:lnTo>
                  <a:lnTo>
                    <a:pt x="4181826" y="561256"/>
                  </a:lnTo>
                  <a:lnTo>
                    <a:pt x="4127826" y="567485"/>
                  </a:lnTo>
                  <a:lnTo>
                    <a:pt x="4072442" y="573512"/>
                  </a:lnTo>
                  <a:lnTo>
                    <a:pt x="4015706" y="579333"/>
                  </a:lnTo>
                  <a:lnTo>
                    <a:pt x="3957653" y="584943"/>
                  </a:lnTo>
                  <a:lnTo>
                    <a:pt x="3898318" y="590338"/>
                  </a:lnTo>
                  <a:lnTo>
                    <a:pt x="3837736" y="595513"/>
                  </a:lnTo>
                  <a:lnTo>
                    <a:pt x="3775941" y="600464"/>
                  </a:lnTo>
                  <a:lnTo>
                    <a:pt x="3712967" y="605187"/>
                  </a:lnTo>
                  <a:lnTo>
                    <a:pt x="3648850" y="609677"/>
                  </a:lnTo>
                  <a:lnTo>
                    <a:pt x="3583622" y="613929"/>
                  </a:lnTo>
                  <a:lnTo>
                    <a:pt x="3517320" y="617939"/>
                  </a:lnTo>
                  <a:lnTo>
                    <a:pt x="3449978" y="621703"/>
                  </a:lnTo>
                  <a:lnTo>
                    <a:pt x="3381629" y="625216"/>
                  </a:lnTo>
                  <a:lnTo>
                    <a:pt x="3312309" y="628474"/>
                  </a:lnTo>
                  <a:lnTo>
                    <a:pt x="3242052" y="631471"/>
                  </a:lnTo>
                  <a:lnTo>
                    <a:pt x="3170893" y="634205"/>
                  </a:lnTo>
                  <a:lnTo>
                    <a:pt x="3098866" y="636670"/>
                  </a:lnTo>
                  <a:lnTo>
                    <a:pt x="3026006" y="638861"/>
                  </a:lnTo>
                  <a:lnTo>
                    <a:pt x="2952347" y="640775"/>
                  </a:lnTo>
                  <a:lnTo>
                    <a:pt x="2877923" y="642406"/>
                  </a:lnTo>
                  <a:lnTo>
                    <a:pt x="2802770" y="643751"/>
                  </a:lnTo>
                  <a:lnTo>
                    <a:pt x="2726921" y="644805"/>
                  </a:lnTo>
                  <a:lnTo>
                    <a:pt x="2650412" y="645564"/>
                  </a:lnTo>
                  <a:lnTo>
                    <a:pt x="2573277" y="646022"/>
                  </a:lnTo>
                  <a:lnTo>
                    <a:pt x="2495549" y="646176"/>
                  </a:lnTo>
                  <a:lnTo>
                    <a:pt x="2417822" y="646022"/>
                  </a:lnTo>
                  <a:lnTo>
                    <a:pt x="2340687" y="645564"/>
                  </a:lnTo>
                  <a:lnTo>
                    <a:pt x="2264178" y="644805"/>
                  </a:lnTo>
                  <a:lnTo>
                    <a:pt x="2188329" y="643751"/>
                  </a:lnTo>
                  <a:lnTo>
                    <a:pt x="2113176" y="642406"/>
                  </a:lnTo>
                  <a:lnTo>
                    <a:pt x="2038752" y="640775"/>
                  </a:lnTo>
                  <a:lnTo>
                    <a:pt x="1965093" y="638861"/>
                  </a:lnTo>
                  <a:lnTo>
                    <a:pt x="1892233" y="636670"/>
                  </a:lnTo>
                  <a:lnTo>
                    <a:pt x="1820206" y="634205"/>
                  </a:lnTo>
                  <a:lnTo>
                    <a:pt x="1749047" y="631471"/>
                  </a:lnTo>
                  <a:lnTo>
                    <a:pt x="1678790" y="628474"/>
                  </a:lnTo>
                  <a:lnTo>
                    <a:pt x="1609470" y="625216"/>
                  </a:lnTo>
                  <a:lnTo>
                    <a:pt x="1541121" y="621703"/>
                  </a:lnTo>
                  <a:lnTo>
                    <a:pt x="1473779" y="617939"/>
                  </a:lnTo>
                  <a:lnTo>
                    <a:pt x="1407477" y="613929"/>
                  </a:lnTo>
                  <a:lnTo>
                    <a:pt x="1342249" y="609677"/>
                  </a:lnTo>
                  <a:lnTo>
                    <a:pt x="1278132" y="605187"/>
                  </a:lnTo>
                  <a:lnTo>
                    <a:pt x="1215158" y="600464"/>
                  </a:lnTo>
                  <a:lnTo>
                    <a:pt x="1153363" y="595513"/>
                  </a:lnTo>
                  <a:lnTo>
                    <a:pt x="1092781" y="590338"/>
                  </a:lnTo>
                  <a:lnTo>
                    <a:pt x="1033446" y="584943"/>
                  </a:lnTo>
                  <a:lnTo>
                    <a:pt x="975393" y="579333"/>
                  </a:lnTo>
                  <a:lnTo>
                    <a:pt x="918657" y="573512"/>
                  </a:lnTo>
                  <a:lnTo>
                    <a:pt x="863273" y="567485"/>
                  </a:lnTo>
                  <a:lnTo>
                    <a:pt x="809273" y="561256"/>
                  </a:lnTo>
                  <a:lnTo>
                    <a:pt x="756694" y="554830"/>
                  </a:lnTo>
                  <a:lnTo>
                    <a:pt x="705570" y="548211"/>
                  </a:lnTo>
                  <a:lnTo>
                    <a:pt x="655934" y="541404"/>
                  </a:lnTo>
                  <a:lnTo>
                    <a:pt x="607823" y="534413"/>
                  </a:lnTo>
                  <a:lnTo>
                    <a:pt x="561270" y="527243"/>
                  </a:lnTo>
                  <a:lnTo>
                    <a:pt x="516309" y="519898"/>
                  </a:lnTo>
                  <a:lnTo>
                    <a:pt x="472976" y="512382"/>
                  </a:lnTo>
                  <a:lnTo>
                    <a:pt x="431304" y="504700"/>
                  </a:lnTo>
                  <a:lnTo>
                    <a:pt x="391329" y="496857"/>
                  </a:lnTo>
                  <a:lnTo>
                    <a:pt x="353084" y="488856"/>
                  </a:lnTo>
                  <a:lnTo>
                    <a:pt x="281925" y="472402"/>
                  </a:lnTo>
                  <a:lnTo>
                    <a:pt x="218104" y="455374"/>
                  </a:lnTo>
                  <a:lnTo>
                    <a:pt x="161897" y="437806"/>
                  </a:lnTo>
                  <a:lnTo>
                    <a:pt x="113579" y="419736"/>
                  </a:lnTo>
                  <a:lnTo>
                    <a:pt x="73426" y="401198"/>
                  </a:lnTo>
                  <a:lnTo>
                    <a:pt x="29113" y="372593"/>
                  </a:lnTo>
                  <a:lnTo>
                    <a:pt x="4727" y="343137"/>
                  </a:lnTo>
                  <a:lnTo>
                    <a:pt x="0" y="323088"/>
                  </a:lnTo>
                  <a:close/>
                </a:path>
              </a:pathLst>
            </a:custGeom>
            <a:ln w="381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40791" y="1089660"/>
            <a:ext cx="311696" cy="467639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8768" y="478916"/>
            <a:ext cx="10060305" cy="79375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marR="5080" lvl="0" indent="0" algn="just" defTabSz="914400" eaLnBrk="1" fontAlgn="auto" latinLnBrk="0" hangingPunct="1">
              <a:lnSpc>
                <a:spcPts val="1939"/>
              </a:lnSpc>
              <a:spcBef>
                <a:spcPts val="3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152.10</a:t>
            </a:r>
            <a:r>
              <a:rPr kumimoji="0" sz="18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В</a:t>
            </a:r>
            <a:r>
              <a:rPr kumimoji="0" sz="1800" b="0" i="0" u="sng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 </a:t>
            </a:r>
            <a:r>
              <a:rPr kumimoji="0" sz="1800" b="0" i="0" u="sng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федеральных</a:t>
            </a:r>
            <a:r>
              <a:rPr kumimoji="0" sz="1800" b="0" i="0" u="sng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 </a:t>
            </a:r>
            <a:r>
              <a:rPr kumimoji="0" sz="18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и</a:t>
            </a:r>
            <a:r>
              <a:rPr kumimoji="0" sz="1800" b="0" i="0" u="sng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 </a:t>
            </a:r>
            <a:r>
              <a:rPr kumimoji="0" sz="1800" b="0" i="0" u="sng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региональных</a:t>
            </a:r>
            <a:r>
              <a:rPr kumimoji="0" sz="1800" b="0" i="0" u="sng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 </a:t>
            </a:r>
            <a:r>
              <a:rPr kumimoji="0" sz="1800" b="0" i="0" u="sng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процедурах</a:t>
            </a:r>
            <a:r>
              <a:rPr kumimoji="0" sz="1800" b="0" i="0" u="sng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 </a:t>
            </a:r>
            <a:r>
              <a:rPr kumimoji="0" sz="1800" b="0" i="0" u="sng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оценки</a:t>
            </a:r>
            <a:r>
              <a:rPr kumimoji="0" sz="1800" b="0" i="0" u="sng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 </a:t>
            </a:r>
            <a:r>
              <a:rPr kumimoji="0" sz="1800" b="0" i="0" u="sng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качества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образования</a:t>
            </a:r>
            <a:r>
              <a:rPr kumimoji="0" sz="18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используется</a:t>
            </a:r>
            <a:r>
              <a:rPr kumimoji="0" sz="1800" b="0" i="0" u="none" strike="noStrike" kern="0" cap="none" spc="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перечень (кодификатор)</a:t>
            </a:r>
            <a:r>
              <a:rPr kumimoji="0" sz="1800" b="0" i="0" u="none" strike="noStrike" kern="0" cap="none" spc="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распределенных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по</a:t>
            </a:r>
            <a:r>
              <a:rPr kumimoji="0" sz="1800" b="0" i="0" u="none" strike="noStrike" kern="0" cap="none" spc="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классам</a:t>
            </a:r>
            <a:r>
              <a:rPr kumimoji="0" sz="18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sng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проверяемых</a:t>
            </a:r>
            <a:r>
              <a:rPr kumimoji="0" sz="1800" b="0" i="0" u="sng" strike="noStrike" kern="0" cap="none" spc="-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 </a:t>
            </a:r>
            <a:r>
              <a:rPr kumimoji="0" sz="1800" b="0" i="0" u="sng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требований</a:t>
            </a:r>
            <a:r>
              <a:rPr kumimoji="0" sz="1800" b="0" i="0" u="none" strike="noStrike" kern="0" cap="none" spc="-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к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результатам</a:t>
            </a:r>
            <a:r>
              <a:rPr kumimoji="0" sz="1800" b="0" i="0" u="none" strike="noStrike" kern="0" cap="none" spc="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освоения</a:t>
            </a:r>
            <a:r>
              <a:rPr kumimoji="0" sz="18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основной образовательной</a:t>
            </a:r>
            <a:r>
              <a:rPr kumimoji="0" sz="18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программы</a:t>
            </a:r>
            <a:r>
              <a:rPr kumimoji="0" sz="18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основного</a:t>
            </a:r>
            <a:r>
              <a:rPr kumimoji="0" sz="18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общего</a:t>
            </a:r>
            <a:r>
              <a:rPr kumimoji="0" sz="18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образования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и</a:t>
            </a:r>
            <a:r>
              <a:rPr kumimoji="0" sz="1800" b="0" i="0" u="sng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 </a:t>
            </a:r>
            <a:r>
              <a:rPr kumimoji="0" sz="1800" b="0" i="0" u="sng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элементов</a:t>
            </a:r>
            <a:r>
              <a:rPr kumimoji="0" sz="1800" b="0" i="0" u="sng" strike="noStrike" kern="0" cap="none" spc="-9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 </a:t>
            </a:r>
            <a:r>
              <a:rPr kumimoji="0" sz="1800" b="0" i="0" u="sng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содержания</a:t>
            </a:r>
            <a:r>
              <a:rPr kumimoji="0" sz="1800" b="0" i="0" u="none" strike="noStrike" kern="0" cap="none" spc="-8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по</a:t>
            </a:r>
            <a:r>
              <a:rPr kumimoji="0" sz="18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географии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33094" y="1540255"/>
            <a:ext cx="4972050" cy="810895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12700" marR="5080" lvl="0" indent="440055" defTabSz="914400" eaLnBrk="1" fontAlgn="auto" latinLnBrk="0" hangingPunct="1">
              <a:lnSpc>
                <a:spcPct val="70000"/>
              </a:lnSpc>
              <a:spcBef>
                <a:spcPts val="7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Проверяемые</a:t>
            </a:r>
            <a:r>
              <a:rPr kumimoji="0" sz="1800" b="1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требования</a:t>
            </a:r>
            <a:r>
              <a:rPr kumimoji="0" sz="1800" b="1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к</a:t>
            </a:r>
            <a:r>
              <a:rPr kumimoji="0" sz="1800" b="1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результатам </a:t>
            </a: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освоения</a:t>
            </a:r>
            <a:r>
              <a:rPr kumimoji="0" sz="1800" b="1" i="0" u="none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основной</a:t>
            </a:r>
            <a:r>
              <a:rPr kumimoji="0" sz="1800" b="1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образовательной</a:t>
            </a:r>
            <a:r>
              <a:rPr kumimoji="0" sz="1800" b="1" i="0" u="none" strike="noStrike" kern="0" cap="none" spc="-8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программы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429895" marR="0" lvl="0" indent="0" defTabSz="914400" eaLnBrk="1" fontAlgn="auto" latinLnBrk="0" hangingPunct="1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Tx/>
              <a:buSzTx/>
              <a:buFontTx/>
              <a:buNone/>
              <a:tabLst>
                <a:tab pos="3434715" algn="l"/>
              </a:tabLst>
              <a:defRPr/>
            </a:pP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5</a:t>
            </a:r>
            <a:r>
              <a:rPr kumimoji="0" sz="1800" b="1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класс</a:t>
            </a: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	</a:t>
            </a:r>
            <a:r>
              <a:rPr kumimoji="0" sz="1800" b="1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Таблица</a:t>
            </a:r>
            <a:r>
              <a:rPr kumimoji="0" sz="1800" b="1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1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21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13295" y="1457509"/>
            <a:ext cx="3745865" cy="775335"/>
          </a:xfrm>
          <a:prstGeom prst="rect">
            <a:avLst/>
          </a:prstGeom>
        </p:spPr>
        <p:txBody>
          <a:bodyPr vert="horz" wrap="square" lIns="0" tIns="112395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8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Проверяемые</a:t>
            </a:r>
            <a:r>
              <a:rPr kumimoji="0" sz="1800" b="1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элементы</a:t>
            </a:r>
            <a:r>
              <a:rPr kumimoji="0" sz="1800" b="1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содержания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1905" marR="0" lvl="0" indent="0" algn="ctr" defTabSz="914400" eaLnBrk="1" fontAlgn="auto" latinLnBrk="0" hangingPunct="1">
              <a:lnSpc>
                <a:spcPct val="100000"/>
              </a:lnSpc>
              <a:spcBef>
                <a:spcPts val="795"/>
              </a:spcBef>
              <a:spcAft>
                <a:spcPts val="0"/>
              </a:spcAft>
              <a:buClrTx/>
              <a:buSzTx/>
              <a:buFontTx/>
              <a:buNone/>
              <a:tabLst>
                <a:tab pos="2207895" algn="l"/>
              </a:tabLst>
              <a:defRPr/>
            </a:pP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(5</a:t>
            </a:r>
            <a:r>
              <a:rPr kumimoji="0" sz="18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класс)</a:t>
            </a: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	</a:t>
            </a:r>
            <a:r>
              <a:rPr kumimoji="0" sz="1800" b="1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Таблица</a:t>
            </a:r>
            <a:r>
              <a:rPr kumimoji="0" sz="1800" b="1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1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21.1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20587" y="2746426"/>
            <a:ext cx="5252380" cy="3616273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0791" y="1089660"/>
            <a:ext cx="311696" cy="467639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1467" y="2623248"/>
            <a:ext cx="5254419" cy="383089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12234" y="1454277"/>
            <a:ext cx="11059795" cy="5403850"/>
            <a:chOff x="812234" y="1454277"/>
            <a:chExt cx="11059795" cy="54038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2234" y="1454277"/>
              <a:ext cx="7130868" cy="311277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67912" y="4133087"/>
              <a:ext cx="8004048" cy="128016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67912" y="5298945"/>
              <a:ext cx="8004048" cy="1559052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918768" y="478916"/>
            <a:ext cx="10057130" cy="79375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marR="5080" lvl="0" indent="0" algn="just" defTabSz="914400" eaLnBrk="1" fontAlgn="auto" latinLnBrk="0" hangingPunct="1">
              <a:lnSpc>
                <a:spcPts val="1939"/>
              </a:lnSpc>
              <a:spcBef>
                <a:spcPts val="3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152.10</a:t>
            </a:r>
            <a:r>
              <a:rPr kumimoji="0" sz="1800" b="0" i="0" u="sng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 </a:t>
            </a:r>
            <a:r>
              <a:rPr kumimoji="0" sz="18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В</a:t>
            </a:r>
            <a:r>
              <a:rPr kumimoji="0" sz="1800" b="0" i="0" u="sng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 </a:t>
            </a:r>
            <a:r>
              <a:rPr kumimoji="0" sz="1800" b="0" i="0" u="sng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федеральных</a:t>
            </a:r>
            <a:r>
              <a:rPr kumimoji="0" sz="1800" b="0" i="0" u="sng" strike="noStrike" kern="0" cap="none" spc="-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 </a:t>
            </a:r>
            <a:r>
              <a:rPr kumimoji="0" sz="18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и</a:t>
            </a:r>
            <a:r>
              <a:rPr kumimoji="0" sz="1800" b="0" i="0" u="sng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 </a:t>
            </a:r>
            <a:r>
              <a:rPr kumimoji="0" sz="1800" b="0" i="0" u="sng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региональных</a:t>
            </a:r>
            <a:r>
              <a:rPr kumimoji="0" sz="1800" b="0" i="0" u="sng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 </a:t>
            </a:r>
            <a:r>
              <a:rPr kumimoji="0" sz="1800" b="0" i="0" u="sng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процедурах</a:t>
            </a:r>
            <a:r>
              <a:rPr kumimoji="0" sz="1800" b="0" i="0" u="sng" strike="noStrike" kern="0" cap="none" spc="-8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 </a:t>
            </a:r>
            <a:r>
              <a:rPr kumimoji="0" sz="1800" b="0" i="0" u="sng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оценки</a:t>
            </a:r>
            <a:r>
              <a:rPr kumimoji="0" sz="1800" b="0" i="0" u="sng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 </a:t>
            </a:r>
            <a:r>
              <a:rPr kumimoji="0" sz="1800" b="0" i="0" u="sng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качества</a:t>
            </a:r>
            <a:r>
              <a:rPr kumimoji="0" sz="18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образования</a:t>
            </a:r>
            <a:r>
              <a:rPr kumimoji="0" sz="18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используется</a:t>
            </a:r>
            <a:r>
              <a:rPr kumimoji="0" sz="18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перечень (кодификатор)</a:t>
            </a:r>
            <a:r>
              <a:rPr kumimoji="0" sz="1800" b="0" i="0" u="none" strike="noStrike" kern="0" cap="none" spc="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sng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распределенных</a:t>
            </a:r>
            <a:r>
              <a:rPr kumimoji="0" sz="1800" b="0" i="0" u="sng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 </a:t>
            </a:r>
            <a:r>
              <a:rPr kumimoji="0" sz="18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по</a:t>
            </a:r>
            <a:r>
              <a:rPr kumimoji="0" sz="1800" b="0" i="0" u="sng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 </a:t>
            </a:r>
            <a:r>
              <a:rPr kumimoji="0" sz="1800" b="0" i="0" u="sng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классам</a:t>
            </a:r>
            <a:r>
              <a:rPr kumimoji="0" sz="1800" b="0" i="0" u="sng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 </a:t>
            </a:r>
            <a:r>
              <a:rPr kumimoji="0" sz="1800" b="0" i="0" u="sng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проверяемых</a:t>
            </a:r>
            <a:r>
              <a:rPr kumimoji="0" sz="1800" b="0" i="0" u="sng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 </a:t>
            </a:r>
            <a:r>
              <a:rPr kumimoji="0" sz="1800" b="0" i="0" u="sng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требований</a:t>
            </a:r>
            <a:r>
              <a:rPr kumimoji="0" sz="18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к</a:t>
            </a:r>
            <a:r>
              <a:rPr kumimoji="0" sz="1800" b="0" i="0" u="none" strike="noStrike" kern="0" cap="none" spc="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результатам</a:t>
            </a:r>
            <a:r>
              <a:rPr kumimoji="0" sz="1800" b="0" i="0" u="none" strike="noStrike" kern="0" cap="none" spc="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освоения</a:t>
            </a:r>
            <a:r>
              <a:rPr kumimoji="0" sz="1800" b="0" i="0" u="none" strike="noStrike" kern="0" cap="none" spc="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основной образовательной</a:t>
            </a:r>
            <a:r>
              <a:rPr kumimoji="0" sz="18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программы</a:t>
            </a:r>
            <a:r>
              <a:rPr kumimoji="0" sz="18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основного</a:t>
            </a:r>
            <a:r>
              <a:rPr kumimoji="0" sz="18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общего</a:t>
            </a:r>
            <a:r>
              <a:rPr kumimoji="0" sz="18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образования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и</a:t>
            </a:r>
            <a:r>
              <a:rPr kumimoji="0" sz="1800" b="0" i="0" u="sng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 </a:t>
            </a:r>
            <a:r>
              <a:rPr kumimoji="0" sz="1800" b="0" i="0" u="sng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элементов</a:t>
            </a:r>
            <a:r>
              <a:rPr kumimoji="0" sz="1800" b="0" i="0" u="sng" strike="noStrike" kern="0" cap="none" spc="-9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 </a:t>
            </a:r>
            <a:r>
              <a:rPr kumimoji="0" sz="1800" b="0" i="0" u="sng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содержания</a:t>
            </a:r>
            <a:r>
              <a:rPr kumimoji="0" sz="1800" b="0" i="0" u="none" strike="noStrike" kern="0" cap="none" spc="-8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по</a:t>
            </a:r>
            <a:r>
              <a:rPr kumimoji="0" sz="18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географии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cs typeface="Calibri Light"/>
            </a:endParaRPr>
          </a:p>
        </p:txBody>
      </p: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40791" y="1089660"/>
            <a:ext cx="311696" cy="467639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690</TotalTime>
  <Words>2463</Words>
  <Application>Microsoft Office PowerPoint</Application>
  <PresentationFormat>Широкоэкранный</PresentationFormat>
  <Paragraphs>355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27</vt:i4>
      </vt:variant>
    </vt:vector>
  </HeadingPairs>
  <TitlesOfParts>
    <vt:vector size="39" baseType="lpstr">
      <vt:lpstr>Wingdings</vt:lpstr>
      <vt:lpstr>Times New Roman</vt:lpstr>
      <vt:lpstr>Gerbera Light</vt:lpstr>
      <vt:lpstr>Microsoft Sans Serif</vt:lpstr>
      <vt:lpstr>Gerbera</vt:lpstr>
      <vt:lpstr>TomskObl2104</vt:lpstr>
      <vt:lpstr>Calibri Light</vt:lpstr>
      <vt:lpstr>Calibri</vt:lpstr>
      <vt:lpstr>Arial</vt:lpstr>
      <vt:lpstr>Тема Office</vt:lpstr>
      <vt:lpstr>Office Theme</vt:lpstr>
      <vt:lpstr>1_Тема Office</vt:lpstr>
      <vt:lpstr>Изменения  в рабочих программах по географии на 2025-2026 уч. год</vt:lpstr>
      <vt:lpstr>Нормативное  регулирование</vt:lpstr>
      <vt:lpstr>Презентация PowerPoint</vt:lpstr>
      <vt:lpstr>Место предмета в учебном плане на уровне основного общего образования в 2025-2026 учебном году</vt:lpstr>
      <vt:lpstr>Презентация PowerPoint</vt:lpstr>
      <vt:lpstr>Федеральная основная общеобразовательная программа Федеральная рабочая программа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 пункте 18</vt:lpstr>
      <vt:lpstr>дополнить подпунктом 18.17.1 следующего содержания:</vt:lpstr>
      <vt:lpstr>пункт 125 дополнить подпунктами 125.6 и 125.7 следующего содержания:</vt:lpstr>
      <vt:lpstr>125.6 Поурочное планирование</vt:lpstr>
      <vt:lpstr>12.5.7. В федеральных и региональных процедурах оценки качества образования используется перечень (кодификатор) распределенных по классам проверяемых требований к результатам освоения основной образовательной программы среднего общего образования и элементов содержания по географии</vt:lpstr>
      <vt:lpstr>в пункте 126:</vt:lpstr>
      <vt:lpstr>Количество часов в ФРП на уровень СОО</vt:lpstr>
      <vt:lpstr>Место предмета в учебном плане на уровне среднего общего образования в 2025-2026 учебном году</vt:lpstr>
      <vt:lpstr>Презентация PowerPoint</vt:lpstr>
      <vt:lpstr>Презентация PowerPoint</vt:lpstr>
      <vt:lpstr>Рекомендации из ФРП для учителя при составлении тематического планирования учебного курса</vt:lpstr>
      <vt:lpstr>ИНФОРМАЦИОННО-МЕТОДИЧЕСКОЕ ПИСЬМО ОБ ОСОБЕННОСТЯХ ПРЕПОДАВАНИЯ УЧЕБНОГО ПРЕДМЕТА «ГЕОГРАФИЯ» В 2025/2026 УЧЕБНОМ ГОДУ</vt:lpstr>
      <vt:lpstr>Методические пособия и рекомендации </vt:lpstr>
      <vt:lpstr>Методические вебинары </vt:lpstr>
      <vt:lpstr>Методические интерактивные кейсы </vt:lpstr>
      <vt:lpstr>Звонцова людмила александровна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Алексеевич Зырянов</dc:creator>
  <cp:lastModifiedBy>Евгений Семенюк</cp:lastModifiedBy>
  <cp:revision>122</cp:revision>
  <dcterms:created xsi:type="dcterms:W3CDTF">2025-07-14T10:33:41Z</dcterms:created>
  <dcterms:modified xsi:type="dcterms:W3CDTF">2025-08-20T13:35:20Z</dcterms:modified>
</cp:coreProperties>
</file>