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58" r:id="rId2"/>
    <p:sldMasterId id="2147483670" r:id="rId3"/>
  </p:sldMasterIdLst>
  <p:notesMasterIdLst>
    <p:notesMasterId r:id="rId16"/>
  </p:notesMasterIdLst>
  <p:handoutMasterIdLst>
    <p:handoutMasterId r:id="rId17"/>
  </p:handoutMasterIdLst>
  <p:sldIdLst>
    <p:sldId id="357" r:id="rId4"/>
    <p:sldId id="347" r:id="rId5"/>
    <p:sldId id="349" r:id="rId6"/>
    <p:sldId id="350" r:id="rId7"/>
    <p:sldId id="355" r:id="rId8"/>
    <p:sldId id="351" r:id="rId9"/>
    <p:sldId id="352" r:id="rId10"/>
    <p:sldId id="353" r:id="rId11"/>
    <p:sldId id="354" r:id="rId12"/>
    <p:sldId id="344" r:id="rId13"/>
    <p:sldId id="345" r:id="rId14"/>
    <p:sldId id="356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99091" autoAdjust="0"/>
  </p:normalViewPr>
  <p:slideViewPr>
    <p:cSldViewPr snapToGrid="0">
      <p:cViewPr varScale="1">
        <p:scale>
          <a:sx n="70" d="100"/>
          <a:sy n="70" d="100"/>
        </p:scale>
        <p:origin x="696" y="60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86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162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103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569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054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374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357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159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64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67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681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849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784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376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4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39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55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03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00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34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59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9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8289B-0B8E-46BF-BF1C-4EF2FB73C3B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395280-2C92-4E95-95EE-BB8BC0E964E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04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DA5657-BB1B-4BAD-9FF2-EDE3451B7D0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21.08.2025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F1CA27-1922-48D6-BB14-AF1210E567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09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08F305-2008-9D79-3158-71BF7B61E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90CF2AB-183D-D0C3-0608-3A075D57A3A0}"/>
              </a:ext>
            </a:extLst>
          </p:cNvPr>
          <p:cNvSpPr/>
          <p:nvPr/>
        </p:nvSpPr>
        <p:spPr>
          <a:xfrm>
            <a:off x="204718" y="2779483"/>
            <a:ext cx="642354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Основные итоги  </a:t>
            </a:r>
          </a:p>
          <a:p>
            <a:pPr algn="ctr"/>
            <a:r>
              <a:rPr lang="ru-RU" sz="48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ГИА - 2025 </a:t>
            </a:r>
          </a:p>
          <a:p>
            <a:pPr algn="ctr"/>
            <a:r>
              <a:rPr lang="ru-RU" sz="48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географии </a:t>
            </a:r>
            <a:r>
              <a:rPr lang="ru-RU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35982-3EE5-2FC2-7F49-507098A69C5F}"/>
              </a:ext>
            </a:extLst>
          </p:cNvPr>
          <p:cNvSpPr txBox="1"/>
          <p:nvPr/>
        </p:nvSpPr>
        <p:spPr>
          <a:xfrm>
            <a:off x="383509" y="5087807"/>
            <a:ext cx="6617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Зинченко Нина Николаевна, </a:t>
            </a: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председатель региональных ПК по географии</a:t>
            </a:r>
          </a:p>
        </p:txBody>
      </p:sp>
    </p:spTree>
    <p:extLst>
      <p:ext uri="{BB962C8B-B14F-4D97-AF65-F5344CB8AC3E}">
        <p14:creationId xmlns:p14="http://schemas.microsoft.com/office/powerpoint/2010/main" val="214351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572" y="365125"/>
            <a:ext cx="11420856" cy="51269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Перечень ОО, продемонстрировавших наиболее высокие результаты ОГЭ по предмету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798932"/>
              </p:ext>
            </p:extLst>
          </p:nvPr>
        </p:nvGraphicFramePr>
        <p:xfrm>
          <a:off x="365760" y="1042987"/>
          <a:ext cx="11644270" cy="54498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22135">
                  <a:extLst>
                    <a:ext uri="{9D8B030D-6E8A-4147-A177-3AD203B41FA5}">
                      <a16:colId xmlns:a16="http://schemas.microsoft.com/office/drawing/2014/main" val="499682526"/>
                    </a:ext>
                  </a:extLst>
                </a:gridCol>
                <a:gridCol w="5822135">
                  <a:extLst>
                    <a:ext uri="{9D8B030D-6E8A-4147-A177-3AD203B41FA5}">
                      <a16:colId xmlns:a16="http://schemas.microsoft.com/office/drawing/2014/main" val="3833902300"/>
                    </a:ext>
                  </a:extLst>
                </a:gridCol>
              </a:tblGrid>
              <a:tr h="5449888"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solidFill>
                            <a:srgbClr val="FFC000"/>
                          </a:solidFill>
                        </a:rPr>
                        <a:t>МБОУ «Северский лицей»</a:t>
                      </a:r>
                    </a:p>
                    <a:p>
                      <a:pPr fontAlgn="t"/>
                      <a:r>
                        <a:rPr lang="ru-RU" sz="2400" dirty="0">
                          <a:solidFill>
                            <a:srgbClr val="FFC000"/>
                          </a:solidFill>
                        </a:rPr>
                        <a:t>МАОУ лицей №51 г. Томска</a:t>
                      </a:r>
                    </a:p>
                    <a:p>
                      <a:pPr fontAlgn="t"/>
                      <a:r>
                        <a:rPr lang="ru-RU" sz="2400" dirty="0">
                          <a:solidFill>
                            <a:srgbClr val="FFC000"/>
                          </a:solidFill>
                        </a:rPr>
                        <a:t>МАОУ РКГ №2 г. Томска</a:t>
                      </a:r>
                    </a:p>
                    <a:p>
                      <a:pPr fontAlgn="t"/>
                      <a:r>
                        <a:rPr lang="ru-RU" sz="2400" dirty="0">
                          <a:solidFill>
                            <a:srgbClr val="FFC000"/>
                          </a:solidFill>
                        </a:rPr>
                        <a:t>МБОУ «СОШ №83»  </a:t>
                      </a:r>
                    </a:p>
                    <a:p>
                      <a:pPr fontAlgn="t"/>
                      <a:r>
                        <a:rPr lang="ru-RU" sz="2400" dirty="0"/>
                        <a:t>МАОУ «</a:t>
                      </a:r>
                      <a:r>
                        <a:rPr lang="ru-RU" sz="2400" dirty="0" err="1"/>
                        <a:t>Молчановская</a:t>
                      </a:r>
                      <a:r>
                        <a:rPr lang="ru-RU" sz="2400" dirty="0"/>
                        <a:t> СОШ №1»</a:t>
                      </a:r>
                    </a:p>
                    <a:p>
                      <a:pPr fontAlgn="t"/>
                      <a:r>
                        <a:rPr lang="ru-RU" sz="2400" dirty="0">
                          <a:solidFill>
                            <a:srgbClr val="FFC000"/>
                          </a:solidFill>
                        </a:rPr>
                        <a:t>МАОУ СОШ №12 г. Томска</a:t>
                      </a:r>
                    </a:p>
                    <a:p>
                      <a:pPr fontAlgn="t"/>
                      <a:r>
                        <a:rPr lang="ru-RU" sz="2400" dirty="0"/>
                        <a:t>МОУ «СОШ №7»  г. Стрежевой</a:t>
                      </a:r>
                    </a:p>
                    <a:p>
                      <a:pPr fontAlgn="t"/>
                      <a:r>
                        <a:rPr lang="ru-RU" sz="2400" dirty="0"/>
                        <a:t>МАОУ СОШ №23 г. Томска</a:t>
                      </a:r>
                    </a:p>
                    <a:p>
                      <a:pPr fontAlgn="t"/>
                      <a:r>
                        <a:rPr lang="ru-RU" sz="2400" dirty="0"/>
                        <a:t>МБОУ «СОШ №198» </a:t>
                      </a:r>
                    </a:p>
                    <a:p>
                      <a:pPr fontAlgn="t"/>
                      <a:r>
                        <a:rPr lang="ru-RU" sz="2400" dirty="0"/>
                        <a:t>МАОУ «</a:t>
                      </a:r>
                      <a:r>
                        <a:rPr lang="ru-RU" sz="2400" dirty="0" err="1"/>
                        <a:t>Зональненская</a:t>
                      </a:r>
                      <a:r>
                        <a:rPr lang="ru-RU" sz="2400" dirty="0"/>
                        <a:t> СОШ» Томского района</a:t>
                      </a:r>
                    </a:p>
                    <a:p>
                      <a:pPr fontAlgn="t"/>
                      <a:r>
                        <a:rPr lang="ru-RU" sz="2400" dirty="0"/>
                        <a:t>МБОУ Первомайская СОШ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/>
                        <a:t>МБОУ «СОШ № 84»</a:t>
                      </a:r>
                    </a:p>
                    <a:p>
                      <a:pPr fontAlgn="t"/>
                      <a:r>
                        <a:rPr lang="ru-RU" sz="2400" dirty="0"/>
                        <a:t>МАОУ СОШ №2 г. Томска   уточнить муниципалитет</a:t>
                      </a:r>
                    </a:p>
                    <a:p>
                      <a:pPr fontAlgn="t"/>
                      <a:r>
                        <a:rPr lang="ru-RU" sz="2400" dirty="0"/>
                        <a:t>МАОУ «Моряковская СОШ» Томского района</a:t>
                      </a:r>
                    </a:p>
                    <a:p>
                      <a:pPr fontAlgn="t"/>
                      <a:r>
                        <a:rPr lang="ru-RU" sz="2400" dirty="0">
                          <a:solidFill>
                            <a:srgbClr val="FFC000"/>
                          </a:solidFill>
                        </a:rPr>
                        <a:t>МАОУ лицей №8 имени Н.Н. Рукавишникова г. Томска</a:t>
                      </a:r>
                    </a:p>
                    <a:p>
                      <a:pPr fontAlgn="ctr"/>
                      <a:r>
                        <a:rPr lang="ru-RU" sz="2400" dirty="0"/>
                        <a:t>МАОУ Мариинская СОШ №3 г. Томска</a:t>
                      </a:r>
                    </a:p>
                    <a:p>
                      <a:pPr fontAlgn="ctr"/>
                      <a:r>
                        <a:rPr lang="ru-RU" sz="2400" dirty="0"/>
                        <a:t>МАОУ СОШ №53 г. Томска</a:t>
                      </a:r>
                    </a:p>
                    <a:p>
                      <a:pPr fontAlgn="ctr"/>
                      <a:r>
                        <a:rPr lang="ru-RU" sz="2400" dirty="0"/>
                        <a:t>МКОУ «</a:t>
                      </a:r>
                      <a:r>
                        <a:rPr lang="ru-RU" sz="2400" dirty="0" err="1"/>
                        <a:t>Шегарская</a:t>
                      </a:r>
                      <a:r>
                        <a:rPr lang="ru-RU" sz="2400" dirty="0"/>
                        <a:t> СОШ №2»</a:t>
                      </a:r>
                    </a:p>
                    <a:p>
                      <a:pPr fontAlgn="ctr"/>
                      <a:r>
                        <a:rPr lang="ru-RU" sz="2400" dirty="0"/>
                        <a:t>МАОУ СОШ №33 г. Томска</a:t>
                      </a:r>
                    </a:p>
                    <a:p>
                      <a:pPr fontAlgn="ctr"/>
                      <a:r>
                        <a:rPr lang="ru-RU" sz="2400" dirty="0"/>
                        <a:t>МОУ «СОШ № 4»  г. Стрежевой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236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546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1" y="105818"/>
            <a:ext cx="11836157" cy="576707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B0F0"/>
                </a:solidFill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Перечень ОО, продемонстрировавших самые низкие результаты ОГЭ по предмету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448517"/>
              </p:ext>
            </p:extLst>
          </p:nvPr>
        </p:nvGraphicFramePr>
        <p:xfrm>
          <a:off x="343240" y="591534"/>
          <a:ext cx="11018521" cy="626646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347876">
                  <a:extLst>
                    <a:ext uri="{9D8B030D-6E8A-4147-A177-3AD203B41FA5}">
                      <a16:colId xmlns:a16="http://schemas.microsoft.com/office/drawing/2014/main" val="2794695864"/>
                    </a:ext>
                  </a:extLst>
                </a:gridCol>
                <a:gridCol w="2497677">
                  <a:extLst>
                    <a:ext uri="{9D8B030D-6E8A-4147-A177-3AD203B41FA5}">
                      <a16:colId xmlns:a16="http://schemas.microsoft.com/office/drawing/2014/main" val="1100084139"/>
                    </a:ext>
                  </a:extLst>
                </a:gridCol>
                <a:gridCol w="3172968">
                  <a:extLst>
                    <a:ext uri="{9D8B030D-6E8A-4147-A177-3AD203B41FA5}">
                      <a16:colId xmlns:a16="http://schemas.microsoft.com/office/drawing/2014/main" val="1201709430"/>
                    </a:ext>
                  </a:extLst>
                </a:gridCol>
              </a:tblGrid>
              <a:tr h="63030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Название ОО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Участники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Доля участников, получивших отметку «2»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 anchor="ctr"/>
                </a:tc>
                <a:extLst>
                  <a:ext uri="{0D108BD9-81ED-4DB2-BD59-A6C34878D82A}">
                    <a16:rowId xmlns:a16="http://schemas.microsoft.com/office/drawing/2014/main" val="1206444301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МКОУ «ОСОШ»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59.09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1018547457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МАОУ «БСШ №2»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44.00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3770795388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СОШ №22 г. 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37.93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3449228155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школа «Открытие»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30.56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1950108124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МАОУ- СОШ №1 г. Асино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43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25.58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1041905281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МАОУСОШ №36 г. 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25.00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3704332702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СОШ №5 им. А.К. Ерохина г. 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23.33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1760423729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«Зырянская СОШ»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57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22.81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3821384377"/>
                  </a:ext>
                </a:extLst>
              </a:tr>
              <a:tr h="3492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«СОШ №88 имени А. Бородина и А. Кочева»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21.43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448109820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МАОУ СОШ №43 г. Томска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20.37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555030216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1"/>
                          </a:solidFill>
                          <a:effectLst/>
                        </a:rPr>
                        <a:t>МБОУ «СОШ №89»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19.35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889705794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МАОУ СОШ №14 имени  А.Ф. Лебедева г. Томска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62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19.35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404378011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«СОШ №5 им. С.Д. Рябова»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18.18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6597967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МАОУ СОШ №37 г. Томска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68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17.65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44329176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Школа «Эврика-развитие» г. 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17.65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3265973832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ОГБОУ КШИ «Северский кадетский корпус»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17.24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9157572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«Белоярская СОШ №1»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47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17.02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084040717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МАОУ СОШ №4 им. И. С. Черных г. Томска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16.98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2681600851"/>
                  </a:ext>
                </a:extLst>
              </a:tr>
              <a:tr h="3492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гимназия  №55 им. Е. Г. Вёрсткиной г. 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16.67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3573389489"/>
                  </a:ext>
                </a:extLst>
              </a:tr>
              <a:tr h="2007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МАОУ СОШ №54 г. Томска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16.67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75" marR="65475" marT="0" marB="0"/>
                </a:tc>
                <a:extLst>
                  <a:ext uri="{0D108BD9-81ED-4DB2-BD59-A6C34878D82A}">
                    <a16:rowId xmlns:a16="http://schemas.microsoft.com/office/drawing/2014/main" val="114776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899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Динамика результатов ОГЭ по предмету за последние 3 года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1036944" cy="5408608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Средний балл    году составил 3,59 балла, что сопоставимо с 2023 годом и 2024 годом (3,6 балла и  3,51 балла).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Уровень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</a:rPr>
              <a:t>обученности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  составил 88,32%, что выше показателей 2024 года – 86,78 % и  ниже показателей   2023 года – 94,57% .</a:t>
            </a:r>
          </a:p>
          <a:p>
            <a:pPr marL="0" indent="0" algn="just">
              <a:buNone/>
            </a:pP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pPr algn="just"/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Качественная успеваемость  составила 54,67%, что выше результатов 2024 года (52,43%) и сопоставимо с      результатами 2023 года   (54,78%). </a:t>
            </a:r>
          </a:p>
          <a:p>
            <a:pPr algn="just"/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Среди  заданий базового уровня сложности средний процент выполнения менее 50%  в заданиях линий №14 (48,32%)   и №28 (32%).  </a:t>
            </a:r>
          </a:p>
          <a:p>
            <a:pPr algn="just"/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Задания линии  №28 уже вызывали наибольшие трудности в 2023 году и в 2024 году.</a:t>
            </a:r>
          </a:p>
          <a:p>
            <a:endParaRPr lang="ru-RU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8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x-none" sz="2400" b="1" dirty="0">
                <a:solidFill>
                  <a:schemeClr val="accent6">
                    <a:lumMod val="50000"/>
                  </a:schemeClr>
                </a:solidFill>
              </a:rPr>
              <a:t>Количество участников ЕГЭ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x-none" sz="2400" b="1" dirty="0">
                <a:solidFill>
                  <a:schemeClr val="accent6">
                    <a:lumMod val="50000"/>
                  </a:schemeClr>
                </a:solidFill>
              </a:rPr>
              <a:t>по учебному предмету (за 3 года)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0530840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701367"/>
              </p:ext>
            </p:extLst>
          </p:nvPr>
        </p:nvGraphicFramePr>
        <p:xfrm>
          <a:off x="559558" y="1005840"/>
          <a:ext cx="11081982" cy="565426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46997">
                  <a:extLst>
                    <a:ext uri="{9D8B030D-6E8A-4147-A177-3AD203B41FA5}">
                      <a16:colId xmlns:a16="http://schemas.microsoft.com/office/drawing/2014/main" val="247565789"/>
                    </a:ext>
                  </a:extLst>
                </a:gridCol>
                <a:gridCol w="1846997">
                  <a:extLst>
                    <a:ext uri="{9D8B030D-6E8A-4147-A177-3AD203B41FA5}">
                      <a16:colId xmlns:a16="http://schemas.microsoft.com/office/drawing/2014/main" val="2156686629"/>
                    </a:ext>
                  </a:extLst>
                </a:gridCol>
                <a:gridCol w="1846997">
                  <a:extLst>
                    <a:ext uri="{9D8B030D-6E8A-4147-A177-3AD203B41FA5}">
                      <a16:colId xmlns:a16="http://schemas.microsoft.com/office/drawing/2014/main" val="3167816817"/>
                    </a:ext>
                  </a:extLst>
                </a:gridCol>
                <a:gridCol w="1846997">
                  <a:extLst>
                    <a:ext uri="{9D8B030D-6E8A-4147-A177-3AD203B41FA5}">
                      <a16:colId xmlns:a16="http://schemas.microsoft.com/office/drawing/2014/main" val="1921101622"/>
                    </a:ext>
                  </a:extLst>
                </a:gridCol>
                <a:gridCol w="1846997">
                  <a:extLst>
                    <a:ext uri="{9D8B030D-6E8A-4147-A177-3AD203B41FA5}">
                      <a16:colId xmlns:a16="http://schemas.microsoft.com/office/drawing/2014/main" val="1623284055"/>
                    </a:ext>
                  </a:extLst>
                </a:gridCol>
                <a:gridCol w="1846997">
                  <a:extLst>
                    <a:ext uri="{9D8B030D-6E8A-4147-A177-3AD203B41FA5}">
                      <a16:colId xmlns:a16="http://schemas.microsoft.com/office/drawing/2014/main" val="859792775"/>
                    </a:ext>
                  </a:extLst>
                </a:gridCol>
              </a:tblGrid>
              <a:tr h="82754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2023 г.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2024 г.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>
                          <a:effectLst/>
                        </a:rPr>
                        <a:t>2025 г.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50952"/>
                  </a:ext>
                </a:extLst>
              </a:tr>
              <a:tr h="2040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Чел.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% от общего числа участников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>
                          <a:effectLst/>
                        </a:rPr>
                        <a:t>Чел.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>
                          <a:effectLst/>
                        </a:rPr>
                        <a:t>% от общего числа участников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>
                          <a:effectLst/>
                        </a:rPr>
                        <a:t>Чел.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>
                          <a:effectLst/>
                        </a:rPr>
                        <a:t>% от общего числа участников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0408887"/>
                  </a:ext>
                </a:extLst>
              </a:tr>
              <a:tr h="27861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164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3,24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158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3,24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199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3,86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460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03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Динамика результатов ЕГЭ по предмету за последние 3 года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0530840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962209"/>
              </p:ext>
            </p:extLst>
          </p:nvPr>
        </p:nvGraphicFramePr>
        <p:xfrm>
          <a:off x="122830" y="1214657"/>
          <a:ext cx="11859903" cy="5316674"/>
        </p:xfrm>
        <a:graphic>
          <a:graphicData uri="http://schemas.openxmlformats.org/drawingml/2006/table">
            <a:tbl>
              <a:tblPr firstRow="1" firstCol="1" bandRow="1" bandCol="1">
                <a:tableStyleId>{93296810-A885-4BE3-A3E7-6D5BEEA58F35}</a:tableStyleId>
              </a:tblPr>
              <a:tblGrid>
                <a:gridCol w="1487606">
                  <a:extLst>
                    <a:ext uri="{9D8B030D-6E8A-4147-A177-3AD203B41FA5}">
                      <a16:colId xmlns:a16="http://schemas.microsoft.com/office/drawing/2014/main" val="3539122656"/>
                    </a:ext>
                  </a:extLst>
                </a:gridCol>
                <a:gridCol w="4271277">
                  <a:extLst>
                    <a:ext uri="{9D8B030D-6E8A-4147-A177-3AD203B41FA5}">
                      <a16:colId xmlns:a16="http://schemas.microsoft.com/office/drawing/2014/main" val="1211483696"/>
                    </a:ext>
                  </a:extLst>
                </a:gridCol>
                <a:gridCol w="2101574">
                  <a:extLst>
                    <a:ext uri="{9D8B030D-6E8A-4147-A177-3AD203B41FA5}">
                      <a16:colId xmlns:a16="http://schemas.microsoft.com/office/drawing/2014/main" val="18034375"/>
                    </a:ext>
                  </a:extLst>
                </a:gridCol>
                <a:gridCol w="2101574">
                  <a:extLst>
                    <a:ext uri="{9D8B030D-6E8A-4147-A177-3AD203B41FA5}">
                      <a16:colId xmlns:a16="http://schemas.microsoft.com/office/drawing/2014/main" val="3240728373"/>
                    </a:ext>
                  </a:extLst>
                </a:gridCol>
                <a:gridCol w="1897872">
                  <a:extLst>
                    <a:ext uri="{9D8B030D-6E8A-4147-A177-3AD203B41FA5}">
                      <a16:colId xmlns:a16="http://schemas.microsoft.com/office/drawing/2014/main" val="1044214888"/>
                    </a:ext>
                  </a:extLst>
                </a:gridCol>
              </a:tblGrid>
              <a:tr h="545016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№ п/п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r>
                        <a:rPr lang="ru-RU" sz="2800" dirty="0">
                          <a:effectLst/>
                        </a:rPr>
                        <a:t>Участников, набравших балл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Год проведения ГИА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791765"/>
                  </a:ext>
                </a:extLst>
              </a:tr>
              <a:tr h="4954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2023 г.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effectLst/>
                        </a:rPr>
                        <a:t>2024 г.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effectLst/>
                        </a:rPr>
                        <a:t>2025 г.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2943486"/>
                  </a:ext>
                </a:extLst>
              </a:tr>
              <a:tr h="720494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 Ниже минимального балла, %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5 (3,05%)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4 (2,53%)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9 (4,52%)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8605346"/>
                  </a:ext>
                </a:extLst>
              </a:tr>
              <a:tr h="720494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2.  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От минимального балла до 60 баллов, %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88 (53,66%)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76 (48,10%)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115 (57,79%)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7306215"/>
                  </a:ext>
                </a:extLst>
              </a:tr>
              <a:tr h="73081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3.  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От 61 до 80 баллов, %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60 (36,59%)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59 (37,34%)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60 (30,15%)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1701552"/>
                  </a:ext>
                </a:extLst>
              </a:tr>
              <a:tr h="69778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4.  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От 81 до 100 баллов, %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11 (6,71%)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19 (12,03%)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15 (7,54%)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2414285"/>
                  </a:ext>
                </a:extLst>
              </a:tr>
              <a:tr h="69778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5.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Получили 100 баллов, чел.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393829"/>
                  </a:ext>
                </a:extLst>
              </a:tr>
              <a:tr h="69778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6.  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Средний тестовый балл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57,80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59,68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56,42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4965340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501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9651"/>
            <a:ext cx="10515600" cy="668147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Результаты оценивания заданий ЕГЭ по предмету экспертами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0530840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356937"/>
              </p:ext>
            </p:extLst>
          </p:nvPr>
        </p:nvGraphicFramePr>
        <p:xfrm>
          <a:off x="439001" y="681037"/>
          <a:ext cx="11530085" cy="604731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500680">
                  <a:extLst>
                    <a:ext uri="{9D8B030D-6E8A-4147-A177-3AD203B41FA5}">
                      <a16:colId xmlns:a16="http://schemas.microsoft.com/office/drawing/2014/main" val="2906061973"/>
                    </a:ext>
                  </a:extLst>
                </a:gridCol>
                <a:gridCol w="1658648">
                  <a:extLst>
                    <a:ext uri="{9D8B030D-6E8A-4147-A177-3AD203B41FA5}">
                      <a16:colId xmlns:a16="http://schemas.microsoft.com/office/drawing/2014/main" val="2441575482"/>
                    </a:ext>
                  </a:extLst>
                </a:gridCol>
                <a:gridCol w="1636761">
                  <a:extLst>
                    <a:ext uri="{9D8B030D-6E8A-4147-A177-3AD203B41FA5}">
                      <a16:colId xmlns:a16="http://schemas.microsoft.com/office/drawing/2014/main" val="174054837"/>
                    </a:ext>
                  </a:extLst>
                </a:gridCol>
                <a:gridCol w="2043272">
                  <a:extLst>
                    <a:ext uri="{9D8B030D-6E8A-4147-A177-3AD203B41FA5}">
                      <a16:colId xmlns:a16="http://schemas.microsoft.com/office/drawing/2014/main" val="1678611237"/>
                    </a:ext>
                  </a:extLst>
                </a:gridCol>
                <a:gridCol w="1840016">
                  <a:extLst>
                    <a:ext uri="{9D8B030D-6E8A-4147-A177-3AD203B41FA5}">
                      <a16:colId xmlns:a16="http://schemas.microsoft.com/office/drawing/2014/main" val="2951346158"/>
                    </a:ext>
                  </a:extLst>
                </a:gridCol>
                <a:gridCol w="1840016">
                  <a:extLst>
                    <a:ext uri="{9D8B030D-6E8A-4147-A177-3AD203B41FA5}">
                      <a16:colId xmlns:a16="http://schemas.microsoft.com/office/drawing/2014/main" val="1768089176"/>
                    </a:ext>
                  </a:extLst>
                </a:gridCol>
                <a:gridCol w="1010692">
                  <a:extLst>
                    <a:ext uri="{9D8B030D-6E8A-4147-A177-3AD203B41FA5}">
                      <a16:colId xmlns:a16="http://schemas.microsoft.com/office/drawing/2014/main" val="2170553355"/>
                    </a:ext>
                  </a:extLst>
                </a:gridCol>
              </a:tblGrid>
              <a:tr h="60473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задания / критерия оценивания в КИМ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Количество полученных первичных баллов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 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Процент участников экзамена в субъекте Российской Федерации, получивших соответствующий первичный балл за выполнения задания </a:t>
                      </a:r>
                      <a:br>
                        <a:rPr lang="ru-RU" sz="1300" b="1">
                          <a:effectLst/>
                        </a:rPr>
                      </a:br>
                      <a:r>
                        <a:rPr lang="ru-RU" sz="1300" b="1">
                          <a:effectLst/>
                        </a:rPr>
                        <a:t>в группах участников экзамена с разными уровнями подготовки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097078"/>
                  </a:ext>
                </a:extLst>
              </a:tr>
              <a:tr h="6047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Всего чел-к набравших балл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в группе </a:t>
                      </a:r>
                      <a:br>
                        <a:rPr lang="ru-RU" sz="1300" b="1">
                          <a:effectLst/>
                        </a:rPr>
                      </a:br>
                      <a:r>
                        <a:rPr lang="ru-RU" sz="1300" b="1">
                          <a:effectLst/>
                        </a:rPr>
                        <a:t>не преодолевших минимальный балл, %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в группе от минимального до 60 т.б., %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в группе от 61 до 80 т.б., %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в группе </a:t>
                      </a:r>
                      <a:br>
                        <a:rPr lang="ru-RU" sz="1300" b="1">
                          <a:effectLst/>
                        </a:rPr>
                      </a:br>
                      <a:r>
                        <a:rPr lang="ru-RU" sz="1300" b="1">
                          <a:effectLst/>
                        </a:rPr>
                        <a:t>от 81 до 100 т.б., %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734350817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7,32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75,61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15,85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530905817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1,39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43,06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40,28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8,33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028117833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102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6,86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66,67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24,51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0,98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450565182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48,08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32,69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9,62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1922977417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14,29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81,63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4,08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4001015224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427873403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38,46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43,08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9,23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43990270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7,61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73,91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18,48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344084162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51,06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40,43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4,26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1852150412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6,67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26,67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179708228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9,68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82,26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8,06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684419818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1,72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51,72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37,93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1,72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652192165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35,29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44,12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14,71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01629457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7,78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77,78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13,33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1827216741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41,67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58,33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225548848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32,5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629338804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7,69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84,62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7,69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855269295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41,67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54,17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153602475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15,38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56,41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15,38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594334582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29 (К1)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9,23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87,69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3,08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464019513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29 (К1)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2,7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62,16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35,14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226309518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29 (К1)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51,92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11,54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136391679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29  (К2)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65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9,23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87,69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3,08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0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2513265039"/>
                  </a:ext>
                </a:extLst>
              </a:tr>
              <a:tr h="20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29 (К2)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89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1,12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40,45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</a:rPr>
                        <a:t>44,94</a:t>
                      </a:r>
                      <a:endParaRPr lang="ru-RU" sz="13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6,74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558" marR="27558" marT="0" marB="0" anchor="ctr"/>
                </a:tc>
                <a:extLst>
                  <a:ext uri="{0D108BD9-81ED-4DB2-BD59-A6C34878D82A}">
                    <a16:rowId xmlns:a16="http://schemas.microsoft.com/office/drawing/2014/main" val="310197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102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Динамика результатов ЕГЭ по предмету за последние 3 года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38200" y="1005840"/>
            <a:ext cx="10889776" cy="57498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just"/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Средний балл по 5-балльной шкале в Томской области в 2025 году составил 3,59 балла, что выше, чем в 2024 году –  3,51 балла, но    ниже, чем в 2023 году – 3,6 балла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 итогам ОГЭ по географии 2025 года уровень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обученности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составил 88,32%, что выше показателей 2024 года – 86,78 % и  ниже показателей   2023 года – 94,57%  </a:t>
            </a:r>
          </a:p>
          <a:p>
            <a:pPr algn="just"/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Качественная успеваемость в  2025 году  составила 54,67%, что выше результатов 2024 года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52,43%) и сопоставимо с      результатами 2023 года   (54,78%).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1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Решаемость заданий базового уровня сложности  ЕГЭ 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05384" y="1005840"/>
            <a:ext cx="11590998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384" y="1859339"/>
            <a:ext cx="11381232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В 2025 году имеют среднюю решаемость ниже 50%  следующие линии заданий базового уровня сложности: 4   (37,69%) и    22 (48,24%). </a:t>
            </a:r>
          </a:p>
          <a:p>
            <a:pPr algn="just"/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В группе участников, не преодолевших минимальный   тестовый балл, ниже планируемого результата 50% выполнены задания линий 1–2, 4–8,   10–16,  20–22. 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6358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3100" b="1" dirty="0">
                <a:solidFill>
                  <a:srgbClr val="00B0F0"/>
                </a:solidFill>
              </a:rPr>
              <a:t> </a:t>
            </a:r>
            <a:r>
              <a:rPr lang="ru-RU" sz="3100" b="1" dirty="0">
                <a:solidFill>
                  <a:schemeClr val="accent6">
                    <a:lumMod val="50000"/>
                  </a:schemeClr>
                </a:solidFill>
              </a:rPr>
              <a:t>Задания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базового уровня сложности  с наименьшей решаемостью 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0530840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421" y="1542198"/>
            <a:ext cx="11609195" cy="45174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Задание 4.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Расположите перечисленные заливы с запада на восток в том порядке, в котором они располагаются на карте мира в справочных материалах, начиная с самого западного.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1) Бенгальский </a:t>
            </a: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2) Персидский </a:t>
            </a: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3) Бискайский </a:t>
            </a:r>
          </a:p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Запишите в таблицу получившуюся последовательность цифр.</a:t>
            </a:r>
          </a:p>
          <a:p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Задание 22.</a:t>
            </a:r>
          </a:p>
          <a:p>
            <a:pPr lvl="0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 Объясните, что означает использованный в тексте термин «орбита».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87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x-none" sz="2400" b="1" dirty="0">
                <a:solidFill>
                  <a:schemeClr val="accent6">
                    <a:lumMod val="50000"/>
                  </a:schemeClr>
                </a:solidFill>
              </a:rPr>
              <a:t>Количество участников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ОГЭ </a:t>
            </a:r>
            <a:r>
              <a:rPr lang="x-none" sz="2400" b="1" dirty="0">
                <a:solidFill>
                  <a:schemeClr val="accent6">
                    <a:lumMod val="50000"/>
                  </a:schemeClr>
                </a:solidFill>
              </a:rPr>
              <a:t>по учебному предмету (за 3 года)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0530840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815772"/>
              </p:ext>
            </p:extLst>
          </p:nvPr>
        </p:nvGraphicFramePr>
        <p:xfrm>
          <a:off x="341194" y="1444752"/>
          <a:ext cx="11573438" cy="4732211"/>
        </p:xfrm>
        <a:graphic>
          <a:graphicData uri="http://schemas.openxmlformats.org/drawingml/2006/table">
            <a:tbl>
              <a:tblPr firstRow="1" firstCol="1" bandRow="1" bandCol="1">
                <a:tableStyleId>{93296810-A885-4BE3-A3E7-6D5BEEA58F35}</a:tableStyleId>
              </a:tblPr>
              <a:tblGrid>
                <a:gridCol w="2097390">
                  <a:extLst>
                    <a:ext uri="{9D8B030D-6E8A-4147-A177-3AD203B41FA5}">
                      <a16:colId xmlns:a16="http://schemas.microsoft.com/office/drawing/2014/main" val="1089563134"/>
                    </a:ext>
                  </a:extLst>
                </a:gridCol>
                <a:gridCol w="1757273">
                  <a:extLst>
                    <a:ext uri="{9D8B030D-6E8A-4147-A177-3AD203B41FA5}">
                      <a16:colId xmlns:a16="http://schemas.microsoft.com/office/drawing/2014/main" val="953492254"/>
                    </a:ext>
                  </a:extLst>
                </a:gridCol>
                <a:gridCol w="1813959">
                  <a:extLst>
                    <a:ext uri="{9D8B030D-6E8A-4147-A177-3AD203B41FA5}">
                      <a16:colId xmlns:a16="http://schemas.microsoft.com/office/drawing/2014/main" val="1676481973"/>
                    </a:ext>
                  </a:extLst>
                </a:gridCol>
                <a:gridCol w="1483290">
                  <a:extLst>
                    <a:ext uri="{9D8B030D-6E8A-4147-A177-3AD203B41FA5}">
                      <a16:colId xmlns:a16="http://schemas.microsoft.com/office/drawing/2014/main" val="1192012721"/>
                    </a:ext>
                  </a:extLst>
                </a:gridCol>
                <a:gridCol w="1549424">
                  <a:extLst>
                    <a:ext uri="{9D8B030D-6E8A-4147-A177-3AD203B41FA5}">
                      <a16:colId xmlns:a16="http://schemas.microsoft.com/office/drawing/2014/main" val="2237073137"/>
                    </a:ext>
                  </a:extLst>
                </a:gridCol>
                <a:gridCol w="1332126">
                  <a:extLst>
                    <a:ext uri="{9D8B030D-6E8A-4147-A177-3AD203B41FA5}">
                      <a16:colId xmlns:a16="http://schemas.microsoft.com/office/drawing/2014/main" val="2699317048"/>
                    </a:ext>
                  </a:extLst>
                </a:gridCol>
                <a:gridCol w="1539976">
                  <a:extLst>
                    <a:ext uri="{9D8B030D-6E8A-4147-A177-3AD203B41FA5}">
                      <a16:colId xmlns:a16="http://schemas.microsoft.com/office/drawing/2014/main" val="245762237"/>
                    </a:ext>
                  </a:extLst>
                </a:gridCol>
              </a:tblGrid>
              <a:tr h="6193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Экзамен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2023 г.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2024 г.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2025 г.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304278"/>
                  </a:ext>
                </a:extLst>
              </a:tr>
              <a:tr h="26850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b="1" dirty="0">
                          <a:effectLst/>
                        </a:rPr>
                        <a:t>чел.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b="1" dirty="0">
                          <a:effectLst/>
                        </a:rPr>
                        <a:t>% от общего числа участников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b="1" dirty="0">
                          <a:effectLst/>
                        </a:rPr>
                        <a:t>чел.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b="1" dirty="0">
                          <a:effectLst/>
                        </a:rPr>
                        <a:t>% от общего числа участников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b="1" dirty="0">
                          <a:effectLst/>
                        </a:rPr>
                        <a:t>чел.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2400" b="1">
                          <a:effectLst/>
                        </a:rPr>
                        <a:t>% от общего числа участников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extLst>
                  <a:ext uri="{0D108BD9-81ED-4DB2-BD59-A6C34878D82A}">
                    <a16:rowId xmlns:a16="http://schemas.microsoft.com/office/drawing/2014/main" val="2179009498"/>
                  </a:ext>
                </a:extLst>
              </a:tr>
              <a:tr h="713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ОГЭ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3778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33.77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3833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32.2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4615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37.5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extLst>
                  <a:ext uri="{0D108BD9-81ED-4DB2-BD59-A6C34878D82A}">
                    <a16:rowId xmlns:a16="http://schemas.microsoft.com/office/drawing/2014/main" val="264820796"/>
                  </a:ext>
                </a:extLst>
              </a:tr>
              <a:tr h="713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ГВЭ-9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0.2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25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0.21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16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0.13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47" marR="49447" marT="0" marB="0" anchor="ctr"/>
                </a:tc>
                <a:extLst>
                  <a:ext uri="{0D108BD9-81ED-4DB2-BD59-A6C34878D82A}">
                    <a16:rowId xmlns:a16="http://schemas.microsoft.com/office/drawing/2014/main" val="1341691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418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668147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Динамика результатов ОГЭ по предмету за последние 3 года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22960" y="1005840"/>
            <a:ext cx="10530840" cy="5171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F0"/>
                </a:solidFill>
              </a:rPr>
              <a:t> 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7025" y="3186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551764"/>
              </p:ext>
            </p:extLst>
          </p:nvPr>
        </p:nvGraphicFramePr>
        <p:xfrm>
          <a:off x="918120" y="1298445"/>
          <a:ext cx="10355760" cy="5079654"/>
        </p:xfrm>
        <a:graphic>
          <a:graphicData uri="http://schemas.openxmlformats.org/drawingml/2006/table">
            <a:tbl>
              <a:tblPr firstRow="1" firstCol="1" bandRow="1" bandCol="1">
                <a:tableStyleId>{93296810-A885-4BE3-A3E7-6D5BEEA58F35}</a:tableStyleId>
              </a:tblPr>
              <a:tblGrid>
                <a:gridCol w="2340402">
                  <a:extLst>
                    <a:ext uri="{9D8B030D-6E8A-4147-A177-3AD203B41FA5}">
                      <a16:colId xmlns:a16="http://schemas.microsoft.com/office/drawing/2014/main" val="2929527856"/>
                    </a:ext>
                  </a:extLst>
                </a:gridCol>
                <a:gridCol w="1335893">
                  <a:extLst>
                    <a:ext uri="{9D8B030D-6E8A-4147-A177-3AD203B41FA5}">
                      <a16:colId xmlns:a16="http://schemas.microsoft.com/office/drawing/2014/main" val="714507002"/>
                    </a:ext>
                  </a:extLst>
                </a:gridCol>
                <a:gridCol w="1335893">
                  <a:extLst>
                    <a:ext uri="{9D8B030D-6E8A-4147-A177-3AD203B41FA5}">
                      <a16:colId xmlns:a16="http://schemas.microsoft.com/office/drawing/2014/main" val="590724229"/>
                    </a:ext>
                  </a:extLst>
                </a:gridCol>
                <a:gridCol w="1335893">
                  <a:extLst>
                    <a:ext uri="{9D8B030D-6E8A-4147-A177-3AD203B41FA5}">
                      <a16:colId xmlns:a16="http://schemas.microsoft.com/office/drawing/2014/main" val="3069666505"/>
                    </a:ext>
                  </a:extLst>
                </a:gridCol>
                <a:gridCol w="1335893">
                  <a:extLst>
                    <a:ext uri="{9D8B030D-6E8A-4147-A177-3AD203B41FA5}">
                      <a16:colId xmlns:a16="http://schemas.microsoft.com/office/drawing/2014/main" val="607331521"/>
                    </a:ext>
                  </a:extLst>
                </a:gridCol>
                <a:gridCol w="1335893">
                  <a:extLst>
                    <a:ext uri="{9D8B030D-6E8A-4147-A177-3AD203B41FA5}">
                      <a16:colId xmlns:a16="http://schemas.microsoft.com/office/drawing/2014/main" val="3243231847"/>
                    </a:ext>
                  </a:extLst>
                </a:gridCol>
                <a:gridCol w="1335893">
                  <a:extLst>
                    <a:ext uri="{9D8B030D-6E8A-4147-A177-3AD203B41FA5}">
                      <a16:colId xmlns:a16="http://schemas.microsoft.com/office/drawing/2014/main" val="1260033225"/>
                    </a:ext>
                  </a:extLst>
                </a:gridCol>
              </a:tblGrid>
              <a:tr h="846609">
                <a:tc rowSpan="2"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effectLst/>
                        </a:rPr>
                        <a:t>Получили отметку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effectLst/>
                        </a:rPr>
                        <a:t>2023 г.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2024 г.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2025 г.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57551"/>
                  </a:ext>
                </a:extLst>
              </a:tr>
              <a:tr h="8466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чел.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%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чел.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%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чел.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%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5370245"/>
                  </a:ext>
                </a:extLst>
              </a:tr>
              <a:tr h="846609"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«2»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447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11.83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507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13.23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539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11.68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4614208"/>
                  </a:ext>
                </a:extLst>
              </a:tr>
              <a:tr h="846609"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«3»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1332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35.26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1316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34.33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1553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33.65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1456123"/>
                  </a:ext>
                </a:extLst>
              </a:tr>
              <a:tr h="846609"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«4»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1557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41.21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1561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40.73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1782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38.61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6932994"/>
                  </a:ext>
                </a:extLst>
              </a:tr>
              <a:tr h="846609">
                <a:tc>
                  <a:txBody>
                    <a:bodyPr/>
                    <a:lstStyle/>
                    <a:p>
                      <a:pPr algn="ctr"/>
                      <a:r>
                        <a:rPr lang="ru-RU" sz="3200">
                          <a:effectLst/>
                        </a:rPr>
                        <a:t>«5»</a:t>
                      </a:r>
                      <a:endParaRPr lang="ru-RU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442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11.70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449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11.71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741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16.06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8727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023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57973</TotalTime>
  <Words>1336</Words>
  <Application>Microsoft Office PowerPoint</Application>
  <PresentationFormat>Широкоэкранный</PresentationFormat>
  <Paragraphs>430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Proxima Nova Rg</vt:lpstr>
      <vt:lpstr>Times New Roman</vt:lpstr>
      <vt:lpstr>Тема Office</vt:lpstr>
      <vt:lpstr>4_Тема Office</vt:lpstr>
      <vt:lpstr>1_Тема Office</vt:lpstr>
      <vt:lpstr>Презентация PowerPoint</vt:lpstr>
      <vt:lpstr>Количество участников ЕГЭ  по учебному предмету (за 3 года)</vt:lpstr>
      <vt:lpstr>Динамика результатов ЕГЭ по предмету за последние 3 года </vt:lpstr>
      <vt:lpstr> Результаты оценивания заданий ЕГЭ по предмету экспертами</vt:lpstr>
      <vt:lpstr>Динамика результатов ЕГЭ по предмету за последние 3 года </vt:lpstr>
      <vt:lpstr> Решаемость заданий базового уровня сложности  ЕГЭ  </vt:lpstr>
      <vt:lpstr> Задания базового уровня сложности  с наименьшей решаемостью  </vt:lpstr>
      <vt:lpstr>Количество участников  ОГЭ по учебному предмету (за 3 года)</vt:lpstr>
      <vt:lpstr>Динамика результатов ОГЭ по предмету за последние 3 года </vt:lpstr>
      <vt:lpstr>Перечень ОО, продемонстрировавших наиболее высокие результаты ОГЭ по предмету</vt:lpstr>
      <vt:lpstr> Перечень ОО, продемонстрировавших самые низкие результаты ОГЭ по предмету</vt:lpstr>
      <vt:lpstr>Динамика результатов ОГЭ по предмету за последние 3 года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Учитель</cp:lastModifiedBy>
  <cp:revision>744</cp:revision>
  <cp:lastPrinted>2021-07-16T05:59:00Z</cp:lastPrinted>
  <dcterms:created xsi:type="dcterms:W3CDTF">2019-08-15T10:09:47Z</dcterms:created>
  <dcterms:modified xsi:type="dcterms:W3CDTF">2025-08-21T01:49:33Z</dcterms:modified>
</cp:coreProperties>
</file>