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59" r:id="rId5"/>
    <p:sldId id="275" r:id="rId6"/>
    <p:sldId id="264" r:id="rId7"/>
    <p:sldId id="262" r:id="rId8"/>
    <p:sldId id="263" r:id="rId9"/>
    <p:sldId id="265" r:id="rId10"/>
    <p:sldId id="266" r:id="rId11"/>
    <p:sldId id="267" r:id="rId12"/>
    <p:sldId id="273" r:id="rId13"/>
    <p:sldId id="268" r:id="rId14"/>
    <p:sldId id="269" r:id="rId15"/>
    <p:sldId id="270" r:id="rId16"/>
    <p:sldId id="272" r:id="rId17"/>
    <p:sldId id="271" r:id="rId18"/>
    <p:sldId id="277" r:id="rId19"/>
    <p:sldId id="278" r:id="rId20"/>
    <p:sldId id="279" r:id="rId21"/>
    <p:sldId id="274" r:id="rId22"/>
    <p:sldId id="276" r:id="rId23"/>
    <p:sldId id="280" r:id="rId24"/>
    <p:sldId id="281" r:id="rId25"/>
    <p:sldId id="282" r:id="rId26"/>
    <p:sldId id="283" r:id="rId27"/>
    <p:sldId id="286" r:id="rId28"/>
    <p:sldId id="284" r:id="rId29"/>
    <p:sldId id="285" r:id="rId30"/>
    <p:sldId id="287" r:id="rId31"/>
    <p:sldId id="288" r:id="rId32"/>
    <p:sldId id="290" r:id="rId33"/>
    <p:sldId id="289" r:id="rId34"/>
    <p:sldId id="291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6022" y="4095738"/>
            <a:ext cx="8022861" cy="714171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rgbClr val="005828"/>
              </a:contourClr>
            </a:sp3d>
          </a:bodyPr>
          <a:lstStyle/>
          <a:p>
            <a:r>
              <a:rPr lang="ru-RU" sz="4000" b="1" dirty="0">
                <a:ln w="11430"/>
                <a:solidFill>
                  <a:srgbClr val="00863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Команда </a:t>
            </a:r>
            <a:r>
              <a:rPr lang="ru-RU" sz="4000" b="1" dirty="0" smtClean="0">
                <a:ln w="11430"/>
                <a:solidFill>
                  <a:srgbClr val="00863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dirty="0">
                <a:ln w="11430"/>
                <a:solidFill>
                  <a:srgbClr val="00863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ТОМИЧКИ</a:t>
            </a:r>
            <a:r>
              <a:rPr lang="ru-RU" sz="4000" b="1" dirty="0" smtClean="0">
                <a:ln w="11430"/>
                <a:solidFill>
                  <a:srgbClr val="00863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000" b="1" dirty="0">
              <a:ln w="11430"/>
              <a:solidFill>
                <a:srgbClr val="00863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3364" y="2058555"/>
            <a:ext cx="698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ВСЕРОССИЙСКИЙ СЛЕТ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 ГЕОГРАФИИ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«ОТКРЫВАЕМ РОССИЮ ЗАНОВО C УЧИТЕЛЯМИ ГЕОГРАФИИ!»</a:t>
            </a:r>
          </a:p>
        </p:txBody>
      </p:sp>
      <p:pic>
        <p:nvPicPr>
          <p:cNvPr id="1026" name="Picture 2" descr="https://upload.wikimedia.org/wikipedia/commons/thumb/8/83/Coat_of_arms_of_Tomsk_Governorate_1878_%282%29.svg/1033px-Coat_of_arms_of_Tomsk_Governorate_1878_%282%29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756603" cy="203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07173"/>
            <a:ext cx="2554097" cy="19119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725" y="4897809"/>
            <a:ext cx="2863275" cy="1911430"/>
          </a:xfrm>
          <a:prstGeom prst="rect">
            <a:avLst/>
          </a:prstGeom>
        </p:spPr>
      </p:pic>
      <p:pic>
        <p:nvPicPr>
          <p:cNvPr id="1034" name="Picture 10" descr="Фото Томска (36 картинок) 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75663"/>
            <a:ext cx="45720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85739"/>
            <a:ext cx="3394472" cy="4525963"/>
          </a:xfr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18048" y="332656"/>
            <a:ext cx="6768752" cy="100811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8000"/>
                </a:solidFill>
              </a:rPr>
              <a:t>Экскурсионная программа</a:t>
            </a:r>
            <a:br>
              <a:rPr lang="ru-RU" sz="2800" b="1" dirty="0">
                <a:solidFill>
                  <a:srgbClr val="008000"/>
                </a:solidFill>
              </a:rPr>
            </a:br>
            <a:r>
              <a:rPr lang="ru-RU" sz="2800" b="1" dirty="0">
                <a:solidFill>
                  <a:srgbClr val="008000"/>
                </a:solidFill>
              </a:rPr>
              <a:t>Центральная Джума-Мечеть </a:t>
            </a:r>
            <a:r>
              <a:rPr lang="ru-RU" sz="2800" b="1" dirty="0" err="1" smtClean="0">
                <a:solidFill>
                  <a:srgbClr val="008000"/>
                </a:solidFill>
              </a:rPr>
              <a:t>г.Махачкалы</a:t>
            </a:r>
            <a:endParaRPr lang="ru-RU" sz="2800" b="1" dirty="0">
              <a:solidFill>
                <a:srgbClr val="008000"/>
              </a:solidFill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052" y="2185988"/>
            <a:ext cx="3394471" cy="4525962"/>
          </a:xfrm>
        </p:spPr>
      </p:pic>
    </p:spTree>
    <p:extLst>
      <p:ext uri="{BB962C8B-B14F-4D97-AF65-F5344CB8AC3E}">
        <p14:creationId xmlns:p14="http://schemas.microsoft.com/office/powerpoint/2010/main" val="274456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6214" y="116632"/>
            <a:ext cx="6779096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Научно-оздоровительный центр </a:t>
            </a:r>
            <a:r>
              <a:rPr lang="ru-RU" sz="2400" b="1" dirty="0">
                <a:solidFill>
                  <a:srgbClr val="008000"/>
                </a:solidFill>
              </a:rPr>
              <a:t>«Журавли</a:t>
            </a:r>
            <a:r>
              <a:rPr lang="ru-RU" sz="2400" b="1" dirty="0" smtClean="0">
                <a:solidFill>
                  <a:srgbClr val="008000"/>
                </a:solidFill>
              </a:rPr>
              <a:t>»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ru-RU" sz="2400" b="1" dirty="0" smtClean="0">
                <a:solidFill>
                  <a:srgbClr val="008000"/>
                </a:solidFill>
              </a:rPr>
              <a:t> </a:t>
            </a:r>
            <a:r>
              <a:rPr lang="ru-RU" sz="2400" b="1" dirty="0">
                <a:solidFill>
                  <a:srgbClr val="008000"/>
                </a:solidFill>
              </a:rPr>
              <a:t>на побережье Каспийского моря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91680" y="1628800"/>
            <a:ext cx="3669244" cy="48923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268760"/>
            <a:ext cx="3395766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53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13" y="357301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08168" y="3573016"/>
            <a:ext cx="4040790" cy="3028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116632"/>
            <a:ext cx="442594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16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59150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</a:rPr>
              <a:t>Выставка фоторабот</a:t>
            </a:r>
            <a:endParaRPr lang="ru-RU" sz="2800" b="1" dirty="0">
              <a:solidFill>
                <a:srgbClr val="008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99" y="973733"/>
            <a:ext cx="7284106" cy="4824536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339752" y="5877272"/>
            <a:ext cx="6420011" cy="790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/>
              <a:t>«Осень пишет письма строчками </a:t>
            </a:r>
            <a:r>
              <a:rPr lang="ru-RU" sz="2400" b="1" i="1" dirty="0" smtClean="0"/>
              <a:t>облаков, нанизывая бусины-слова», </a:t>
            </a:r>
            <a:r>
              <a:rPr lang="ru-RU" sz="2400" b="1" i="1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2604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99496" y="5877272"/>
            <a:ext cx="6285384" cy="710952"/>
          </a:xfrm>
        </p:spPr>
        <p:txBody>
          <a:bodyPr>
            <a:normAutofit/>
          </a:bodyPr>
          <a:lstStyle/>
          <a:p>
            <a:r>
              <a:rPr lang="ru-RU" sz="2400" b="1" i="1" dirty="0"/>
              <a:t>«Зима уходит, бал ее окончен», 2024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842474" cy="58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60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5745" y="6093296"/>
            <a:ext cx="5853336" cy="604367"/>
          </a:xfrm>
        </p:spPr>
        <p:txBody>
          <a:bodyPr>
            <a:normAutofit/>
          </a:bodyPr>
          <a:lstStyle/>
          <a:p>
            <a:r>
              <a:rPr lang="ru-RU" sz="2400" b="1" i="1" dirty="0"/>
              <a:t>«Под снежным покрывалом», 2024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6179"/>
            <a:ext cx="8076935" cy="6057702"/>
          </a:xfrm>
        </p:spPr>
      </p:pic>
    </p:spTree>
    <p:extLst>
      <p:ext uri="{BB962C8B-B14F-4D97-AF65-F5344CB8AC3E}">
        <p14:creationId xmlns:p14="http://schemas.microsoft.com/office/powerpoint/2010/main" val="2613804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23928" y="260648"/>
            <a:ext cx="4402832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Образовательный лекторий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707904" y="1062871"/>
            <a:ext cx="5112568" cy="5630614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/>
              <a:t>«Воспитательный потенциал географии в современном </a:t>
            </a:r>
            <a:r>
              <a:rPr lang="ru-RU" i="1" dirty="0" err="1"/>
              <a:t>геокультурном</a:t>
            </a:r>
            <a:r>
              <a:rPr lang="ru-RU" i="1" dirty="0"/>
              <a:t> пространстве России» - модераторы </a:t>
            </a:r>
            <a:r>
              <a:rPr lang="ru-RU" i="1" dirty="0" err="1"/>
              <a:t>Лобжанидзе</a:t>
            </a:r>
            <a:r>
              <a:rPr lang="ru-RU" i="1" dirty="0"/>
              <a:t> А.А., </a:t>
            </a:r>
            <a:r>
              <a:rPr lang="ru-RU" i="1" dirty="0" err="1"/>
              <a:t>Гурьевских</a:t>
            </a:r>
            <a:r>
              <a:rPr lang="ru-RU" i="1" dirty="0"/>
              <a:t> О.Ю., </a:t>
            </a:r>
            <a:endParaRPr lang="ru-RU" i="1" dirty="0" smtClean="0"/>
          </a:p>
          <a:p>
            <a:r>
              <a:rPr lang="ru-RU" i="1" dirty="0" smtClean="0"/>
              <a:t>лекция-беседа </a:t>
            </a:r>
            <a:r>
              <a:rPr lang="ru-RU" i="1" dirty="0"/>
              <a:t>«Картины природы – важнейшее достояние окружающего мира» - </a:t>
            </a:r>
            <a:r>
              <a:rPr lang="ru-RU" i="1" dirty="0" err="1"/>
              <a:t>Чибилев</a:t>
            </a:r>
            <a:r>
              <a:rPr lang="ru-RU" i="1" dirty="0"/>
              <a:t> А.А., </a:t>
            </a:r>
            <a:endParaRPr lang="ru-RU" i="1" dirty="0" smtClean="0"/>
          </a:p>
          <a:p>
            <a:r>
              <a:rPr lang="ru-RU" i="1" dirty="0" smtClean="0"/>
              <a:t>методический </a:t>
            </a:r>
            <a:r>
              <a:rPr lang="ru-RU" i="1" dirty="0"/>
              <a:t>мастер-класс «Работа с понятиями на уроках географии» - </a:t>
            </a:r>
            <a:r>
              <a:rPr lang="ru-RU" i="1" dirty="0" err="1"/>
              <a:t>Эртель</a:t>
            </a:r>
            <a:r>
              <a:rPr lang="ru-RU" i="1" dirty="0"/>
              <a:t> А.Б., </a:t>
            </a:r>
            <a:endParaRPr lang="ru-RU" i="1" dirty="0" smtClean="0"/>
          </a:p>
          <a:p>
            <a:r>
              <a:rPr lang="ru-RU" i="1" dirty="0" smtClean="0"/>
              <a:t>«</a:t>
            </a:r>
            <a:r>
              <a:rPr lang="ru-RU" i="1" dirty="0"/>
              <a:t>Современные векторы развития географического образования в РФ» </a:t>
            </a:r>
            <a:r>
              <a:rPr lang="ru-RU" i="1" dirty="0" smtClean="0"/>
              <a:t>- </a:t>
            </a:r>
            <a:r>
              <a:rPr lang="ru-RU" i="1" dirty="0" err="1" smtClean="0"/>
              <a:t>Лобжанидзе</a:t>
            </a:r>
            <a:r>
              <a:rPr lang="ru-RU" i="1" dirty="0" smtClean="0"/>
              <a:t> </a:t>
            </a:r>
            <a:r>
              <a:rPr lang="ru-RU" i="1" dirty="0"/>
              <a:t>А.А. и многое другое.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13928"/>
          <a:stretch/>
        </p:blipFill>
        <p:spPr>
          <a:xfrm>
            <a:off x="63250" y="1268760"/>
            <a:ext cx="3363838" cy="4005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2806"/>
          <a:stretch/>
        </p:blipFill>
        <p:spPr>
          <a:xfrm>
            <a:off x="36450" y="4506916"/>
            <a:ext cx="3417439" cy="220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71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915816" y="332656"/>
            <a:ext cx="5122912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Географический диктант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1691680" y="908720"/>
            <a:ext cx="7272808" cy="546206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Этот </a:t>
            </a:r>
            <a:r>
              <a:rPr lang="ru-RU" dirty="0"/>
              <a:t>водный объект имеет площадь 53 тыс. км², что больше площади таких стран, как Швейцария, Эстония или Словакия. Он возник около 10 тысяч лет назад и с тех пор постоянно увеличивается — 75 % его современной площади выросло за последние 500 лет. Объект является основным источником пресной воды в регионе (запасы воды — 400 км³).  Множество рек берут отсюда начало.  Он противодействует парниковому эффекту, связывая углерод,  является домом для многочисленной местной фауны, в том числе редкой.</a:t>
            </a:r>
          </a:p>
          <a:p>
            <a:pPr marL="0" indent="0" algn="just">
              <a:buNone/>
            </a:pPr>
            <a:r>
              <a:rPr lang="ru-RU" dirty="0" smtClean="0"/>
              <a:t>	Сейчас </a:t>
            </a:r>
            <a:r>
              <a:rPr lang="ru-RU" dirty="0"/>
              <a:t>животный и растительный мир этого объекта находится под угрозой в связи с разведкой и эксплуатацией нефтяных и газовых месторождений. Кроме того, падающие вторые ступени ракет-носителей, загрязняют территорию остатками несгоревшего </a:t>
            </a:r>
            <a:r>
              <a:rPr lang="ru-RU" dirty="0" err="1"/>
              <a:t>гептила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Назовите </a:t>
            </a:r>
            <a:r>
              <a:rPr lang="ru-RU" b="1" dirty="0"/>
              <a:t>водный объект и все субъекты России, на территории которых он находится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98504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499992" y="1315817"/>
            <a:ext cx="45426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ОТВЕТ: </a:t>
            </a:r>
          </a:p>
          <a:p>
            <a:pPr marL="0" indent="0">
              <a:buNone/>
            </a:pPr>
            <a:r>
              <a:rPr lang="ru-RU" sz="2400" dirty="0"/>
              <a:t>Васюганское болото,  находящейся большей частью в пределах Томской области, и малыми частями  в  Новосибирской, Омской областях, Ханты-Мансийского автономного округа — Югры и севера Тюменской области. 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38600" cy="269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6" y="2060848"/>
            <a:ext cx="4045375" cy="269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202" y="4502284"/>
            <a:ext cx="4061577" cy="23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27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28900" y="1261765"/>
            <a:ext cx="6696744" cy="16127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Почему в Сибири морозы называют трескучими?</a:t>
            </a:r>
            <a:endParaRPr lang="ru-RU" dirty="0"/>
          </a:p>
        </p:txBody>
      </p:sp>
      <p:sp>
        <p:nvSpPr>
          <p:cNvPr id="5" name="Заголовок 8"/>
          <p:cNvSpPr>
            <a:spLocks noGrp="1"/>
          </p:cNvSpPr>
          <p:nvPr>
            <p:ph type="title"/>
          </p:nvPr>
        </p:nvSpPr>
        <p:spPr>
          <a:xfrm>
            <a:off x="2915816" y="332656"/>
            <a:ext cx="5122912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Географический диктант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12976"/>
            <a:ext cx="4782767" cy="317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02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5685" y="203667"/>
            <a:ext cx="4968552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команды: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980531"/>
            <a:ext cx="5320549" cy="174100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008000"/>
                </a:solidFill>
              </a:rPr>
              <a:t>Яковенко Валентина Николаевна </a:t>
            </a:r>
            <a:r>
              <a:rPr lang="ru-RU" sz="1900" dirty="0" smtClean="0">
                <a:solidFill>
                  <a:srgbClr val="008000"/>
                </a:solidFill>
              </a:rPr>
              <a:t>– член РГО, заместитель директора по воспитательной работе, </a:t>
            </a:r>
            <a:r>
              <a:rPr lang="ru-RU" sz="1900" dirty="0">
                <a:solidFill>
                  <a:srgbClr val="008000"/>
                </a:solidFill>
              </a:rPr>
              <a:t>учитель </a:t>
            </a:r>
            <a:r>
              <a:rPr lang="ru-RU" sz="1900" dirty="0" smtClean="0">
                <a:solidFill>
                  <a:srgbClr val="008000"/>
                </a:solidFill>
              </a:rPr>
              <a:t>географии высшей </a:t>
            </a:r>
            <a:r>
              <a:rPr lang="ru-RU" sz="1900" dirty="0">
                <a:solidFill>
                  <a:srgbClr val="008000"/>
                </a:solidFill>
              </a:rPr>
              <a:t>квалификационной категории </a:t>
            </a:r>
            <a:r>
              <a:rPr lang="ru-RU" sz="1900" dirty="0" smtClean="0">
                <a:solidFill>
                  <a:srgbClr val="008000"/>
                </a:solidFill>
              </a:rPr>
              <a:t>МАОУ СОШ №37 </a:t>
            </a:r>
            <a:r>
              <a:rPr lang="ru-RU" sz="1900" dirty="0" err="1" smtClean="0">
                <a:solidFill>
                  <a:srgbClr val="008000"/>
                </a:solidFill>
              </a:rPr>
              <a:t>г.Томска</a:t>
            </a:r>
            <a:r>
              <a:rPr lang="ru-RU" sz="1900" dirty="0" smtClean="0">
                <a:solidFill>
                  <a:srgbClr val="008000"/>
                </a:solidFill>
              </a:rPr>
              <a:t>, Почетный работник общего образования, </a:t>
            </a:r>
            <a:r>
              <a:rPr lang="ru-RU" sz="1900" dirty="0">
                <a:solidFill>
                  <a:srgbClr val="008000"/>
                </a:solidFill>
              </a:rPr>
              <a:t>победитель </a:t>
            </a:r>
            <a:r>
              <a:rPr lang="ru-RU" sz="1900" dirty="0" smtClean="0">
                <a:solidFill>
                  <a:srgbClr val="008000"/>
                </a:solidFill>
              </a:rPr>
              <a:t>ПНПО-2011, 2017гг.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705847"/>
            <a:ext cx="5184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008000"/>
                </a:solidFill>
              </a:rPr>
              <a:t>Антошкина Оксана </a:t>
            </a:r>
            <a:r>
              <a:rPr lang="ru-RU" b="1" dirty="0" smtClean="0">
                <a:solidFill>
                  <a:srgbClr val="008000"/>
                </a:solidFill>
              </a:rPr>
              <a:t>Олеговна </a:t>
            </a:r>
            <a:r>
              <a:rPr lang="ru-RU" dirty="0" smtClean="0">
                <a:solidFill>
                  <a:srgbClr val="008000"/>
                </a:solidFill>
              </a:rPr>
              <a:t>- директор </a:t>
            </a:r>
            <a:r>
              <a:rPr lang="ru-RU" dirty="0">
                <a:solidFill>
                  <a:srgbClr val="008000"/>
                </a:solidFill>
              </a:rPr>
              <a:t>МАОУ СОШ </a:t>
            </a:r>
            <a:r>
              <a:rPr lang="ru-RU" dirty="0" smtClean="0">
                <a:solidFill>
                  <a:srgbClr val="008000"/>
                </a:solidFill>
              </a:rPr>
              <a:t>№2 </a:t>
            </a:r>
            <a:r>
              <a:rPr lang="ru-RU" dirty="0">
                <a:solidFill>
                  <a:srgbClr val="008000"/>
                </a:solidFill>
              </a:rPr>
              <a:t>г</a:t>
            </a:r>
            <a:r>
              <a:rPr lang="ru-RU" dirty="0" smtClean="0">
                <a:solidFill>
                  <a:srgbClr val="008000"/>
                </a:solidFill>
              </a:rPr>
              <a:t>. Томска</a:t>
            </a:r>
            <a:r>
              <a:rPr lang="ru-RU" dirty="0">
                <a:solidFill>
                  <a:srgbClr val="008000"/>
                </a:solidFill>
              </a:rPr>
              <a:t>, учитель географии высшей квалификационной категории</a:t>
            </a:r>
            <a:r>
              <a:rPr lang="ru-RU" dirty="0" smtClean="0">
                <a:solidFill>
                  <a:srgbClr val="008000"/>
                </a:solidFill>
              </a:rPr>
              <a:t>, автор-составитель </a:t>
            </a:r>
            <a:r>
              <a:rPr lang="ru-RU" dirty="0">
                <a:solidFill>
                  <a:srgbClr val="008000"/>
                </a:solidFill>
              </a:rPr>
              <a:t>сборника «Тестовые задания по географии для обучающихся 5-9 классов»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5044027"/>
            <a:ext cx="5832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008000"/>
                </a:solidFill>
              </a:rPr>
              <a:t>Архипова Ольга </a:t>
            </a:r>
            <a:r>
              <a:rPr lang="ru-RU" b="1" dirty="0" smtClean="0">
                <a:solidFill>
                  <a:srgbClr val="008000"/>
                </a:solidFill>
              </a:rPr>
              <a:t>Иосифовна </a:t>
            </a:r>
            <a:r>
              <a:rPr lang="ru-RU" dirty="0" smtClean="0">
                <a:solidFill>
                  <a:srgbClr val="008000"/>
                </a:solidFill>
              </a:rPr>
              <a:t>- </a:t>
            </a:r>
            <a:r>
              <a:rPr lang="ru-RU" dirty="0">
                <a:solidFill>
                  <a:srgbClr val="008000"/>
                </a:solidFill>
              </a:rPr>
              <a:t>учитель географии высшей квалификационной категории МАОУ Заозёрной СОШ №16 г. Томска, </a:t>
            </a:r>
            <a:r>
              <a:rPr lang="ru-RU" dirty="0" smtClean="0">
                <a:solidFill>
                  <a:srgbClr val="008000"/>
                </a:solidFill>
              </a:rPr>
              <a:t>в 2022г</a:t>
            </a:r>
            <a:r>
              <a:rPr lang="ru-RU" dirty="0">
                <a:solidFill>
                  <a:srgbClr val="008000"/>
                </a:solidFill>
              </a:rPr>
              <a:t>. присвоено звание «Почётный работник сферы образования РФ».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976" y="667004"/>
            <a:ext cx="1377815" cy="205453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281" y="2909629"/>
            <a:ext cx="2376265" cy="1703972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13" y="4204841"/>
            <a:ext cx="1725318" cy="25910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1268760"/>
            <a:ext cx="7344816" cy="4525963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ru-RU" sz="3100" dirty="0" smtClean="0"/>
              <a:t>	</a:t>
            </a:r>
            <a:r>
              <a:rPr lang="ru-RU" b="1" dirty="0">
                <a:solidFill>
                  <a:prstClr val="black"/>
                </a:solidFill>
              </a:rPr>
              <a:t>ОТВЕТ: </a:t>
            </a:r>
          </a:p>
          <a:p>
            <a:pPr marL="0" indent="0" algn="just">
              <a:buNone/>
            </a:pPr>
            <a:r>
              <a:rPr lang="ru-RU" sz="3100" dirty="0"/>
              <a:t>	</a:t>
            </a:r>
            <a:r>
              <a:rPr lang="ru-RU" sz="3100" dirty="0" smtClean="0"/>
              <a:t>Трескучими </a:t>
            </a:r>
            <a:r>
              <a:rPr lang="ru-RU" sz="3100" dirty="0"/>
              <a:t>называют очень сильный мороз, и совсем не случайно. При низких температурах влага в древесине превращается в лед, расширяется, ей не хватает места, она разрывает древесные волокна, кора трескается, ветви и даже стволы ломаются. Громкого пугающего треска при этом хватает. Нечто похожее происходит со льдом, под которым находится вода.</a:t>
            </a:r>
          </a:p>
          <a:p>
            <a:pPr marL="0" indent="0" algn="just">
              <a:buNone/>
            </a:pPr>
            <a:r>
              <a:rPr lang="ru-RU" sz="3100" dirty="0" smtClean="0"/>
              <a:t>	При </a:t>
            </a:r>
            <a:r>
              <a:rPr lang="ru-RU" sz="3100" dirty="0"/>
              <a:t>большом морозе его поверхность быстро охлаждается, начинает сжиматься, нижняя часть за этими изменениями не успевает, и перепад температур приводит к образованию трещин – тоже, конечно, в сопровождении страшного шума и резких звуков.</a:t>
            </a:r>
          </a:p>
          <a:p>
            <a:endParaRPr lang="ru-RU" dirty="0"/>
          </a:p>
        </p:txBody>
      </p:sp>
      <p:sp>
        <p:nvSpPr>
          <p:cNvPr id="5" name="Заголовок 8"/>
          <p:cNvSpPr>
            <a:spLocks noGrp="1"/>
          </p:cNvSpPr>
          <p:nvPr>
            <p:ph type="title"/>
          </p:nvPr>
        </p:nvSpPr>
        <p:spPr>
          <a:xfrm>
            <a:off x="2915816" y="332656"/>
            <a:ext cx="5122912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Географический диктант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55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7690" y="129850"/>
            <a:ext cx="4625228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Конкурс визиток-приветствий 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ru-RU" sz="2400" b="1" dirty="0" smtClean="0">
                <a:solidFill>
                  <a:srgbClr val="008000"/>
                </a:solidFill>
              </a:rPr>
              <a:t>команд участников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68760"/>
            <a:ext cx="4756688" cy="3567516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628165"/>
            <a:ext cx="3929408" cy="29523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802635" y="5104329"/>
            <a:ext cx="43318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Педагогический </a:t>
            </a:r>
            <a:r>
              <a:rPr lang="ru-RU" sz="2000" b="1" dirty="0"/>
              <a:t>стаж нашей команды составляет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 лет</a:t>
            </a:r>
            <a:r>
              <a:rPr lang="ru-RU" sz="2000" b="1" dirty="0"/>
              <a:t>, </a:t>
            </a:r>
            <a:endParaRPr lang="ru-RU" sz="2000" b="1" dirty="0" smtClean="0"/>
          </a:p>
          <a:p>
            <a:r>
              <a:rPr lang="ru-RU" sz="2000" b="1" dirty="0" smtClean="0"/>
              <a:t>а </a:t>
            </a:r>
            <a:r>
              <a:rPr lang="ru-RU" sz="2000" b="1" dirty="0"/>
              <a:t>стаж управленческой деятельности –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 лет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29850"/>
            <a:ext cx="3638048" cy="327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21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" y="11015"/>
            <a:ext cx="4857750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" y="3649566"/>
            <a:ext cx="2528821" cy="1858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196752"/>
            <a:ext cx="2651968" cy="2651968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79"/>
          <a:stretch/>
        </p:blipFill>
        <p:spPr bwMode="auto">
          <a:xfrm>
            <a:off x="2538838" y="3433767"/>
            <a:ext cx="3953194" cy="3404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70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6635080" cy="18002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8000"/>
                </a:solidFill>
              </a:rPr>
              <a:t>Второй день </a:t>
            </a:r>
            <a:r>
              <a:rPr lang="ru-RU" sz="2400" b="1" dirty="0" smtClean="0">
                <a:solidFill>
                  <a:srgbClr val="008000"/>
                </a:solidFill>
              </a:rPr>
              <a:t>слета </a:t>
            </a:r>
            <a:r>
              <a:rPr lang="ru-RU" sz="2400" b="1" dirty="0">
                <a:solidFill>
                  <a:srgbClr val="008000"/>
                </a:solidFill>
              </a:rPr>
              <a:t>учителей географии «Открываем Россию с учителями географии заново!» начался с посещения </a:t>
            </a:r>
            <a:r>
              <a:rPr lang="ru-RU" sz="2400" b="1" dirty="0" err="1">
                <a:solidFill>
                  <a:srgbClr val="008000"/>
                </a:solidFill>
              </a:rPr>
              <a:t>Сулакского</a:t>
            </a:r>
            <a:r>
              <a:rPr lang="ru-RU" sz="2400" b="1" dirty="0">
                <a:solidFill>
                  <a:srgbClr val="008000"/>
                </a:solidFill>
              </a:rPr>
              <a:t> каньона, Чиркейского водохранилища, </a:t>
            </a:r>
            <a:r>
              <a:rPr lang="ru-RU" sz="2400" b="1" dirty="0" err="1">
                <a:solidFill>
                  <a:srgbClr val="008000"/>
                </a:solidFill>
              </a:rPr>
              <a:t>Чиркейской</a:t>
            </a:r>
            <a:r>
              <a:rPr lang="ru-RU" sz="2400" b="1" dirty="0">
                <a:solidFill>
                  <a:srgbClr val="008000"/>
                </a:solidFill>
              </a:rPr>
              <a:t> ГЭС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062586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062586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01578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28" y="1566344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66344"/>
            <a:ext cx="3394472" cy="4525963"/>
          </a:xfrm>
        </p:spPr>
      </p:pic>
      <p:sp>
        <p:nvSpPr>
          <p:cNvPr id="7" name="Прямоугольник 6"/>
          <p:cNvSpPr/>
          <p:nvPr/>
        </p:nvSpPr>
        <p:spPr>
          <a:xfrm>
            <a:off x="3234681" y="620688"/>
            <a:ext cx="4115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8000"/>
                </a:solidFill>
              </a:rPr>
              <a:t>Чиркейское</a:t>
            </a:r>
            <a:r>
              <a:rPr lang="ru-RU" sz="2400" b="1" dirty="0" smtClean="0">
                <a:solidFill>
                  <a:srgbClr val="008000"/>
                </a:solidFill>
              </a:rPr>
              <a:t> водохранилище</a:t>
            </a:r>
            <a:endParaRPr lang="ru-RU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7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6056" y="116632"/>
            <a:ext cx="3967088" cy="5289451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03648" y="1940835"/>
            <a:ext cx="3567317" cy="475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36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8640"/>
            <a:ext cx="3922216" cy="522962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085007"/>
            <a:ext cx="3455236" cy="460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25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509" y="4149080"/>
            <a:ext cx="5825487" cy="26227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" y="19155"/>
            <a:ext cx="3041250" cy="6760934"/>
          </a:xfrm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6632"/>
            <a:ext cx="4032448" cy="30293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25956" y="3293601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Побывали мы в этот день и на берегу реки Сулак, в пещерном комплексе «</a:t>
            </a:r>
            <a:r>
              <a:rPr lang="ru-RU" sz="2000" b="1" dirty="0" err="1"/>
              <a:t>Салатау</a:t>
            </a:r>
            <a:r>
              <a:rPr lang="ru-RU" sz="2000" b="1" dirty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477563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8000"/>
                </a:solidFill>
              </a:rPr>
              <a:t>Квест</a:t>
            </a:r>
            <a:r>
              <a:rPr lang="ru-RU" sz="2400" b="1" dirty="0" smtClean="0">
                <a:solidFill>
                  <a:srgbClr val="008000"/>
                </a:solidFill>
              </a:rPr>
              <a:t>-поход с применением ГИС 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en-US" sz="2400" b="1" dirty="0" smtClean="0">
                <a:solidFill>
                  <a:srgbClr val="008000"/>
                </a:solidFill>
              </a:rPr>
              <a:t>Locus </a:t>
            </a:r>
            <a:r>
              <a:rPr lang="en-US" sz="2400" b="1" dirty="0">
                <a:solidFill>
                  <a:srgbClr val="008000"/>
                </a:solidFill>
              </a:rPr>
              <a:t>Map </a:t>
            </a:r>
            <a:r>
              <a:rPr lang="en-US" sz="2400" b="1" dirty="0" err="1">
                <a:solidFill>
                  <a:srgbClr val="008000"/>
                </a:solidFill>
              </a:rPr>
              <a:t>Classi</a:t>
            </a:r>
            <a:r>
              <a:rPr lang="ru-RU" sz="2400" b="1" dirty="0" smtClean="0">
                <a:solidFill>
                  <a:srgbClr val="008000"/>
                </a:solidFill>
              </a:rPr>
              <a:t>с и программы </a:t>
            </a:r>
            <a:r>
              <a:rPr lang="ru-RU" sz="2400" b="1" dirty="0" err="1" smtClean="0">
                <a:solidFill>
                  <a:srgbClr val="008000"/>
                </a:solidFill>
              </a:rPr>
              <a:t>Conota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35300"/>
            <a:ext cx="2756583" cy="49005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63" y="1635300"/>
            <a:ext cx="3675444" cy="4900592"/>
          </a:xfrm>
        </p:spPr>
      </p:pic>
    </p:spTree>
    <p:extLst>
      <p:ext uri="{BB962C8B-B14F-4D97-AF65-F5344CB8AC3E}">
        <p14:creationId xmlns:p14="http://schemas.microsoft.com/office/powerpoint/2010/main" val="1162670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8640"/>
            <a:ext cx="3618402" cy="48245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3600400" cy="4800534"/>
          </a:xfrm>
        </p:spPr>
      </p:pic>
    </p:spTree>
    <p:extLst>
      <p:ext uri="{BB962C8B-B14F-4D97-AF65-F5344CB8AC3E}">
        <p14:creationId xmlns:p14="http://schemas.microsoft.com/office/powerpoint/2010/main" val="283843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79712" y="161947"/>
            <a:ext cx="6491064" cy="1897443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проведения: </a:t>
            </a:r>
            <a:r>
              <a:rPr lang="ru-RU" sz="2000" dirty="0">
                <a:solidFill>
                  <a:srgbClr val="008000"/>
                </a:solidFill>
              </a:rPr>
              <a:t>Республика Дагестан, г. Махачкала, </a:t>
            </a:r>
            <a:r>
              <a:rPr lang="ru-RU" sz="2000" dirty="0" smtClean="0">
                <a:solidFill>
                  <a:srgbClr val="008000"/>
                </a:solidFill>
              </a:rPr>
              <a:t>научно-оздоровительный комплекс </a:t>
            </a:r>
            <a:r>
              <a:rPr lang="ru-RU" sz="2000" dirty="0">
                <a:solidFill>
                  <a:srgbClr val="008000"/>
                </a:solidFill>
              </a:rPr>
              <a:t>«Журавли».</a:t>
            </a:r>
            <a:br>
              <a:rPr lang="ru-RU" sz="2000" dirty="0">
                <a:solidFill>
                  <a:srgbClr val="008000"/>
                </a:solidFill>
              </a:rPr>
            </a:b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</a:t>
            </a:r>
            <a:r>
              <a:rPr lang="ru-RU" sz="2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проведения: </a:t>
            </a:r>
            <a:r>
              <a:rPr lang="ru-RU" sz="2000" dirty="0">
                <a:solidFill>
                  <a:srgbClr val="008000"/>
                </a:solidFill>
              </a:rPr>
              <a:t>23-25 </a:t>
            </a:r>
            <a:r>
              <a:rPr lang="ru-RU" sz="2000" dirty="0" smtClean="0">
                <a:solidFill>
                  <a:srgbClr val="008000"/>
                </a:solidFill>
              </a:rPr>
              <a:t>октября </a:t>
            </a:r>
            <a:r>
              <a:rPr lang="ru-RU" sz="2000" dirty="0">
                <a:solidFill>
                  <a:srgbClr val="008000"/>
                </a:solidFill>
              </a:rPr>
              <a:t>2024 </a:t>
            </a:r>
            <a:r>
              <a:rPr lang="ru-RU" sz="2000" dirty="0" smtClean="0">
                <a:solidFill>
                  <a:srgbClr val="008000"/>
                </a:solidFill>
              </a:rPr>
              <a:t>г.</a:t>
            </a:r>
            <a:r>
              <a:rPr lang="ru-RU" sz="2000" dirty="0">
                <a:solidFill>
                  <a:srgbClr val="008000"/>
                </a:solidFill>
              </a:rPr>
              <a:t/>
            </a:r>
            <a:br>
              <a:rPr lang="ru-RU" sz="2000" dirty="0">
                <a:solidFill>
                  <a:srgbClr val="008000"/>
                </a:solidFill>
              </a:rPr>
            </a:br>
            <a:r>
              <a:rPr lang="ru-RU" sz="20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проведения Слета </a:t>
            </a:r>
            <a:r>
              <a:rPr lang="ru-RU" sz="2000" dirty="0">
                <a:solidFill>
                  <a:srgbClr val="008000"/>
                </a:solidFill>
              </a:rPr>
              <a:t>– объединение учительского сообщества, обмен опытом и </a:t>
            </a:r>
            <a:r>
              <a:rPr lang="ru-RU" sz="2000" dirty="0" smtClean="0">
                <a:solidFill>
                  <a:srgbClr val="008000"/>
                </a:solidFill>
              </a:rPr>
              <a:t>повышение </a:t>
            </a:r>
            <a:r>
              <a:rPr lang="ru-RU" sz="2000" dirty="0">
                <a:solidFill>
                  <a:srgbClr val="008000"/>
                </a:solidFill>
              </a:rPr>
              <a:t>эффективности географического образования</a:t>
            </a:r>
            <a:r>
              <a:rPr lang="ru-RU" sz="2000" dirty="0" smtClean="0">
                <a:solidFill>
                  <a:srgbClr val="008000"/>
                </a:solidFill>
              </a:rPr>
              <a:t>.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46" y="2132856"/>
            <a:ext cx="3394472" cy="4525963"/>
          </a:xfrm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83568" y="3645024"/>
            <a:ext cx="4762872" cy="28803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>Всероссийский слет учителей географии проводится в три этапа: </a:t>
            </a:r>
            <a:endParaRPr lang="ru-RU" sz="2000" dirty="0" smtClean="0"/>
          </a:p>
          <a:p>
            <a:pPr>
              <a:spcBef>
                <a:spcPts val="0"/>
              </a:spcBef>
            </a:pPr>
            <a:r>
              <a:rPr lang="ru-RU" sz="2000" dirty="0" smtClean="0"/>
              <a:t>отборочный </a:t>
            </a:r>
            <a:r>
              <a:rPr lang="ru-RU" sz="2000" dirty="0"/>
              <a:t>с 5 по 27 сентября 2024 </a:t>
            </a:r>
            <a:r>
              <a:rPr lang="ru-RU" sz="2000" dirty="0" smtClean="0"/>
              <a:t>г.;</a:t>
            </a:r>
            <a:endParaRPr lang="ru-RU" sz="2000" dirty="0"/>
          </a:p>
          <a:p>
            <a:pPr>
              <a:spcBef>
                <a:spcPts val="0"/>
              </a:spcBef>
            </a:pPr>
            <a:r>
              <a:rPr lang="ru-RU" sz="2000" dirty="0" smtClean="0"/>
              <a:t>заочный  </a:t>
            </a:r>
            <a:r>
              <a:rPr lang="ru-RU" sz="2000" dirty="0"/>
              <a:t>– с 30 сентября по 12 октября 2024 </a:t>
            </a:r>
            <a:r>
              <a:rPr lang="ru-RU" sz="2000" dirty="0" smtClean="0"/>
              <a:t>г.;</a:t>
            </a:r>
          </a:p>
          <a:p>
            <a:pPr>
              <a:spcBef>
                <a:spcPts val="0"/>
              </a:spcBef>
            </a:pPr>
            <a:r>
              <a:rPr lang="ru-RU" sz="2000" dirty="0"/>
              <a:t>очный с 23 по 25 октября 2024 г. </a:t>
            </a:r>
            <a:endParaRPr lang="ru-RU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слете принимают участие команды, представляющие </a:t>
            </a:r>
            <a:r>
              <a:rPr lang="ru-RU" sz="2000" dirty="0" smtClean="0"/>
              <a:t>субъекты РФ в </a:t>
            </a:r>
            <a:r>
              <a:rPr lang="ru-RU" sz="2000" dirty="0"/>
              <a:t>составе трех человек.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222" y="2184273"/>
            <a:ext cx="1656184" cy="128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92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563072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Турнир по скоростной сборке </a:t>
            </a:r>
            <a:r>
              <a:rPr lang="ru-RU" sz="2400" b="1" dirty="0" err="1" smtClean="0">
                <a:solidFill>
                  <a:srgbClr val="008000"/>
                </a:solidFill>
              </a:rPr>
              <a:t>Спилс</a:t>
            </a:r>
            <a:r>
              <a:rPr lang="ru-RU" sz="2400" b="1" dirty="0" smtClean="0">
                <a:solidFill>
                  <a:srgbClr val="008000"/>
                </a:solidFill>
              </a:rPr>
              <a:t>-карт: </a:t>
            </a:r>
            <a:br>
              <a:rPr lang="ru-RU" sz="2400" b="1" dirty="0" smtClean="0">
                <a:solidFill>
                  <a:srgbClr val="008000"/>
                </a:solidFill>
              </a:rPr>
            </a:br>
            <a:r>
              <a:rPr lang="ru-RU" sz="2400" b="1" dirty="0" smtClean="0">
                <a:solidFill>
                  <a:srgbClr val="008000"/>
                </a:solidFill>
              </a:rPr>
              <a:t>России и Дагестана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/>
        </p:blipFill>
        <p:spPr>
          <a:xfrm>
            <a:off x="27889" y="2636912"/>
            <a:ext cx="3394472" cy="409391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2636912"/>
            <a:ext cx="5447845" cy="40858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13191" y="1355054"/>
            <a:ext cx="71072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Невероятные рекорды слета: карта России за 3 мин. 43 сек., карта республики Дагестан за 1 мин. 47 сек.</a:t>
            </a:r>
          </a:p>
        </p:txBody>
      </p:sp>
    </p:spTree>
    <p:extLst>
      <p:ext uri="{BB962C8B-B14F-4D97-AF65-F5344CB8AC3E}">
        <p14:creationId xmlns:p14="http://schemas.microsoft.com/office/powerpoint/2010/main" val="1392258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067128" cy="273630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8000"/>
                </a:solidFill>
              </a:rPr>
              <a:t>На третий день II Всероссийского слета учителей географии «Открываем Россию с учителями географии заново!» конкурсные этапы закончились и начался насыщенный Образовательный </a:t>
            </a:r>
            <a:r>
              <a:rPr lang="ru-RU" sz="2400" b="1" dirty="0" smtClean="0">
                <a:solidFill>
                  <a:srgbClr val="008000"/>
                </a:solidFill>
              </a:rPr>
              <a:t>марафон и Стратегический марафон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" y="3140968"/>
            <a:ext cx="4594458" cy="344584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6"/>
          <a:stretch/>
        </p:blipFill>
        <p:spPr>
          <a:xfrm>
            <a:off x="5436344" y="3140968"/>
            <a:ext cx="3394472" cy="3373835"/>
          </a:xfrm>
        </p:spPr>
      </p:pic>
    </p:spTree>
    <p:extLst>
      <p:ext uri="{BB962C8B-B14F-4D97-AF65-F5344CB8AC3E}">
        <p14:creationId xmlns:p14="http://schemas.microsoft.com/office/powerpoint/2010/main" val="3261630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293" y="52329"/>
            <a:ext cx="4525819" cy="339436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1" y="53574"/>
            <a:ext cx="4525819" cy="339436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14" y="3419694"/>
            <a:ext cx="4559592" cy="34196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1" y="3410032"/>
            <a:ext cx="4538701" cy="340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19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39338"/>
            <a:ext cx="4998707" cy="374903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r="5666" b="5499"/>
          <a:stretch/>
        </p:blipFill>
        <p:spPr>
          <a:xfrm>
            <a:off x="6012160" y="227371"/>
            <a:ext cx="1895499" cy="268064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72220"/>
            <a:ext cx="4067943" cy="30560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0321"/>
            <a:ext cx="4571999" cy="37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39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Торжественная церемония закрытия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9174"/>
            <a:ext cx="3936752" cy="52490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87" y="1489174"/>
            <a:ext cx="3933477" cy="5244637"/>
          </a:xfrm>
        </p:spPr>
      </p:pic>
    </p:spTree>
    <p:extLst>
      <p:ext uri="{BB962C8B-B14F-4D97-AF65-F5344CB8AC3E}">
        <p14:creationId xmlns:p14="http://schemas.microsoft.com/office/powerpoint/2010/main" val="35940529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3038" y="332656"/>
            <a:ext cx="3394720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8000"/>
                </a:solidFill>
              </a:rPr>
              <a:t>Базар</a:t>
            </a:r>
            <a:endParaRPr lang="ru-RU" sz="2400" b="1" dirty="0">
              <a:solidFill>
                <a:srgbClr val="008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11" y="2132856"/>
            <a:ext cx="3594027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96752"/>
            <a:ext cx="3807815" cy="4929411"/>
          </a:xfrm>
        </p:spPr>
      </p:pic>
    </p:spTree>
    <p:extLst>
      <p:ext uri="{BB962C8B-B14F-4D97-AF65-F5344CB8AC3E}">
        <p14:creationId xmlns:p14="http://schemas.microsoft.com/office/powerpoint/2010/main" val="3323445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5" y="3212977"/>
            <a:ext cx="3840859" cy="362243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3"/>
          <a:stretch/>
        </p:blipFill>
        <p:spPr>
          <a:xfrm>
            <a:off x="2123728" y="1117046"/>
            <a:ext cx="4104456" cy="45678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220" y="0"/>
            <a:ext cx="3657917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507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" y="2858052"/>
            <a:ext cx="2974250" cy="396566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8" y="-1"/>
            <a:ext cx="2958296" cy="3944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61" y="2708920"/>
            <a:ext cx="2759790" cy="36797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31840" y="188640"/>
            <a:ext cx="55584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Посетили </a:t>
            </a:r>
            <a:r>
              <a:rPr lang="ru-RU" sz="2000" b="1" dirty="0"/>
              <a:t>Дагестанский музей изобразительных искусств им. П.С. Гамзатовой. Увидели подлинники картин Айвазовского, черновик Шишкина И.И. «Утро в сосновом лесу», изделия из серебра мастеров села </a:t>
            </a:r>
            <a:r>
              <a:rPr lang="ru-RU" sz="2000" b="1" dirty="0" err="1"/>
              <a:t>Кубачи</a:t>
            </a:r>
            <a:r>
              <a:rPr lang="ru-RU" sz="2000" b="1" dirty="0"/>
              <a:t>, ковры дагестанских мастериц.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488" y="2745273"/>
            <a:ext cx="2715766" cy="36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81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296246"/>
            <a:ext cx="4676744" cy="351113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6744" y="143086"/>
            <a:ext cx="4215736" cy="3153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b="9202"/>
          <a:stretch/>
        </p:blipFill>
        <p:spPr>
          <a:xfrm>
            <a:off x="1176" y="11262"/>
            <a:ext cx="4675568" cy="3417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3518" t="12002" r="16473" b="17489"/>
          <a:stretch/>
        </p:blipFill>
        <p:spPr>
          <a:xfrm>
            <a:off x="5718094" y="3296246"/>
            <a:ext cx="216024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06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823953" y="332656"/>
            <a:ext cx="7206112" cy="252028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8000"/>
                </a:solidFill>
              </a:rPr>
              <a:t>Отдельные слова о этно-кухни Дагестана. Невероятно вкусные чуду – большие ароматные лепешки из тончайшего теста с начинкой из сыра, творога или мяса, зелени. А еще </a:t>
            </a:r>
            <a:r>
              <a:rPr lang="ru-RU" sz="2400" b="1" dirty="0" err="1">
                <a:solidFill>
                  <a:srgbClr val="008000"/>
                </a:solidFill>
              </a:rPr>
              <a:t>хинкал</a:t>
            </a:r>
            <a:r>
              <a:rPr lang="ru-RU" sz="2400" b="1" dirty="0">
                <a:solidFill>
                  <a:srgbClr val="008000"/>
                </a:solidFill>
              </a:rPr>
              <a:t>, абрикосовая каша и, конечно, </a:t>
            </a:r>
            <a:r>
              <a:rPr lang="ru-RU" sz="2400" b="1" dirty="0" err="1">
                <a:solidFill>
                  <a:srgbClr val="008000"/>
                </a:solidFill>
              </a:rPr>
              <a:t>урбеч</a:t>
            </a:r>
            <a:r>
              <a:rPr lang="ru-RU" sz="2400" b="1" dirty="0">
                <a:solidFill>
                  <a:srgbClr val="008000"/>
                </a:solidFill>
              </a:rPr>
              <a:t> – сладкая ореховая паста.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45024"/>
            <a:ext cx="2918746" cy="3181240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971" y="3645024"/>
            <a:ext cx="4645094" cy="307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449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49817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Торжественное открытие слета.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Исторический мультимедийный парк «Россия – моя история»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769" y="2074003"/>
            <a:ext cx="4516046" cy="338587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3" b="21077"/>
          <a:stretch/>
        </p:blipFill>
        <p:spPr>
          <a:xfrm>
            <a:off x="539552" y="2060848"/>
            <a:ext cx="3706224" cy="34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88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6632"/>
            <a:ext cx="6816757" cy="5112568"/>
          </a:xfrm>
        </p:spPr>
      </p:pic>
      <p:sp>
        <p:nvSpPr>
          <p:cNvPr id="8" name="Прямоугольник 7"/>
          <p:cNvSpPr/>
          <p:nvPr/>
        </p:nvSpPr>
        <p:spPr>
          <a:xfrm>
            <a:off x="539552" y="5373216"/>
            <a:ext cx="84662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8000"/>
                </a:solidFill>
              </a:rPr>
              <a:t>Дагестан встречал участников слета - 43 команды со всей нашей </a:t>
            </a:r>
            <a:r>
              <a:rPr lang="ru-RU" sz="2400" b="1" dirty="0" smtClean="0">
                <a:solidFill>
                  <a:srgbClr val="008000"/>
                </a:solidFill>
              </a:rPr>
              <a:t>страны: от </a:t>
            </a:r>
            <a:r>
              <a:rPr lang="ru-RU" sz="2400" b="1" dirty="0">
                <a:solidFill>
                  <a:srgbClr val="008000"/>
                </a:solidFill>
              </a:rPr>
              <a:t>Курской области до Якутии. Это был настоящий праздник для всех - праздник географии. </a:t>
            </a:r>
          </a:p>
        </p:txBody>
      </p:sp>
    </p:spTree>
    <p:extLst>
      <p:ext uri="{BB962C8B-B14F-4D97-AF65-F5344CB8AC3E}">
        <p14:creationId xmlns:p14="http://schemas.microsoft.com/office/powerpoint/2010/main" val="251381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6632"/>
            <a:ext cx="3984443" cy="298833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3356992"/>
            <a:ext cx="8676456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	Участников слета приветствовали: </a:t>
            </a:r>
          </a:p>
          <a:p>
            <a:pPr marL="0" indent="0">
              <a:buNone/>
            </a:pPr>
            <a:r>
              <a:rPr lang="ru-RU" sz="2000" b="1" dirty="0" smtClean="0"/>
              <a:t>Шамиль </a:t>
            </a:r>
            <a:r>
              <a:rPr lang="ru-RU" sz="2000" b="1" dirty="0"/>
              <a:t>Алиев </a:t>
            </a:r>
            <a:r>
              <a:rPr lang="ru-RU" sz="2000" dirty="0"/>
              <a:t>- советник Главы Республики Дагестан,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err="1" smtClean="0"/>
              <a:t>Бучаев</a:t>
            </a:r>
            <a:r>
              <a:rPr lang="ru-RU" sz="2000" b="1" dirty="0" smtClean="0"/>
              <a:t> </a:t>
            </a:r>
            <a:r>
              <a:rPr lang="ru-RU" sz="2000" b="1" dirty="0" err="1"/>
              <a:t>Яхья</a:t>
            </a:r>
            <a:r>
              <a:rPr lang="ru-RU" sz="2000" b="1" dirty="0"/>
              <a:t> </a:t>
            </a:r>
            <a:r>
              <a:rPr lang="ru-RU" sz="2000" dirty="0"/>
              <a:t>- Министр образования и науки республики Дагестан,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err="1" smtClean="0"/>
              <a:t>Чибилёв</a:t>
            </a:r>
            <a:r>
              <a:rPr lang="ru-RU" sz="2000" b="1" dirty="0" smtClean="0"/>
              <a:t> </a:t>
            </a:r>
            <a:r>
              <a:rPr lang="ru-RU" sz="2000" b="1" dirty="0"/>
              <a:t>Александр Александрович </a:t>
            </a:r>
            <a:r>
              <a:rPr lang="ru-RU" sz="2000" dirty="0"/>
              <a:t>– вице-президент </a:t>
            </a:r>
            <a:r>
              <a:rPr lang="ru-RU" sz="2000" dirty="0" smtClean="0"/>
              <a:t>РГО, </a:t>
            </a:r>
          </a:p>
          <a:p>
            <a:pPr marL="0" indent="0">
              <a:buNone/>
            </a:pPr>
            <a:r>
              <a:rPr lang="ru-RU" sz="2000" b="1" dirty="0" err="1" smtClean="0"/>
              <a:t>Лобжанидзе</a:t>
            </a:r>
            <a:r>
              <a:rPr lang="ru-RU" sz="2000" b="1" dirty="0" smtClean="0"/>
              <a:t> </a:t>
            </a:r>
            <a:r>
              <a:rPr lang="ru-RU" sz="2000" b="1" dirty="0"/>
              <a:t>Александр Александрович </a:t>
            </a:r>
            <a:r>
              <a:rPr lang="ru-RU" sz="2000" dirty="0"/>
              <a:t>- президент Российской ассоциации учителей географии,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dirty="0" err="1" smtClean="0"/>
              <a:t>Латыпов</a:t>
            </a:r>
            <a:r>
              <a:rPr lang="ru-RU" sz="2000" b="1" dirty="0" smtClean="0"/>
              <a:t> </a:t>
            </a:r>
            <a:r>
              <a:rPr lang="ru-RU" sz="2000" b="1" dirty="0"/>
              <a:t>Артур Альбертович </a:t>
            </a:r>
            <a:r>
              <a:rPr lang="ru-RU" sz="2000" dirty="0"/>
              <a:t>- директор департамента регионального развития </a:t>
            </a:r>
            <a:r>
              <a:rPr lang="ru-RU" sz="2000" dirty="0" smtClean="0"/>
              <a:t>РГО, </a:t>
            </a:r>
          </a:p>
          <a:p>
            <a:pPr marL="0" indent="0">
              <a:buNone/>
            </a:pPr>
            <a:r>
              <a:rPr lang="ru-RU" sz="2000" b="1" dirty="0"/>
              <a:t>Эльдаров Эльдар Магомедович</a:t>
            </a:r>
            <a:r>
              <a:rPr lang="ru-RU" sz="2000" dirty="0"/>
              <a:t>, председатель Дагестанского отделения РГО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1300"/>
          <a:stretch/>
        </p:blipFill>
        <p:spPr>
          <a:xfrm>
            <a:off x="6084168" y="116632"/>
            <a:ext cx="2850408" cy="29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7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9638"/>
            <a:ext cx="3942735" cy="295705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80" y="3443134"/>
            <a:ext cx="4224894" cy="316867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84" y="3447707"/>
            <a:ext cx="4224894" cy="31640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8827"/>
          <a:stretch/>
        </p:blipFill>
        <p:spPr>
          <a:xfrm>
            <a:off x="4615421" y="332656"/>
            <a:ext cx="4346825" cy="295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61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32040" y="3649979"/>
            <a:ext cx="4038600" cy="302895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" t="4341" r="4411"/>
          <a:stretch/>
        </p:blipFill>
        <p:spPr>
          <a:xfrm>
            <a:off x="2819880" y="116632"/>
            <a:ext cx="4224319" cy="3384376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649979"/>
            <a:ext cx="4675418" cy="308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768752" cy="122413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8000"/>
                </a:solidFill>
              </a:rPr>
              <a:t>Экскурсионная программа</a:t>
            </a:r>
            <a:br>
              <a:rPr lang="ru-RU" sz="2800" b="1" dirty="0">
                <a:solidFill>
                  <a:srgbClr val="008000"/>
                </a:solidFill>
              </a:rPr>
            </a:br>
            <a:r>
              <a:rPr lang="ru-RU" sz="2800" b="1" dirty="0">
                <a:solidFill>
                  <a:srgbClr val="008000"/>
                </a:solidFill>
              </a:rPr>
              <a:t>Центральная Джума-Мечеть </a:t>
            </a:r>
            <a:r>
              <a:rPr lang="ru-RU" sz="2800" b="1" dirty="0" err="1" smtClean="0">
                <a:solidFill>
                  <a:srgbClr val="008000"/>
                </a:solidFill>
              </a:rPr>
              <a:t>г.Махачкалы</a:t>
            </a:r>
            <a:endParaRPr lang="ru-RU" sz="2800" b="1" dirty="0">
              <a:solidFill>
                <a:srgbClr val="008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87417"/>
            <a:ext cx="3394472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87416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92096206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936</Words>
  <Application>Microsoft Office PowerPoint</Application>
  <PresentationFormat>Экран (4:3)</PresentationFormat>
  <Paragraphs>61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Arial</vt:lpstr>
      <vt:lpstr>Times New Roman</vt:lpstr>
      <vt:lpstr>1_Тема Office</vt:lpstr>
      <vt:lpstr>Команда «ТОМИЧКИ»</vt:lpstr>
      <vt:lpstr>Состав команды:</vt:lpstr>
      <vt:lpstr>Место проведения: Республика Дагестан, г. Махачкала, научно-оздоровительный комплекс «Журавли». Время проведения: 23-25 октября 2024 г. Цель проведения Слета – объединение учительского сообщества, обмен опытом и повышение эффективности географического образования.</vt:lpstr>
      <vt:lpstr>Торжественное открытие слета.  Исторический мультимедийный парк «Россия – моя история»</vt:lpstr>
      <vt:lpstr>Презентация PowerPoint</vt:lpstr>
      <vt:lpstr>Презентация PowerPoint</vt:lpstr>
      <vt:lpstr>Презентация PowerPoint</vt:lpstr>
      <vt:lpstr>Презентация PowerPoint</vt:lpstr>
      <vt:lpstr>Экскурсионная программа Центральная Джума-Мечеть г.Махачкалы</vt:lpstr>
      <vt:lpstr>Экскурсионная программа Центральная Джума-Мечеть г.Махачкалы</vt:lpstr>
      <vt:lpstr>Научно-оздоровительный центр «Журавли»  на побережье Каспийского моря</vt:lpstr>
      <vt:lpstr>Презентация PowerPoint</vt:lpstr>
      <vt:lpstr>Выставка фоторабот</vt:lpstr>
      <vt:lpstr>«Зима уходит, бал ее окончен», 2024</vt:lpstr>
      <vt:lpstr>«Под снежным покрывалом», 2024</vt:lpstr>
      <vt:lpstr>Образовательный лекторий</vt:lpstr>
      <vt:lpstr>Географический диктант </vt:lpstr>
      <vt:lpstr>Презентация PowerPoint</vt:lpstr>
      <vt:lpstr>Географический диктант </vt:lpstr>
      <vt:lpstr>Географический диктант </vt:lpstr>
      <vt:lpstr>Конкурс визиток-приветствий  команд участников</vt:lpstr>
      <vt:lpstr>Презентация PowerPoint</vt:lpstr>
      <vt:lpstr>Второй день слета учителей географии «Открываем Россию с учителями географии заново!» начался с посещения Сулакского каньона, Чиркейского водохранилища, Чиркейской ГЭС</vt:lpstr>
      <vt:lpstr>Презентация PowerPoint</vt:lpstr>
      <vt:lpstr>Презентация PowerPoint</vt:lpstr>
      <vt:lpstr>Презентация PowerPoint</vt:lpstr>
      <vt:lpstr>Презентация PowerPoint</vt:lpstr>
      <vt:lpstr>Квест-поход с применением ГИС  Locus Map Classiс и программы Conota</vt:lpstr>
      <vt:lpstr>Презентация PowerPoint</vt:lpstr>
      <vt:lpstr>Турнир по скоростной сборке Спилс-карт:  России и Дагестана</vt:lpstr>
      <vt:lpstr>На третий день II Всероссийского слета учителей географии «Открываем Россию с учителями географии заново!» конкурсные этапы закончились и начался насыщенный Образовательный марафон и Стратегический марафон</vt:lpstr>
      <vt:lpstr>Презентация PowerPoint</vt:lpstr>
      <vt:lpstr>Презентация PowerPoint</vt:lpstr>
      <vt:lpstr>Торжественная церемония закрытия</vt:lpstr>
      <vt:lpstr>Базар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Источники географических знаний</dc:title>
  <cp:lastModifiedBy>Валентина</cp:lastModifiedBy>
  <cp:revision>189</cp:revision>
  <dcterms:modified xsi:type="dcterms:W3CDTF">2024-11-13T15:14:18Z</dcterms:modified>
</cp:coreProperties>
</file>