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68" r:id="rId2"/>
    <p:sldId id="271" r:id="rId3"/>
    <p:sldId id="287" r:id="rId4"/>
    <p:sldId id="274" r:id="rId5"/>
    <p:sldId id="286" r:id="rId6"/>
    <p:sldId id="261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8" r:id="rId18"/>
    <p:sldId id="290" r:id="rId19"/>
    <p:sldId id="270" r:id="rId20"/>
  </p:sldIdLst>
  <p:sldSz cx="12192000" cy="6858000"/>
  <p:notesSz cx="6858000" cy="9144000"/>
  <p:embeddedFontLst>
    <p:embeddedFont>
      <p:font typeface="Gerbera Light" panose="020B0604020202020204" charset="0"/>
      <p:regular r:id="rId22"/>
    </p:embeddedFont>
    <p:embeddedFont>
      <p:font typeface="TomskObl2104" panose="020B0604020202020204" charset="0"/>
      <p:regular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96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6" y="75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r>
              <a:rPr lang="ru-RU" sz="2400">
                <a:latin typeface="Gerbera Light" panose="020B0604020202020204" charset="0"/>
                <a:cs typeface="Gerbera Light" panose="020B0604020202020204" charset="0"/>
              </a:rPr>
              <a:t>категория слушателя урока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Gerbera Light" panose="020B0604020202020204" charset="0"/>
              <a:ea typeface="+mn-ea"/>
              <a:cs typeface="Gerbera Light" panose="020B0604020202020204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категория слушателя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258-4CEF-94CE-941EA593A07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258-4CEF-94CE-941EA593A07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258-4CEF-94CE-941EA593A07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258-4CEF-94CE-941EA593A07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Gerbera Light" panose="020B0604020202020204" charset="0"/>
                    <a:ea typeface="+mn-ea"/>
                    <a:cs typeface="Gerbera Light" panose="020B0604020202020204" charset="0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ученики</c:v>
                </c:pt>
                <c:pt idx="1">
                  <c:v>учителя</c:v>
                </c:pt>
                <c:pt idx="2">
                  <c:v>другое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80</c:v>
                </c:pt>
                <c:pt idx="1">
                  <c:v>16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6D-46AD-8028-F7BFE4A5579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8484381460993794"/>
          <c:y val="0.30866975943574454"/>
          <c:w val="0.14290316345596288"/>
          <c:h val="0.3209572190268273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Gerbera Light" panose="020B0604020202020204" charset="0"/>
              <a:ea typeface="+mn-ea"/>
              <a:cs typeface="Gerbera Light" panose="020B060402020202020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Gerbera Light" panose="020B0604020202020204" charset="0"/>
                <a:cs typeface="Gerbera Light" panose="020B0604020202020204" charset="0"/>
              </a:rPr>
              <a:t>класс </a:t>
            </a:r>
            <a:r>
              <a:rPr lang="ru-RU" sz="2400" dirty="0" smtClean="0">
                <a:latin typeface="Gerbera Light" panose="020B0604020202020204" charset="0"/>
                <a:cs typeface="Gerbera Light" panose="020B0604020202020204" charset="0"/>
              </a:rPr>
              <a:t>(для </a:t>
            </a:r>
            <a:r>
              <a:rPr lang="ru-RU" sz="2400" dirty="0">
                <a:latin typeface="Gerbera Light" panose="020B0604020202020204" charset="0"/>
                <a:cs typeface="Gerbera Light" panose="020B0604020202020204" charset="0"/>
              </a:rPr>
              <a:t>учеников), в котором учитесь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класс для учеников), в котором учитесь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BBF-42F2-B90B-4528ABBE2D0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BA-4856-B1AC-BEF6526DE7A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BBF-42F2-B90B-4528ABBE2D0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BBF-42F2-B90B-4528ABBE2D0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Gerbera Light" panose="020B0604020202020204" charset="0"/>
                    <a:ea typeface="+mn-ea"/>
                    <a:cs typeface="Gerbera Light" panose="020B0604020202020204" charset="0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9</c:v>
                </c:pt>
                <c:pt idx="1">
                  <c:v>8</c:v>
                </c:pt>
                <c:pt idx="2">
                  <c:v>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71.400000000000006</c:v>
                </c:pt>
                <c:pt idx="1">
                  <c:v>19</c:v>
                </c:pt>
                <c:pt idx="2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BA-4856-B1AC-BEF6526DE7A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7533646201833466"/>
          <c:y val="0.43394997125022233"/>
          <c:w val="0.23938900300505914"/>
          <c:h val="0.2389076647228967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Gerbera Light" panose="020B0604020202020204" charset="0"/>
                <a:cs typeface="Gerbera Light" panose="020B0604020202020204" charset="0"/>
              </a:rPr>
              <a:t>Выберите название прослушанного урока / уроков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503917988512306E-2"/>
          <c:y val="6.9464210095772971E-2"/>
          <c:w val="0.68137994978888494"/>
          <c:h val="0.647377741634872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Чили: впереди по курсу - Тихий океан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55-436A-A4C4-9B418886F4A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Атлантический океан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55-436A-A4C4-9B418886F4A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Антарктида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55-436A-A4C4-9B418886F4A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Южная Америка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55-436A-A4C4-9B418886F4A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Арктика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55-436A-A4C4-9B418886F4A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Экология Мирового океана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D55-436A-A4C4-9B418886F4AC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Великие географические открытия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Лист1!$H$2:$H$5</c:f>
              <c:numCache>
                <c:formatCode>General</c:formatCode>
                <c:ptCount val="4"/>
                <c:pt idx="0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55-436A-A4C4-9B418886F4AC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Космос: фокус на океан</c:v>
                </c:pt>
              </c:strCache>
            </c:strRef>
          </c:tx>
          <c:spPr>
            <a:solidFill>
              <a:schemeClr val="accent2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Лист1!$I$2:$I$5</c:f>
              <c:numCache>
                <c:formatCode>General</c:formatCode>
                <c:ptCount val="4"/>
                <c:pt idx="0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D55-436A-A4C4-9B418886F4AC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Кронштадт-колыбель морских открытий</c:v>
                </c:pt>
              </c:strCache>
            </c:strRef>
          </c:tx>
          <c:spPr>
            <a:solidFill>
              <a:schemeClr val="accent3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Лист1!$J$2:$J$5</c:f>
              <c:numCache>
                <c:formatCode>General</c:formatCode>
                <c:ptCount val="4"/>
                <c:pt idx="0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55-436A-A4C4-9B418886F4AC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География в современном мире: опыт, методика, инновации</c:v>
                </c:pt>
              </c:strCache>
            </c:strRef>
          </c:tx>
          <c:spPr>
            <a:solidFill>
              <a:schemeClr val="accent4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Тема урока</c:v>
                </c:pt>
              </c:strCache>
            </c:strRef>
          </c:cat>
          <c:val>
            <c:numRef>
              <c:f>Лист1!$K$2:$K$5</c:f>
              <c:numCache>
                <c:formatCode>General</c:formatCode>
                <c:ptCount val="4"/>
                <c:pt idx="0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D55-436A-A4C4-9B418886F4A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94268816"/>
        <c:axId val="394263824"/>
      </c:barChart>
      <c:catAx>
        <c:axId val="39426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noFill/>
            <a:round/>
          </a:ln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4263824"/>
        <c:crosses val="autoZero"/>
        <c:auto val="1"/>
        <c:lblAlgn val="ctr"/>
        <c:lblOffset val="100"/>
        <c:noMultiLvlLbl val="0"/>
      </c:catAx>
      <c:valAx>
        <c:axId val="39426382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>
              <a:outerShdw blurRad="50800" dist="50800" dir="5400000" algn="ctr" rotWithShape="0">
                <a:schemeClr val="bg1"/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4268816"/>
        <c:crosses val="autoZero"/>
        <c:crossBetween val="between"/>
      </c:valAx>
      <c:spPr>
        <a:noFill/>
        <a:ln>
          <a:noFill/>
        </a:ln>
        <a:effectLst>
          <a:glow rad="88900">
            <a:schemeClr val="accent1">
              <a:alpha val="40000"/>
            </a:schemeClr>
          </a:glow>
          <a:outerShdw blurRad="50800" dist="127000" dir="5400000" sx="11000" sy="11000" algn="ctr" rotWithShape="0">
            <a:srgbClr val="000000">
              <a:alpha val="43137"/>
            </a:srgbClr>
          </a:outerShdw>
        </a:effectLst>
      </c:spPr>
    </c:plotArea>
    <c:legend>
      <c:legendPos val="b"/>
      <c:layout>
        <c:manualLayout>
          <c:xMode val="edge"/>
          <c:yMode val="edge"/>
          <c:x val="0.40014977400043505"/>
          <c:y val="0.32541480347811252"/>
          <c:w val="0.59741630774237375"/>
          <c:h val="0.6592944083875390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1">
          <a:alpha val="99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Gerbera Light" panose="020B0604020202020204" charset="0"/>
                <a:cs typeface="Gerbera Light" panose="020B0604020202020204" charset="0"/>
              </a:rPr>
              <a:t>Остались ли для вас непонятными какие-то термины или научные факты?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Остались ли для вас непонятными какие-то термины или научные факты?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3A1-4019-B9FC-DC23505D442D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3A1-4019-B9FC-DC23505D442D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3A1-4019-B9FC-DC23505D442D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3A1-4019-B9FC-DC23505D442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Gerbera Light" panose="020B0604020202020204" charset="0"/>
                    <a:ea typeface="+mn-ea"/>
                    <a:cs typeface="Gerbera Light" panose="020B0604020202020204" charset="0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3D-42A6-A777-ECD7C5AFD0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B0604020202020204" charset="0"/>
                <a:ea typeface="+mn-ea"/>
                <a:cs typeface="Gerbera Light" panose="020B0604020202020204" charset="0"/>
              </a:defRPr>
            </a:pPr>
            <a:endParaRPr lang="ru-RU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82549251196541629"/>
          <c:y val="0.51125033265630015"/>
          <c:w val="0.15980160568164273"/>
          <c:h val="0.2389076647228967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Gerbera Light" panose="020B0604020202020204" charset="0"/>
                <a:cs typeface="Gerbera Light" panose="020B0604020202020204" charset="0"/>
              </a:rPr>
              <a:t>Каким для вас показался урок по продолжительности?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Каким для вас показался урок по продолжительности?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2F1-4E4B-918C-6F96E754241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2F1-4E4B-918C-6F96E754241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2F1-4E4B-918C-6F96E754241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2F1-4E4B-918C-6F96E754241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Gerbera Light" panose="020B0604020202020204" charset="0"/>
                    <a:ea typeface="+mn-ea"/>
                    <a:cs typeface="Gerbera Light" panose="020B0604020202020204" charset="0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Коротким</c:v>
                </c:pt>
                <c:pt idx="1">
                  <c:v>Длинным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52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4E-4C46-BB48-D74DA1B42B2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Gerbera Light" panose="020B0604020202020204" charset="0"/>
              <a:ea typeface="+mn-ea"/>
              <a:cs typeface="Gerbera Light" panose="020B060402020202020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1BCFE-DF7F-4F94-8EAC-2DB065A127F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540B-F191-4C7B-8306-94DC649B3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71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008" y="1851865"/>
            <a:ext cx="5928673" cy="2854409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Итоги, результаты и педагогические эффекты реализации международного образовательного проекта «уроки из океана»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256" y="5284898"/>
            <a:ext cx="6097843" cy="130981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Яковенко Валентина Николаевна,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зам. директора по ВР, учитель географии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МАОУ СОШ №37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г.Томска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, член Совета Томского отделения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Русского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географического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общества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6" y="2132951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321" y="5419232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91492" y="204571"/>
            <a:ext cx="5207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Итоги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анкетирования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Gerbera Light" panose="020B0604020202020204" pitchFamily="34" charset="0"/>
              <a:cs typeface="Gerbera Light" panose="020B0604020202020204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65941"/>
              </p:ext>
            </p:extLst>
          </p:nvPr>
        </p:nvGraphicFramePr>
        <p:xfrm>
          <a:off x="1376263" y="1610710"/>
          <a:ext cx="9820013" cy="5034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360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0784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362" y="164056"/>
            <a:ext cx="5395428" cy="9693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0" y="71066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32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0"/>
            <a:ext cx="5395428" cy="969348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241329"/>
              </p:ext>
            </p:extLst>
          </p:nvPr>
        </p:nvGraphicFramePr>
        <p:xfrm>
          <a:off x="624115" y="854375"/>
          <a:ext cx="11019269" cy="5813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082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725" y="107748"/>
            <a:ext cx="5395428" cy="9693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406" y="1660373"/>
            <a:ext cx="6780814" cy="494396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Понятен ли был материал урока? 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Да! – 100%</a:t>
            </a:r>
          </a:p>
          <a:p>
            <a:pPr marL="0" indent="0">
              <a:buNone/>
            </a:pPr>
            <a:endParaRPr lang="ru-RU" dirty="0" smtClean="0">
              <a:latin typeface="Gerbera Light" panose="020B0604020202020204" charset="0"/>
              <a:cs typeface="Gerbera Light" panose="020B0604020202020204" charset="0"/>
            </a:endParaRPr>
          </a:p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Услышали ли вы на уроке увлекательные, удивительные и неординарные факты, примеры или сведения?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Да! – 100%</a:t>
            </a:r>
          </a:p>
          <a:p>
            <a:pPr marL="0" indent="0">
              <a:buNone/>
            </a:pPr>
            <a:endParaRPr lang="ru-RU" dirty="0" smtClean="0">
              <a:latin typeface="Gerbera Light" panose="020B0604020202020204" charset="0"/>
              <a:cs typeface="Gerbera Light" panose="020B0604020202020204" charset="0"/>
            </a:endParaRPr>
          </a:p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Узнали ли вы что-то новое на уроке? </a:t>
            </a:r>
          </a:p>
          <a:p>
            <a:pPr marL="0" indent="0">
              <a:buNone/>
            </a:pPr>
            <a:r>
              <a:rPr lang="ru-RU" dirty="0">
                <a:latin typeface="Gerbera Light" panose="020B0604020202020204" charset="0"/>
                <a:cs typeface="Gerbera Light" panose="020B0604020202020204" charset="0"/>
              </a:rPr>
              <a:t>Да! – 100</a:t>
            </a: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%</a:t>
            </a:r>
            <a:endParaRPr lang="ru-RU" dirty="0">
              <a:latin typeface="Gerbera Light" panose="020B0604020202020204" charset="0"/>
              <a:cs typeface="Gerbera Light" panose="020B060402020202020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66723" cy="1463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651" y="1121989"/>
            <a:ext cx="4117383" cy="548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73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463" y="84626"/>
            <a:ext cx="5395428" cy="9693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671" y="1551975"/>
            <a:ext cx="11960964" cy="312374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Понравился ли вам иллюстративный, графический и видео-контент?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Да! – 100%</a:t>
            </a:r>
          </a:p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Понравился ли вам формат онлайн-урока с интерактивными викторинами и «живым» включением в урок современных путешественников?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Да! – 100%</a:t>
            </a:r>
          </a:p>
          <a:p>
            <a:pPr marL="0" indent="0">
              <a:buNone/>
            </a:pPr>
            <a:endParaRPr lang="ru-RU" dirty="0" smtClean="0">
              <a:latin typeface="Gerbera Light" panose="020B0604020202020204" charset="0"/>
              <a:cs typeface="Gerbera Light" panose="020B0604020202020204" charset="0"/>
            </a:endParaRPr>
          </a:p>
          <a:p>
            <a:pPr marL="0" indent="0">
              <a:buNone/>
            </a:pPr>
            <a:endParaRPr lang="ru-RU" dirty="0" smtClean="0">
              <a:latin typeface="Gerbera Light" panose="020B0604020202020204" charset="0"/>
              <a:cs typeface="Gerbera Light" panose="020B0604020202020204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71" y="88808"/>
            <a:ext cx="2066723" cy="1463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1877"/>
          <a:stretch/>
        </p:blipFill>
        <p:spPr>
          <a:xfrm>
            <a:off x="4004415" y="3596770"/>
            <a:ext cx="8017104" cy="315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20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71" y="216977"/>
            <a:ext cx="5395428" cy="969348"/>
          </a:xfrm>
          <a:prstGeom prst="rect">
            <a:avLst/>
          </a:prstGeom>
        </p:spPr>
      </p:pic>
      <p:graphicFrame>
        <p:nvGraphicFramePr>
          <p:cNvPr id="11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5207680"/>
              </p:ext>
            </p:extLst>
          </p:nvPr>
        </p:nvGraphicFramePr>
        <p:xfrm>
          <a:off x="371959" y="1673817"/>
          <a:ext cx="5647841" cy="4503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Объект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2581641"/>
              </p:ext>
            </p:extLst>
          </p:nvPr>
        </p:nvGraphicFramePr>
        <p:xfrm>
          <a:off x="6451170" y="1673817"/>
          <a:ext cx="5389536" cy="4503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00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276" y="66387"/>
            <a:ext cx="5395428" cy="969348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8870" y="2135590"/>
            <a:ext cx="5671088" cy="4351338"/>
          </a:xfrm>
        </p:spPr>
        <p:txBody>
          <a:bodyPr/>
          <a:lstStyle/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Каким для вас стал этот урок?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Интересным-100%</a:t>
            </a:r>
          </a:p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Ваше настроение после урока стало лучше?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Да! – 100%</a:t>
            </a:r>
          </a:p>
          <a:p>
            <a:r>
              <a:rPr lang="ru-RU" b="1" dirty="0" smtClean="0">
                <a:latin typeface="Gerbera Light" panose="020B0604020202020204" charset="0"/>
                <a:cs typeface="Gerbera Light" panose="020B0604020202020204" charset="0"/>
              </a:rPr>
              <a:t>Полезен ли был материал урока? </a:t>
            </a:r>
          </a:p>
          <a:p>
            <a:pPr marL="0" indent="0">
              <a:buNone/>
            </a:pPr>
            <a:r>
              <a:rPr lang="ru-RU" dirty="0" smtClean="0">
                <a:latin typeface="Gerbera Light" panose="020B0604020202020204" charset="0"/>
                <a:cs typeface="Gerbera Light" panose="020B0604020202020204" charset="0"/>
              </a:rPr>
              <a:t>Да! – 100%</a:t>
            </a:r>
            <a:endParaRPr lang="ru-RU" dirty="0">
              <a:latin typeface="Gerbera Light" panose="020B0604020202020204" charset="0"/>
              <a:cs typeface="Gerbera Light" panose="020B060402020202020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70" y="0"/>
            <a:ext cx="2066723" cy="14631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5854"/>
          <a:stretch/>
        </p:blipFill>
        <p:spPr>
          <a:xfrm>
            <a:off x="5832973" y="2403125"/>
            <a:ext cx="6107461" cy="408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52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4144" y="287634"/>
            <a:ext cx="6099875" cy="7972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Gerbera Light" panose="020B0604020202020204" charset="0"/>
                <a:cs typeface="Gerbera Light" panose="020B0604020202020204" charset="0"/>
              </a:rPr>
              <a:t>Педагогические эффекты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Gerbera Light" panose="020B0604020202020204" charset="0"/>
              <a:cs typeface="Gerbera Light" panose="020B06040202020202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462" y="1573485"/>
            <a:ext cx="11515240" cy="488930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3000" dirty="0" smtClean="0">
                <a:latin typeface="Gerbera Light" panose="020B0604020202020204" charset="0"/>
                <a:cs typeface="Gerbera Light" panose="020B0604020202020204" charset="0"/>
              </a:rPr>
              <a:t>развитие </a:t>
            </a: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интереса обучающихся к изучению географии и смежных наук; </a:t>
            </a:r>
            <a:endParaRPr lang="ru-RU" sz="3000" dirty="0" smtClean="0">
              <a:latin typeface="Gerbera Light" panose="020B0604020202020204" charset="0"/>
              <a:cs typeface="Gerbera Light" panose="020B060402020202020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п</a:t>
            </a:r>
            <a:r>
              <a:rPr lang="ru-RU" sz="3000" dirty="0" smtClean="0">
                <a:latin typeface="Gerbera Light" panose="020B0604020202020204" charset="0"/>
                <a:cs typeface="Gerbera Light" panose="020B0604020202020204" charset="0"/>
              </a:rPr>
              <a:t>роект </a:t>
            </a: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помогает овладеть не только основами географической культуры, но и общекультурными ценностями.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3000" dirty="0" smtClean="0">
                <a:latin typeface="Gerbera Light" panose="020B0604020202020204" charset="0"/>
                <a:cs typeface="Gerbera Light" panose="020B0604020202020204" charset="0"/>
              </a:rPr>
              <a:t>применение </a:t>
            </a: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цифровых технологий, в </a:t>
            </a:r>
            <a:r>
              <a:rPr lang="ru-RU" sz="3000" dirty="0" err="1">
                <a:latin typeface="Gerbera Light" panose="020B0604020202020204" charset="0"/>
                <a:cs typeface="Gerbera Light" panose="020B0604020202020204" charset="0"/>
              </a:rPr>
              <a:t>т.ч</a:t>
            </a: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. сетевой форме реализации проекта совместно с партнерами, осуществляющих образовательную, научную и исследовательскую деятельность;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3000" dirty="0" smtClean="0">
                <a:latin typeface="Gerbera Light" panose="020B0604020202020204" charset="0"/>
                <a:cs typeface="Gerbera Light" panose="020B0604020202020204" charset="0"/>
              </a:rPr>
              <a:t>организация </a:t>
            </a: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телемостов между школьниками </a:t>
            </a:r>
            <a:r>
              <a:rPr lang="ru-RU" sz="3000" dirty="0" smtClean="0">
                <a:latin typeface="Gerbera Light" panose="020B0604020202020204" charset="0"/>
                <a:cs typeface="Gerbera Light" panose="020B0604020202020204" charset="0"/>
              </a:rPr>
              <a:t>с </a:t>
            </a: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современными путешественниками и учеными мира;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3000" dirty="0">
                <a:latin typeface="Gerbera Light" panose="020B0604020202020204" charset="0"/>
                <a:cs typeface="Gerbera Light" panose="020B0604020202020204" charset="0"/>
              </a:rPr>
              <a:t>сопровождение трансляций уроков синхронным </a:t>
            </a:r>
            <a:r>
              <a:rPr lang="ru-RU" sz="3000" dirty="0" smtClean="0">
                <a:latin typeface="Gerbera Light" panose="020B0604020202020204" charset="0"/>
                <a:cs typeface="Gerbera Light" panose="020B0604020202020204" charset="0"/>
              </a:rPr>
              <a:t>переводом.</a:t>
            </a:r>
            <a:endParaRPr lang="ru-RU" sz="3000" dirty="0">
              <a:latin typeface="Gerbera Light" panose="020B0604020202020204" charset="0"/>
              <a:cs typeface="Gerbera Light" panose="020B0604020202020204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319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09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444" y="0"/>
            <a:ext cx="6165556" cy="42568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6" y="2851688"/>
            <a:ext cx="6003088" cy="40063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26444" y="4447744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Gerbera Light" panose="020B0604020202020204" charset="0"/>
                <a:cs typeface="Gerbera Light" panose="020B0604020202020204" charset="0"/>
              </a:rPr>
              <a:t>образовательные фильмы проекта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Gerbera Light" panose="020B0604020202020204" charset="0"/>
                <a:cs typeface="Gerbera Light" panose="020B0604020202020204" charset="0"/>
              </a:rPr>
              <a:t>уже используются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Gerbera Light" panose="020B0604020202020204" charset="0"/>
                <a:cs typeface="Gerbera Light" panose="020B0604020202020204" charset="0"/>
              </a:rPr>
              <a:t>учителями в урочной и внеурочной работе.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7994" y="554581"/>
            <a:ext cx="5246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Gerbera Light" panose="020B0604020202020204" charset="0"/>
                <a:cs typeface="Gerbera Light" panose="020B0604020202020204" charset="0"/>
              </a:rPr>
              <a:t>Особые эффекты проекта: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Gerbera Light" panose="020B0604020202020204" charset="0"/>
                <a:cs typeface="Gerbera Light" panose="020B0604020202020204" charset="0"/>
              </a:rPr>
              <a:t>расширение географии: проект реализован на пяти материках;</a:t>
            </a:r>
          </a:p>
        </p:txBody>
      </p:sp>
    </p:spTree>
    <p:extLst>
      <p:ext uri="{BB962C8B-B14F-4D97-AF65-F5344CB8AC3E}">
        <p14:creationId xmlns:p14="http://schemas.microsoft.com/office/powerpoint/2010/main" val="3226636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64" y="4886325"/>
            <a:ext cx="6734383" cy="771525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Яковенко В.Н.,</a:t>
            </a:r>
            <a:endParaRPr lang="ru-RU" sz="4800" dirty="0">
              <a:solidFill>
                <a:schemeClr val="accent1">
                  <a:lumMod val="75000"/>
                </a:schemeClr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133" y="5589342"/>
            <a:ext cx="6505575" cy="77152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зам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. директора по ВР, учитель географии 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МАОУ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СОШ №37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г.Томска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, член Совета Томского отделения Русского географического общества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96" y="5097548"/>
            <a:ext cx="358778" cy="4093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" t="15" r="388" b="18064"/>
          <a:stretch/>
        </p:blipFill>
        <p:spPr>
          <a:xfrm>
            <a:off x="7982864" y="1075037"/>
            <a:ext cx="3187644" cy="3904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4237" y="437415"/>
            <a:ext cx="5176515" cy="517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820" y="102395"/>
            <a:ext cx="3003580" cy="36183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59892" y="242837"/>
            <a:ext cx="82419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	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Команда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Томского областного отделения Русского географического общества совместно с ведущими педагогами региона в 2021-2025 годах разработала и реализовала Международный инновационный образовательный проект уроков в онлайн–формате с применением цифровых технологий.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	Проект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позволил участникам расширить географический кругозор, получать новые знания по географии и смежным наукам, не выходя из дома.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5674" y="4279580"/>
            <a:ext cx="115050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	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Научный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руководитель проекта – В.М.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Котляков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, Почётный президент Русского географического общества, академик РАН.</a:t>
            </a: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	Автор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идеи и руководитель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проекта – Ю.Ю. Калюжная ,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 исполнительный директор Томского областного отделения Русского географического общества, кандидат географических наук, доцент НИ ТГУ.</a:t>
            </a:r>
          </a:p>
        </p:txBody>
      </p:sp>
    </p:spTree>
    <p:extLst>
      <p:ext uri="{BB962C8B-B14F-4D97-AF65-F5344CB8AC3E}">
        <p14:creationId xmlns:p14="http://schemas.microsoft.com/office/powerpoint/2010/main" val="1250281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34" y="158956"/>
            <a:ext cx="6876884" cy="3688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48" y="3960950"/>
            <a:ext cx="3897275" cy="27160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595" y="3115159"/>
            <a:ext cx="6376516" cy="3561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4869" y="158956"/>
            <a:ext cx="4324241" cy="267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9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5577" y="111211"/>
            <a:ext cx="920372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Партнеры проекта «Уроки из Океана» -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участники современных экспедиций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076" y="1574378"/>
            <a:ext cx="11506200" cy="47646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Gerbera Light" panose="020B0604020202020204" pitchFamily="34" charset="0"/>
                <a:cs typeface="Gerbera Light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«По пути русских кругосветных мореплавателей» - Евгений Ковалевский, Станислав Березкин, члены экипажа тримарана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Russian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Ocean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Way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», совершившие кругосветную экспедицию в 2021-2024 гг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.;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Gerbera Light" panose="020B0604020202020204" pitchFamily="34" charset="0"/>
              <a:cs typeface="Gerbera Light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По пути Магеллана» - Альваро де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Маричалар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, испанский экстремальный путешественник, отправился в экспедицию, посвящённую 500-летию первого в мире кругосветного плавания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Фернана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Магеллана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Gerbera Light" panose="020B0604020202020204" pitchFamily="34" charset="0"/>
              <a:cs typeface="Gerbera Light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«Зеленая экспедиция на парусном тримаране» - Ильдар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Мухарашев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, Тарас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Господинко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, совершившие экспедицию по маршруту Ханты-Мансийск — Арктика — Санкт-Петербург, по морям Северного Ледовитого океана на глиссирующем парусном тримаране с использованием «зеленой» энергии;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Gerbera Light" panose="020B0604020202020204" pitchFamily="34" charset="0"/>
              <a:cs typeface="Gerbera Light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Gerbera Light" panose="020B0604020202020204" pitchFamily="34" charset="0"/>
              <a:cs typeface="Gerbera Light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Этнографическая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экспедиция «Жизнь Арктики» - Мигель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Анхель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Корильо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, испанский путешественник, этнограф.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4" y="111211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64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47926" cy="6574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273" y="555780"/>
            <a:ext cx="4413887" cy="33287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513" y="2678521"/>
            <a:ext cx="2134886" cy="4697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6036" y="2717900"/>
            <a:ext cx="2389839" cy="4999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273" y="3287351"/>
            <a:ext cx="4432176" cy="29507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513" y="5660050"/>
            <a:ext cx="2121592" cy="3353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3513" y="5660050"/>
            <a:ext cx="2341067" cy="4389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3963" y="555780"/>
            <a:ext cx="4336209" cy="33953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6022" y="2628926"/>
            <a:ext cx="2341067" cy="6584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6022" y="2592347"/>
            <a:ext cx="2341067" cy="6950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3963" y="3421780"/>
            <a:ext cx="4336209" cy="281189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6022" y="5357448"/>
            <a:ext cx="2956816" cy="74155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6022" y="5366078"/>
            <a:ext cx="295681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16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98355" y="208374"/>
            <a:ext cx="9687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Итоги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реализации и результаты проекта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271850" y="1372290"/>
            <a:ext cx="115906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Количественные результаты:</a:t>
            </a:r>
          </a:p>
          <a:p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1) проведено:</a:t>
            </a:r>
          </a:p>
          <a:p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«Уроков из Океана» в онлайн-формате для российских и зарубежных </a:t>
            </a:r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школьников -10</a:t>
            </a:r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,</a:t>
            </a:r>
          </a:p>
          <a:p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пилотных </a:t>
            </a:r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уроков - 1;</a:t>
            </a:r>
          </a:p>
          <a:p>
            <a:pPr marL="342900" indent="-342900">
              <a:buFontTx/>
              <a:buChar char="-"/>
            </a:pPr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методических </a:t>
            </a:r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уроков-семинаров для учителей географии - 1</a:t>
            </a:r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;</a:t>
            </a:r>
          </a:p>
          <a:p>
            <a:endParaRPr lang="ru-RU" sz="2400" spc="-10" dirty="0">
              <a:solidFill>
                <a:schemeClr val="accent1">
                  <a:lumMod val="50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2) количество участников, принявших участие в «Уроке из Океана» в качестве активных площадок, участников образовательных телемостов:</a:t>
            </a:r>
          </a:p>
          <a:p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школьников </a:t>
            </a:r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образовательных учреждений Российской Федерации - 1230;</a:t>
            </a:r>
          </a:p>
          <a:p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обучающихся </a:t>
            </a:r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образовательных учреждений зарубежных стран - 370;</a:t>
            </a:r>
          </a:p>
          <a:p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учителей </a:t>
            </a:r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- 172;</a:t>
            </a:r>
          </a:p>
          <a:p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партнеров - 23;</a:t>
            </a:r>
          </a:p>
          <a:p>
            <a:r>
              <a:rPr lang="ru-RU" sz="2400" spc="-10" dirty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- участников современных уникальных экспедиций - 4</a:t>
            </a:r>
            <a:r>
              <a:rPr lang="ru-RU" sz="2400" spc="-10" dirty="0" smtClean="0">
                <a:solidFill>
                  <a:schemeClr val="accent1">
                    <a:lumMod val="50000"/>
                  </a:schemeClr>
                </a:solidFill>
                <a:latin typeface="Gerbera Light" panose="02000300000000000000" pitchFamily="50" charset="-52"/>
              </a:rPr>
              <a:t>.</a:t>
            </a:r>
            <a:endParaRPr lang="ru-RU" sz="24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1" y="0"/>
            <a:ext cx="2066723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778" y="1463167"/>
            <a:ext cx="117018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3) страны-участники - 27;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4) просмотры уроков в аккаунте ТОО РГО социальных сетей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YouTube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/VK*  -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7912 / 10323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Gerbera Light" panose="020B0604020202020204" pitchFamily="34" charset="0"/>
              <a:cs typeface="Gerbera Light" panose="020B0604020202020204" pitchFamily="34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*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Примечание: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до конца 2023 года основной платформой для онлайн трансляций «Уроков из Океана» был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YouTube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, после прекращения его работы на территории РФ, основной площадкой для прямых эфиров и размещения информации стала социальная сеть 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ВКонтакте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66723" cy="14631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723" y="154747"/>
            <a:ext cx="9717866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3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778" y="1552477"/>
            <a:ext cx="117704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Качественные результаты: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разработаны сценарии уроков;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проведены в онлайн-формате «Уроки из Океана», направленные на развитие географической культуры и географического мышления, популяризацию деятельности Русского географического общества;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организованы телемосты между школьниками России и зарубежных стран, а также современными путешественникам и учёными мира;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созданы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условия для активизации познавательной деятельности школьников в области географии и смежных наук;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созданы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условия для повышения информационной компетентности обучающихся в области изучения географических объектов, явлений и закономерностей;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390" y="105321"/>
            <a:ext cx="9717866" cy="963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2" y="0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3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563" y="1463167"/>
            <a:ext cx="117828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Качественные результаты: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установлено эффективное взаимодействие со сверстниками и взрослыми в рамках коммуникативной деятельности, общение с современными путешественниками и учеными;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возрос уровень владения понятийно-терминологическим аппаратом, топонимами;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освещены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результаты проекта учительскому сообществу и широкой общественности.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- реализованы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Gerbera Light" panose="020B0604020202020204" pitchFamily="34" charset="0"/>
                <a:cs typeface="Gerbera Light" panose="020B0604020202020204" pitchFamily="34" charset="0"/>
              </a:rPr>
              <a:t>основные дидактические принципы обучения – научности, наглядности, доступности, систематичности и последовательности, сознательности и активности на основе системного и экологического подходов.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532" y="92963"/>
            <a:ext cx="9717866" cy="9632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66723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03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747</Words>
  <Application>Microsoft Office PowerPoint</Application>
  <PresentationFormat>Широкоэкранный</PresentationFormat>
  <Paragraphs>80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Gerbera Light</vt:lpstr>
      <vt:lpstr>Arial</vt:lpstr>
      <vt:lpstr>TomskObl2104</vt:lpstr>
      <vt:lpstr>Gerbera</vt:lpstr>
      <vt:lpstr>Calibri Light</vt:lpstr>
      <vt:lpstr>Calibri</vt:lpstr>
      <vt:lpstr>Тема Office</vt:lpstr>
      <vt:lpstr>Итоги, результаты и педагогические эффекты реализации международного образовательного проекта «уроки из океана»</vt:lpstr>
      <vt:lpstr>Презентация PowerPoint</vt:lpstr>
      <vt:lpstr>Презентация PowerPoint</vt:lpstr>
      <vt:lpstr>Партнеры проекта «Уроки из Океана» -  участники современных экспедиций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Педагогические эффекты</vt:lpstr>
      <vt:lpstr>Презентация PowerPoint</vt:lpstr>
      <vt:lpstr>Яковенко В.Н.,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Пользователь</cp:lastModifiedBy>
  <cp:revision>208</cp:revision>
  <dcterms:created xsi:type="dcterms:W3CDTF">2025-07-14T10:33:41Z</dcterms:created>
  <dcterms:modified xsi:type="dcterms:W3CDTF">2025-08-20T05:38:24Z</dcterms:modified>
</cp:coreProperties>
</file>