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47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947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6226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06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8358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959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627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21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7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415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78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299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2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16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823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463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BA64E-D1D1-407D-881D-D934B695F70A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8DADE79-0CD4-4FBC-85EC-69C4B71DA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25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2" y="928256"/>
            <a:ext cx="8915399" cy="308712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Образовательный марафон «Современные векторы развития географического образования в России»</a:t>
            </a:r>
            <a:b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По </a:t>
            </a:r>
            <a:r>
              <a:rPr lang="ru-RU" sz="24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материалам II Всероссийского слета учителей географии в </a:t>
            </a:r>
            <a:r>
              <a:rPr lang="ru-RU" sz="24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г.Махачкала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44835" y="4846651"/>
            <a:ext cx="6059776" cy="1126283"/>
          </a:xfrm>
        </p:spPr>
        <p:txBody>
          <a:bodyPr/>
          <a:lstStyle/>
          <a:p>
            <a:r>
              <a:rPr lang="ru-RU" b="1" i="1" dirty="0" smtClean="0"/>
              <a:t>Яковенко В.Н</a:t>
            </a:r>
            <a:r>
              <a:rPr lang="ru-RU" b="1" i="1" dirty="0"/>
              <a:t>., член РГО, заместитель директора по воспитательной работе, учитель географии </a:t>
            </a:r>
          </a:p>
        </p:txBody>
      </p:sp>
    </p:spTree>
    <p:extLst>
      <p:ext uri="{BB962C8B-B14F-4D97-AF65-F5344CB8AC3E}">
        <p14:creationId xmlns:p14="http://schemas.microsoft.com/office/powerpoint/2010/main" val="3535803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вектор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Перестройка «кабинета»</a:t>
            </a:r>
          </a:p>
          <a:p>
            <a:pPr marL="0" indent="0">
              <a:buNone/>
            </a:pPr>
            <a:r>
              <a:rPr lang="ru-RU" sz="2400" dirty="0" smtClean="0"/>
              <a:t>Практико-ориентированный характер географического образования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43418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Перенос географии в «зеленый класс»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Недооценка значимости географического образования для повседневной жизни и как следствие – низкий уровень географической культуры в нашей стране, приводит к снижению познавательного интереса к изучению предмета.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20424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вектор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Перестройка воспитания</a:t>
            </a:r>
          </a:p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Воспитательный потенциал географии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40978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1503" y="762000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«</a:t>
            </a:r>
            <a:r>
              <a:rPr lang="ru-RU" sz="2400" b="1" dirty="0" smtClean="0"/>
              <a:t>Очевидно, что нам нужна «дорожная карта» для вывода школьной географии на светлый путь. И главным лицом «дорожной карты» должны стать учителя.</a:t>
            </a:r>
          </a:p>
          <a:p>
            <a:r>
              <a:rPr lang="ru-RU" sz="2400" b="1" dirty="0" smtClean="0"/>
              <a:t>Речь идет о воспитании личности, гражданина нашей Родины. От учителей требуется научить школьников учиться, а не вкладывать в их голову сумму знаний».</a:t>
            </a:r>
          </a:p>
          <a:p>
            <a:endParaRPr lang="ru-RU" sz="2400" b="1" dirty="0"/>
          </a:p>
          <a:p>
            <a:pPr marL="0" indent="0" algn="r">
              <a:buNone/>
            </a:pPr>
            <a:r>
              <a:rPr lang="ru-RU" sz="2400" b="1" dirty="0" smtClean="0"/>
              <a:t>В.П. </a:t>
            </a:r>
            <a:r>
              <a:rPr lang="ru-RU" sz="2400" b="1" dirty="0" err="1" smtClean="0"/>
              <a:t>Максаковский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87271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983" y="624110"/>
            <a:ext cx="9883630" cy="1280890"/>
          </a:xfrm>
        </p:spPr>
        <p:txBody>
          <a:bodyPr/>
          <a:lstStyle/>
          <a:p>
            <a:pPr algn="ctr"/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Межпредметность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метапредметность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7322" y="1801091"/>
            <a:ext cx="8915400" cy="37776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Для повышения воспитательного потенциала целесообразно проводить уроки в нетрадиционной форме:  уроки-семинары, урок- игра, интегрированные уроки…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20880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637309"/>
            <a:ext cx="8915400" cy="4821381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Принцип единства мысли и чувства заключается в эмоциональной подаче материала урока. Учителю необходимо овладеть мастерством слова, использовать художественную литературу, картины, музыку и другие средства эстетического восприятия, помогающие создавать запоминающиеся образы территории.</a:t>
            </a:r>
          </a:p>
          <a:p>
            <a:r>
              <a:rPr lang="ru-RU" sz="2400" dirty="0" smtClean="0"/>
              <a:t>Географически окрашенные чувства, потребности, переживания, восприятие духовных символов географической среды.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57834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9940" y="318654"/>
            <a:ext cx="8915400" cy="5167745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/>
              <a:t>Могущественным средством географии, как науки зрительных ощущений, являются всякого рода иллюстрации, распадающиеся на цветные и однотонные, фотографии, картины и рисунки. Однотонные иллюстрации дают представление лишь о формах географических элементов… Цветные присоединяют к этому и представление о тонах… Цветная фотография представляет могучее и весьма правдивое орудие для воспроизводства тонов естественного географического пейзажа.</a:t>
            </a:r>
          </a:p>
          <a:p>
            <a:pPr marL="0" indent="0" algn="r">
              <a:buNone/>
            </a:pPr>
            <a:r>
              <a:rPr lang="ru-RU" sz="2400" b="1" dirty="0" smtClean="0"/>
              <a:t>В.П. Семенов-Тян-Шанский, 1928</a:t>
            </a:r>
            <a:endParaRPr lang="ru-RU" sz="2400" b="1" dirty="0"/>
          </a:p>
          <a:p>
            <a:r>
              <a:rPr lang="ru-RU" sz="2400" b="1" dirty="0" smtClean="0"/>
              <a:t> Картина Природы – понятие одновременно эстетическое и географическое, правдоподобно отражающее вид или тип местности. </a:t>
            </a:r>
          </a:p>
          <a:p>
            <a:pPr marL="0" indent="0" algn="r">
              <a:buNone/>
            </a:pPr>
            <a:r>
              <a:rPr lang="ru-RU" sz="2400" b="1" dirty="0" smtClean="0"/>
              <a:t>А.А. </a:t>
            </a:r>
            <a:r>
              <a:rPr lang="ru-RU" sz="2400" b="1" dirty="0" err="1" smtClean="0"/>
              <a:t>Чибилев</a:t>
            </a:r>
            <a:r>
              <a:rPr lang="ru-RU" sz="2400" b="1" dirty="0" smtClean="0"/>
              <a:t>, 2024</a:t>
            </a:r>
          </a:p>
          <a:p>
            <a:endParaRPr lang="ru-RU" sz="2400" b="1" dirty="0" smtClean="0"/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302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008254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Воспитательный потенциал школьного курса предмета «География» и потенциал РГО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3047999"/>
            <a:ext cx="8915400" cy="19812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Акция Международный географический диктант;</a:t>
            </a:r>
          </a:p>
          <a:p>
            <a:r>
              <a:rPr lang="ru-RU" sz="2400" b="1" dirty="0" smtClean="0"/>
              <a:t>Ночь географии;</a:t>
            </a:r>
          </a:p>
          <a:p>
            <a:r>
              <a:rPr lang="ru-RU" sz="2400" b="1" dirty="0" smtClean="0"/>
              <a:t>Фотоконкурс «Самая красивая страна»;</a:t>
            </a:r>
          </a:p>
          <a:p>
            <a:r>
              <a:rPr lang="ru-RU" sz="2400" b="1" dirty="0" smtClean="0"/>
              <a:t>Молодежный клуб РГО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82422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291" y="277745"/>
            <a:ext cx="9343303" cy="1731163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Цель географического образования </a:t>
            </a:r>
            <a:r>
              <a:rPr lang="ru-RU" sz="2000" dirty="0" smtClean="0"/>
              <a:t>в современной школе – формирование у обучающихся не только прочных знаний и умений географической направленности, но и развитие творческой и инициативной личности, что отвечает вопросам информационного общества.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8291" y="2369128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Задачи географического образования:</a:t>
            </a:r>
          </a:p>
          <a:p>
            <a:r>
              <a:rPr lang="ru-RU" dirty="0"/>
              <a:t>о</a:t>
            </a:r>
            <a:r>
              <a:rPr lang="ru-RU" dirty="0" smtClean="0"/>
              <a:t>беспечить усвоения школьниками многообразия современного географического пространства на разных уровнях (от локального для глобального);</a:t>
            </a:r>
          </a:p>
          <a:p>
            <a:r>
              <a:rPr lang="ru-RU" dirty="0"/>
              <a:t>с</a:t>
            </a:r>
            <a:r>
              <a:rPr lang="ru-RU" dirty="0" smtClean="0"/>
              <a:t>формировать представление о характере и динамике природных, социальных и геополитических процессов в географической оболочке;</a:t>
            </a:r>
          </a:p>
          <a:p>
            <a:r>
              <a:rPr lang="ru-RU" dirty="0"/>
              <a:t>р</a:t>
            </a:r>
            <a:r>
              <a:rPr lang="ru-RU" dirty="0" smtClean="0"/>
              <a:t>азвивать умение работать самостоятельно с разнообразными источниками географической информации;</a:t>
            </a:r>
          </a:p>
          <a:p>
            <a:r>
              <a:rPr lang="ru-RU" dirty="0"/>
              <a:t>о</a:t>
            </a:r>
            <a:r>
              <a:rPr lang="ru-RU" dirty="0" smtClean="0"/>
              <a:t>беспечить усвоение знаний о природе, населении, хозяйстве России и стран мира.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593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 вектор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524000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Перестройка содержания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2400" dirty="0" err="1" smtClean="0"/>
              <a:t>Гуманизация</a:t>
            </a:r>
            <a:r>
              <a:rPr lang="ru-RU" sz="2400" dirty="0" smtClean="0"/>
              <a:t> и </a:t>
            </a:r>
            <a:r>
              <a:rPr lang="ru-RU" sz="2400" dirty="0" err="1" smtClean="0"/>
              <a:t>экологизация</a:t>
            </a:r>
            <a:r>
              <a:rPr lang="ru-RU" sz="2400" dirty="0" smtClean="0"/>
              <a:t> </a:t>
            </a:r>
            <a:r>
              <a:rPr lang="ru-RU" sz="2400" dirty="0"/>
              <a:t>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252883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0633" y="8365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Сквозные направления развития географического </a:t>
            </a:r>
            <a:r>
              <a:rPr lang="ru-RU" sz="2800" b="1" dirty="0" err="1" smtClean="0"/>
              <a:t>обрзования</a:t>
            </a:r>
            <a:endParaRPr lang="ru-RU" sz="2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3396" y="1309193"/>
            <a:ext cx="3574473" cy="5271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Гуманизация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/>
              <a:t>Заключается в том, что земная поверхность преломляется через культурологическую и личностную </a:t>
            </a:r>
            <a:r>
              <a:rPr lang="ru-RU" dirty="0" err="1" smtClean="0"/>
              <a:t>сенсорику</a:t>
            </a:r>
            <a:r>
              <a:rPr lang="ru-RU" dirty="0" smtClean="0"/>
              <a:t> человека, а географические знания превращаются в интегратор человеческой логики и окружающего мира с представлениями личности.</a:t>
            </a:r>
          </a:p>
          <a:p>
            <a:r>
              <a:rPr lang="ru-RU" dirty="0" smtClean="0"/>
              <a:t>«Место» идентифицируется с пространством.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407869" y="1309193"/>
            <a:ext cx="3713018" cy="5146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Экологизация</a:t>
            </a:r>
          </a:p>
          <a:p>
            <a:r>
              <a:rPr lang="ru-RU" dirty="0" smtClean="0"/>
              <a:t>Необходимость постоянной адаптации массового и индивидуального человеческого сознания к быстро растущим возможностям общества. </a:t>
            </a:r>
          </a:p>
          <a:p>
            <a:r>
              <a:rPr lang="ru-RU" dirty="0" smtClean="0"/>
              <a:t>Экологическая культура – это нормы, взгляды и установки, отношение общества, его социальных групп и личности к природе и социальному миру.</a:t>
            </a:r>
            <a:endParaRPr lang="ru-RU" dirty="0"/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8120887" y="1309193"/>
            <a:ext cx="3849440" cy="51469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Социологизация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экономизация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/>
              <a:t>Заключается в повышении предметного внимания к вопросам социальной и экономической жизни общества; </a:t>
            </a:r>
          </a:p>
          <a:p>
            <a:r>
              <a:rPr lang="ru-RU" dirty="0" smtClean="0"/>
              <a:t>географические курсы необходимо насыщать материалами социального характера, раскрывающими особенности жизнедеятельности населения;</a:t>
            </a:r>
          </a:p>
          <a:p>
            <a:r>
              <a:rPr lang="ru-RU" dirty="0" smtClean="0"/>
              <a:t>экономическое мышление приносит равновесие в человеческий образ жизни, социальную действительность.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4204128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гуманизации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89211" y="2133600"/>
            <a:ext cx="7593879" cy="377762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Предполагает ценностную оценку географических объектов и явлений, которые рассматриваются по отношению к человеку и всем процессам его жизнедеятельности. </a:t>
            </a:r>
          </a:p>
          <a:p>
            <a:r>
              <a:rPr lang="ru-RU" sz="2400" b="1" dirty="0" smtClean="0"/>
              <a:t>Человек становится центральным звеном изучения географами определенных территорий.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65763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связи с реальной жизни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73383" y="1579418"/>
            <a:ext cx="10099962" cy="4331804"/>
          </a:xfrm>
        </p:spPr>
        <p:txBody>
          <a:bodyPr>
            <a:noAutofit/>
          </a:bodyPr>
          <a:lstStyle/>
          <a:p>
            <a:r>
              <a:rPr lang="ru-RU" sz="2000" b="1" dirty="0"/>
              <a:t>н</a:t>
            </a:r>
            <a:r>
              <a:rPr lang="ru-RU" sz="2000" b="1" dirty="0" smtClean="0"/>
              <a:t>аучно-проблемный</a:t>
            </a:r>
            <a:r>
              <a:rPr lang="ru-RU" sz="2000" dirty="0" smtClean="0"/>
              <a:t>, открывающий для школьников достижения отечественной науки и роль отечественных ученых в изучении Земли;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раеведческий аспект</a:t>
            </a:r>
            <a:r>
              <a:rPr lang="ru-RU" sz="2000" dirty="0" smtClean="0"/>
              <a:t>, самый благодатный для глубокого познания учениками местной истории и географии;</a:t>
            </a:r>
          </a:p>
          <a:p>
            <a:r>
              <a:rPr lang="ru-RU" sz="2000" b="1" dirty="0"/>
              <a:t>э</a:t>
            </a:r>
            <a:r>
              <a:rPr lang="ru-RU" sz="2000" b="1" dirty="0" smtClean="0"/>
              <a:t>кологический</a:t>
            </a:r>
            <a:r>
              <a:rPr lang="ru-RU" sz="2000" dirty="0" smtClean="0"/>
              <a:t>, природоохранный, правовой, знакомящий учащихся с законодательными нормами, воспитывающий бережное отношение к природе;</a:t>
            </a:r>
          </a:p>
          <a:p>
            <a:r>
              <a:rPr lang="ru-RU" sz="2000" dirty="0"/>
              <a:t>п</a:t>
            </a:r>
            <a:r>
              <a:rPr lang="ru-RU" sz="2000" dirty="0" smtClean="0"/>
              <a:t>олитический аспект, заключающийся в отражении и оценке на уроках отношений между странами, умение разбираться в международной обстановке;</a:t>
            </a:r>
          </a:p>
          <a:p>
            <a:r>
              <a:rPr lang="ru-RU" sz="2000" b="1" dirty="0" err="1"/>
              <a:t>п</a:t>
            </a:r>
            <a:r>
              <a:rPr lang="ru-RU" sz="2000" b="1" dirty="0" err="1" smtClean="0"/>
              <a:t>рофориентационный</a:t>
            </a:r>
            <a:r>
              <a:rPr lang="ru-RU" sz="2000" dirty="0" smtClean="0"/>
              <a:t>, готовящий школьников для работы в различный отраслях народного хозяйства.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2181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489" y="222328"/>
            <a:ext cx="8911687" cy="128089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«диалога культур»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199" y="1233054"/>
            <a:ext cx="9919855" cy="5209309"/>
          </a:xfrm>
        </p:spPr>
        <p:txBody>
          <a:bodyPr>
            <a:noAutofit/>
          </a:bodyPr>
          <a:lstStyle/>
          <a:p>
            <a:r>
              <a:rPr lang="ru-RU" sz="2400" b="1" dirty="0"/>
              <a:t>э</a:t>
            </a:r>
            <a:r>
              <a:rPr lang="ru-RU" sz="2400" b="1" dirty="0" smtClean="0"/>
              <a:t>тнополитический аспект</a:t>
            </a:r>
            <a:r>
              <a:rPr lang="ru-RU" sz="2400" dirty="0" smtClean="0"/>
              <a:t>, заключающийся в отражении и оценке на уроках отношений между различными народами;</a:t>
            </a:r>
          </a:p>
          <a:p>
            <a:r>
              <a:rPr lang="ru-RU" sz="2400" b="1" dirty="0" err="1"/>
              <a:t>э</a:t>
            </a:r>
            <a:r>
              <a:rPr lang="ru-RU" sz="2400" b="1" dirty="0" err="1" smtClean="0"/>
              <a:t>тноконфессиональный</a:t>
            </a:r>
            <a:r>
              <a:rPr lang="ru-RU" sz="2400" dirty="0" smtClean="0"/>
              <a:t>, охватывающий особенности восприятия мира в разных религиях и особенности традиционного поведения;</a:t>
            </a:r>
          </a:p>
          <a:p>
            <a:r>
              <a:rPr lang="ru-RU" sz="2400" b="1" dirty="0" err="1"/>
              <a:t>э</a:t>
            </a:r>
            <a:r>
              <a:rPr lang="ru-RU" sz="2400" b="1" dirty="0" err="1" smtClean="0"/>
              <a:t>тноэкологический</a:t>
            </a:r>
            <a:r>
              <a:rPr lang="ru-RU" sz="2400" dirty="0" smtClean="0"/>
              <a:t>, знакомящий учащихся с традициями различных народов по бережному отношению к природе, сохранению объектов природного наследия, культурного ландшафта;</a:t>
            </a:r>
          </a:p>
          <a:p>
            <a:r>
              <a:rPr lang="ru-RU" sz="2400" b="1" dirty="0"/>
              <a:t>э</a:t>
            </a:r>
            <a:r>
              <a:rPr lang="ru-RU" sz="2400" b="1" dirty="0" smtClean="0"/>
              <a:t>тнокультурный,</a:t>
            </a:r>
            <a:r>
              <a:rPr lang="ru-RU" sz="2400" dirty="0" smtClean="0"/>
              <a:t> знакомящий с достижениями культуры различных народов и сохранению традиций о обычаев, объектов культурного наследия.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1933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вектор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Перестройка методов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 smtClean="0"/>
              <a:t>Информатизация и компьютеризация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3520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Преимущества использования информационных технологий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799" y="1607127"/>
            <a:ext cx="10196945" cy="5029199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30982" y="1905000"/>
            <a:ext cx="3020291" cy="10044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Электронные платформы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66109" y="3061855"/>
            <a:ext cx="2826327" cy="1191490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Преимущества для учителя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48255" y="3079173"/>
            <a:ext cx="2826327" cy="11914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Преимущества для ученика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36618" y="4710546"/>
            <a:ext cx="2078182" cy="119149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Актуальные данные</a:t>
            </a:r>
          </a:p>
          <a:p>
            <a:r>
              <a:rPr lang="ru-RU" b="1" dirty="0" smtClean="0"/>
              <a:t>Новые данные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53345" y="4736942"/>
            <a:ext cx="2673927" cy="119149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Готовые мультимедиа</a:t>
            </a:r>
          </a:p>
          <a:p>
            <a:r>
              <a:rPr lang="ru-RU" b="1" dirty="0" smtClean="0"/>
              <a:t>Экономия времени на проверку заданий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18219" y="4736942"/>
            <a:ext cx="2286000" cy="11914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Повышение познавательного интереса</a:t>
            </a:r>
            <a:endParaRPr lang="ru-RU" b="1" dirty="0"/>
          </a:p>
        </p:txBody>
      </p:sp>
      <p:cxnSp>
        <p:nvCxnSpPr>
          <p:cNvPr id="15" name="Соединительная линия уступом 14"/>
          <p:cNvCxnSpPr>
            <a:endCxn id="8" idx="0"/>
          </p:cNvCxnSpPr>
          <p:nvPr/>
        </p:nvCxnSpPr>
        <p:spPr>
          <a:xfrm>
            <a:off x="8451273" y="2341418"/>
            <a:ext cx="1510146" cy="737755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/>
          <p:nvPr/>
        </p:nvCxnSpPr>
        <p:spPr>
          <a:xfrm rot="10800000" flipV="1">
            <a:off x="2592925" y="2341417"/>
            <a:ext cx="2768784" cy="720437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9628909" y="4736942"/>
            <a:ext cx="2382982" cy="11914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Возможность работать с источниками информации</a:t>
            </a:r>
            <a:endParaRPr lang="ru-RU" b="1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200400" y="4270663"/>
            <a:ext cx="761998" cy="4398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461164" y="4270663"/>
            <a:ext cx="969818" cy="4398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8" idx="2"/>
          </p:cNvCxnSpPr>
          <p:nvPr/>
        </p:nvCxnSpPr>
        <p:spPr>
          <a:xfrm flipH="1">
            <a:off x="8548255" y="4270663"/>
            <a:ext cx="1413164" cy="4398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390909" y="4253345"/>
            <a:ext cx="762000" cy="4835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67210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106</TotalTime>
  <Words>788</Words>
  <Application>Microsoft Office PowerPoint</Application>
  <PresentationFormat>Широкоэкранный</PresentationFormat>
  <Paragraphs>74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Легкий дым</vt:lpstr>
      <vt:lpstr>Образовательный марафон «Современные векторы развития географического образования в России» По материалам II Всероссийского слета учителей географии в г.Махачкала</vt:lpstr>
      <vt:lpstr>Цель географического образования в современной школе – формирование у обучающихся не только прочных знаний и умений географической направленности, но и развитие творческой и инициативной личности, что отвечает вопросам информационного общества.</vt:lpstr>
      <vt:lpstr>1 вектор </vt:lpstr>
      <vt:lpstr>Сквозные направления развития географического обрзования</vt:lpstr>
      <vt:lpstr>Принцип гуманизации</vt:lpstr>
      <vt:lpstr>Принцип связи с реальной жизни</vt:lpstr>
      <vt:lpstr>Принцип «диалога культур»</vt:lpstr>
      <vt:lpstr>2 вектор</vt:lpstr>
      <vt:lpstr>Преимущества использования информационных технологий</vt:lpstr>
      <vt:lpstr>3 вектор</vt:lpstr>
      <vt:lpstr>Перенос географии в «зеленый класс»</vt:lpstr>
      <vt:lpstr>4 вектор</vt:lpstr>
      <vt:lpstr>Презентация PowerPoint</vt:lpstr>
      <vt:lpstr>Межпредметность и метапредметность</vt:lpstr>
      <vt:lpstr>Презентация PowerPoint</vt:lpstr>
      <vt:lpstr>Презентация PowerPoint</vt:lpstr>
      <vt:lpstr>Воспитательный потенциал школьного курса предмета «География» и потенциал РГО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</dc:creator>
  <cp:lastModifiedBy>Валентина</cp:lastModifiedBy>
  <cp:revision>85</cp:revision>
  <dcterms:created xsi:type="dcterms:W3CDTF">2024-11-13T15:20:02Z</dcterms:created>
  <dcterms:modified xsi:type="dcterms:W3CDTF">2024-11-13T17:08:27Z</dcterms:modified>
</cp:coreProperties>
</file>