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33" r:id="rId2"/>
    <p:sldId id="335" r:id="rId3"/>
    <p:sldId id="344" r:id="rId4"/>
    <p:sldId id="34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6" r:id="rId14"/>
    <p:sldId id="351" r:id="rId15"/>
    <p:sldId id="350" r:id="rId16"/>
    <p:sldId id="349" r:id="rId17"/>
    <p:sldId id="348" r:id="rId18"/>
    <p:sldId id="355" r:id="rId19"/>
    <p:sldId id="352" r:id="rId20"/>
    <p:sldId id="353" r:id="rId21"/>
    <p:sldId id="354" r:id="rId22"/>
    <p:sldId id="357" r:id="rId23"/>
    <p:sldId id="356" r:id="rId24"/>
    <p:sldId id="347" r:id="rId2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221"/>
    <a:srgbClr val="2162AE"/>
    <a:srgbClr val="60BFCE"/>
    <a:srgbClr val="109EB4"/>
    <a:srgbClr val="CC3399"/>
    <a:srgbClr val="FFCC00"/>
    <a:srgbClr val="009CAD"/>
    <a:srgbClr val="3E2861"/>
    <a:srgbClr val="828282"/>
    <a:srgbClr val="3D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9091" autoAdjust="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8113-B5BB-4A20-A656-A8E84BBECAC4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5FBC-DCEE-433A-BD83-152810946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40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8" y="152400"/>
            <a:ext cx="11443213" cy="65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B69A2F11-600D-44D7-A0E2-CE2D3B9D58E9}" type="slidenum">
              <a:rPr lang="ru-RU" sz="1800" smtClean="0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‹#›</a:t>
            </a:fld>
            <a:endParaRPr lang="ru-RU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 userDrawn="1"/>
        </p:nvCxnSpPr>
        <p:spPr>
          <a:xfrm>
            <a:off x="0" y="1200150"/>
            <a:ext cx="12192000" cy="0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Текст 65"/>
          <p:cNvSpPr>
            <a:spLocks noGrp="1"/>
          </p:cNvSpPr>
          <p:nvPr>
            <p:ph type="body" sz="quarter" idx="10"/>
          </p:nvPr>
        </p:nvSpPr>
        <p:spPr>
          <a:xfrm>
            <a:off x="550862" y="1481138"/>
            <a:ext cx="5225823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Proxima Nova Rg" panose="02000506030000020004" pitchFamily="2" charset="0"/>
              </a:defRPr>
            </a:lvl1pPr>
            <a:lvl2pPr marL="457200" indent="0">
              <a:buNone/>
              <a:defRPr baseline="0">
                <a:latin typeface="Proxima Nova Rg" panose="02000506030000020004" pitchFamily="2" charset="0"/>
              </a:defRPr>
            </a:lvl2pPr>
            <a:lvl3pPr marL="914400" indent="0">
              <a:buNone/>
              <a:defRPr baseline="0">
                <a:latin typeface="Proxima Nova Rg" panose="02000506030000020004" pitchFamily="2" charset="0"/>
              </a:defRPr>
            </a:lvl3pPr>
            <a:lvl4pPr marL="1371600" indent="0">
              <a:buNone/>
              <a:defRPr baseline="0">
                <a:latin typeface="Proxima Nova Rg" panose="02000506030000020004" pitchFamily="2" charset="0"/>
              </a:defRPr>
            </a:lvl4pPr>
            <a:lvl5pPr marL="1828800" indent="0">
              <a:buNone/>
              <a:defRPr baseline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8" name="Текст 67"/>
          <p:cNvSpPr>
            <a:spLocks noGrp="1"/>
          </p:cNvSpPr>
          <p:nvPr>
            <p:ph type="body" sz="quarter" idx="11"/>
          </p:nvPr>
        </p:nvSpPr>
        <p:spPr>
          <a:xfrm>
            <a:off x="5965825" y="1481138"/>
            <a:ext cx="5181600" cy="4451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Proxima Nova Rg" panose="02000506030000020004" pitchFamily="2" charset="0"/>
              </a:defRPr>
            </a:lvl1pPr>
            <a:lvl2pPr marL="457200" indent="0">
              <a:buFontTx/>
              <a:buNone/>
              <a:defRPr>
                <a:latin typeface="Proxima Nova Rg" panose="02000506030000020004" pitchFamily="2" charset="0"/>
              </a:defRPr>
            </a:lvl2pPr>
            <a:lvl3pPr marL="914400" indent="0">
              <a:buFontTx/>
              <a:buNone/>
              <a:defRPr>
                <a:latin typeface="Proxima Nova Rg" panose="02000506030000020004" pitchFamily="2" charset="0"/>
              </a:defRPr>
            </a:lvl3pPr>
            <a:lvl4pPr marL="1371600" indent="0">
              <a:buFontTx/>
              <a:buNone/>
              <a:defRPr>
                <a:latin typeface="Proxima Nova Rg" panose="02000506030000020004" pitchFamily="2" charset="0"/>
              </a:defRPr>
            </a:lvl4pPr>
            <a:lvl5pPr marL="1828800" indent="0">
              <a:buFontTx/>
              <a:buNone/>
              <a:defRPr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1" name="Текст 70"/>
          <p:cNvSpPr>
            <a:spLocks noGrp="1"/>
          </p:cNvSpPr>
          <p:nvPr>
            <p:ph type="body" sz="quarter" idx="12" hasCustomPrompt="1"/>
          </p:nvPr>
        </p:nvSpPr>
        <p:spPr>
          <a:xfrm>
            <a:off x="2717430" y="348254"/>
            <a:ext cx="7461250" cy="66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Proxima Nova Rg" panose="02000506030000020004" pitchFamily="2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/>
              <a:t>ЗАГОЛОВОК СЛАЙДА </a:t>
            </a:r>
            <a:br>
              <a:rPr lang="ru-RU" dirty="0"/>
            </a:br>
            <a:r>
              <a:rPr lang="ru-RU" dirty="0"/>
              <a:t>ИЛИ НАЗВАНИЕ ТЕМЫ</a:t>
            </a:r>
          </a:p>
        </p:txBody>
      </p:sp>
    </p:spTree>
    <p:extLst>
      <p:ext uri="{BB962C8B-B14F-4D97-AF65-F5344CB8AC3E}">
        <p14:creationId xmlns:p14="http://schemas.microsoft.com/office/powerpoint/2010/main" val="11096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82" y="624456"/>
            <a:ext cx="5590345" cy="55926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987875" y="2354449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7834556" y="4327663"/>
            <a:ext cx="2781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FORUM.TOIPKRO.RU/AVGUSTPRO</a:t>
            </a:r>
            <a:br>
              <a:rPr lang="ru-RU" sz="1200" dirty="0">
                <a:solidFill>
                  <a:srgbClr val="828282"/>
                </a:solidFill>
                <a:latin typeface="Proxima Nova Rg" panose="02000506030000020004" pitchFamily="2" charset="0"/>
              </a:rPr>
            </a:br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VK.COM/AUGUSTPRO2024</a:t>
            </a:r>
            <a:endParaRPr lang="ru-RU" sz="1200" dirty="0">
              <a:solidFill>
                <a:srgbClr val="828282"/>
              </a:solidFill>
              <a:latin typeface="Proxima Nova Rg" panose="0200050603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36604" y="3368559"/>
            <a:ext cx="34818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22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-</a:t>
            </a:r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24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 АВГУСТА</a:t>
            </a:r>
          </a:p>
          <a:p>
            <a:pPr algn="ctr"/>
            <a:r>
              <a:rPr lang="en-US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2024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ГОДА </a:t>
            </a:r>
            <a:r>
              <a:rPr lang="ru-RU" sz="2500" dirty="0">
                <a:solidFill>
                  <a:srgbClr val="F38221"/>
                </a:solidFill>
                <a:latin typeface="Proxima Nova Rg" panose="02000506030000020004" pitchFamily="2" charset="0"/>
              </a:rPr>
              <a:t>|</a:t>
            </a:r>
            <a:r>
              <a:rPr lang="ru-RU" sz="25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ТОМСК</a:t>
            </a:r>
            <a:endParaRPr lang="ru-RU" sz="2500" b="1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0065" y="1713100"/>
            <a:ext cx="641897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2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Региональная научно-практическая конференция </a:t>
            </a:r>
          </a:p>
          <a:p>
            <a:pPr algn="ctr"/>
            <a:r>
              <a:rPr lang="ru-RU" sz="22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«Школьная география: современный спектр образовательных возможностей»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93620" y="4966804"/>
            <a:ext cx="550238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2000" dirty="0" err="1">
                <a:latin typeface="Proxima Nova Rg" panose="02000506030000020004" pitchFamily="2" charset="0"/>
              </a:rPr>
              <a:t>Сиводедова</a:t>
            </a:r>
            <a:r>
              <a:rPr lang="ru-RU" sz="2000" dirty="0">
                <a:latin typeface="Proxima Nova Rg" panose="02000506030000020004" pitchFamily="2" charset="0"/>
              </a:rPr>
              <a:t> Екатерина Александровна, учитель географии МБОУ "Белоярская СОШ №1"Верхнекетского района Томской области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620838"/>
            <a:ext cx="3131797" cy="1081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B065-4A3A-44EA-8BDC-B8DD15C40318}"/>
              </a:ext>
            </a:extLst>
          </p:cNvPr>
          <p:cNvSpPr txBox="1"/>
          <p:nvPr/>
        </p:nvSpPr>
        <p:spPr>
          <a:xfrm>
            <a:off x="530484" y="3257210"/>
            <a:ext cx="5502380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«Использование игровых технологий на уроках географии. «Детективное агентство»</a:t>
            </a:r>
          </a:p>
        </p:txBody>
      </p:sp>
    </p:spTree>
    <p:extLst>
      <p:ext uri="{BB962C8B-B14F-4D97-AF65-F5344CB8AC3E}">
        <p14:creationId xmlns:p14="http://schemas.microsoft.com/office/powerpoint/2010/main" val="315700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Определите условия, в которых находились исследователи. </a:t>
            </a:r>
          </a:p>
          <a:p>
            <a:pPr algn="just"/>
            <a:r>
              <a:rPr lang="ru-RU" dirty="0"/>
              <a:t>(изучение климатических и других условий территории Антарктиды)</a:t>
            </a:r>
          </a:p>
          <a:p>
            <a:endParaRPr lang="ru-RU" dirty="0"/>
          </a:p>
          <a:p>
            <a:r>
              <a:rPr lang="ru-RU" dirty="0"/>
              <a:t>Определите возможность их влияния друг на друга.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Задача:</a:t>
            </a:r>
          </a:p>
          <a:p>
            <a:r>
              <a:rPr lang="ru-RU" dirty="0"/>
              <a:t>Определите причины гибели экспедиции Роберта Скотта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984240" cy="666750"/>
          </a:xfrm>
        </p:spPr>
        <p:txBody>
          <a:bodyPr/>
          <a:lstStyle/>
          <a:p>
            <a:r>
              <a:rPr lang="ru-RU" sz="3600" dirty="0"/>
              <a:t>3. Развязка. Нахождение неизвестных</a:t>
            </a:r>
          </a:p>
        </p:txBody>
      </p:sp>
    </p:spTree>
    <p:extLst>
      <p:ext uri="{BB962C8B-B14F-4D97-AF65-F5344CB8AC3E}">
        <p14:creationId xmlns:p14="http://schemas.microsoft.com/office/powerpoint/2010/main" val="2777810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97853" y="1203324"/>
            <a:ext cx="5225823" cy="5306421"/>
          </a:xfrm>
        </p:spPr>
        <p:txBody>
          <a:bodyPr/>
          <a:lstStyle/>
          <a:p>
            <a:r>
              <a:rPr lang="ru-RU" u="sng" dirty="0">
                <a:solidFill>
                  <a:schemeClr val="accent6">
                    <a:lumMod val="50000"/>
                  </a:schemeClr>
                </a:solidFill>
              </a:rPr>
              <a:t>Сдайте отчет в письменном виде о результатах исследования: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Место исследования.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Исследователи и причины исследований.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События, произошедшие в период путешествия каждой группы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Причины и итоги исследований англичан и норвежцев.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6866972" y="1481138"/>
            <a:ext cx="5181600" cy="445135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Итоговый вопрос:</a:t>
            </a:r>
          </a:p>
          <a:p>
            <a:r>
              <a:rPr lang="ru-RU" dirty="0"/>
              <a:t>Виновен ли Р. Амундсен в гибели группы Р. Скотта? </a:t>
            </a:r>
          </a:p>
          <a:p>
            <a:r>
              <a:rPr lang="ru-RU" dirty="0"/>
              <a:t>Почему?</a:t>
            </a:r>
          </a:p>
          <a:p>
            <a:r>
              <a:rPr lang="ru-RU" dirty="0"/>
              <a:t>Кто виновен?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3600" dirty="0"/>
              <a:t>4. ПОВТОРЕНИЕ</a:t>
            </a:r>
          </a:p>
        </p:txBody>
      </p:sp>
    </p:spTree>
    <p:extLst>
      <p:ext uri="{BB962C8B-B14F-4D97-AF65-F5344CB8AC3E}">
        <p14:creationId xmlns:p14="http://schemas.microsoft.com/office/powerpoint/2010/main" val="414361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H="1" flipV="1">
            <a:off x="340822" y="2259419"/>
            <a:ext cx="6749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 раскрыто!!!</a:t>
            </a: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Молодцы!!!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475" y="696625"/>
            <a:ext cx="5728347" cy="428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Шерлок Холмс - музыка из к 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205" y="4980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6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22147" y="1481138"/>
            <a:ext cx="5225823" cy="4451350"/>
          </a:xfrm>
        </p:spPr>
        <p:txBody>
          <a:bodyPr/>
          <a:lstStyle/>
          <a:p>
            <a:r>
              <a:rPr lang="ru-RU" dirty="0"/>
              <a:t>Использование методов проблемного обучения</a:t>
            </a:r>
          </a:p>
          <a:p>
            <a:endParaRPr lang="ru-RU" dirty="0"/>
          </a:p>
          <a:p>
            <a:r>
              <a:rPr lang="ru-RU" dirty="0"/>
              <a:t>Использование игровых технологий:</a:t>
            </a:r>
          </a:p>
          <a:p>
            <a:r>
              <a:rPr lang="ru-RU" dirty="0"/>
              <a:t>«Деловая игра»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72" y="1289946"/>
            <a:ext cx="5935133" cy="4451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904" t="22705" r="2782" b="39009"/>
          <a:stretch/>
        </p:blipFill>
        <p:spPr>
          <a:xfrm>
            <a:off x="177565" y="3898669"/>
            <a:ext cx="4948617" cy="16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02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806" t="10694" r="9231" b="13315"/>
          <a:stretch/>
        </p:blipFill>
        <p:spPr>
          <a:xfrm>
            <a:off x="1047403" y="623454"/>
            <a:ext cx="10512073" cy="5619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850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776" t="11027" r="13205" b="22139"/>
          <a:stretch/>
        </p:blipFill>
        <p:spPr>
          <a:xfrm>
            <a:off x="980902" y="1238596"/>
            <a:ext cx="9842269" cy="506720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598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288" y="608941"/>
            <a:ext cx="9799542" cy="56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27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24" y="1080654"/>
            <a:ext cx="6187335" cy="4640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222" y="1080654"/>
            <a:ext cx="3480376" cy="46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81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0" y="825500"/>
            <a:ext cx="4076700" cy="5435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6" y="1295400"/>
            <a:ext cx="7473244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1" y="804332"/>
            <a:ext cx="3930650" cy="5240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888998"/>
            <a:ext cx="6874933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62742" y="1288545"/>
            <a:ext cx="4436774" cy="483653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3200" dirty="0"/>
              <a:t>Введение в тему</a:t>
            </a:r>
          </a:p>
          <a:p>
            <a:pPr marL="514350" indent="-514350">
              <a:buAutoNum type="arabicPeriod"/>
            </a:pPr>
            <a:endParaRPr lang="ru-RU" sz="3200" dirty="0"/>
          </a:p>
          <a:p>
            <a:pPr marL="514350" indent="-514350">
              <a:buAutoNum type="arabicPeriod"/>
            </a:pPr>
            <a:r>
              <a:rPr lang="ru-RU" sz="3200" dirty="0"/>
              <a:t>Изучение нового или повторение изученного материала.</a:t>
            </a:r>
          </a:p>
          <a:p>
            <a:pPr marL="514350" indent="-514350">
              <a:buAutoNum type="arabicPeriod"/>
            </a:pPr>
            <a:r>
              <a:rPr lang="ru-RU" sz="3200" dirty="0"/>
              <a:t>Развязка, нахождение неизвестных.</a:t>
            </a:r>
          </a:p>
          <a:p>
            <a:pPr marL="514350" indent="-514350">
              <a:buAutoNum type="arabicPeriod"/>
            </a:pPr>
            <a:r>
              <a:rPr lang="ru-RU" sz="3200" dirty="0"/>
              <a:t>Повторение.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228705" y="1481138"/>
            <a:ext cx="6500553" cy="4451350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ru-RU" dirty="0"/>
              <a:t>Повторение предыдущих тем, плавный переход к новой теме (интригующее начало).</a:t>
            </a:r>
          </a:p>
          <a:p>
            <a:pPr marL="514350" indent="-514350">
              <a:buAutoNum type="arabicParenR"/>
            </a:pPr>
            <a:r>
              <a:rPr lang="ru-RU" dirty="0"/>
              <a:t>Работа с текстом, картами. Практическая работа ( в поисках сокровищ, похитителя и проч.).</a:t>
            </a:r>
          </a:p>
          <a:p>
            <a:pPr marL="514350" indent="-514350">
              <a:buAutoNum type="arabicParenR"/>
            </a:pPr>
            <a:r>
              <a:rPr lang="ru-RU" dirty="0"/>
              <a:t>Решение задач, закрепление изученного материала ( продолжение поиска, </a:t>
            </a:r>
            <a:r>
              <a:rPr lang="ru-RU" dirty="0" err="1"/>
              <a:t>квесты</a:t>
            </a:r>
            <a:r>
              <a:rPr lang="ru-RU" dirty="0"/>
              <a:t>).</a:t>
            </a:r>
          </a:p>
          <a:p>
            <a:pPr marL="514350" indent="-514350">
              <a:buFontTx/>
              <a:buAutoNum type="arabicParenR"/>
            </a:pPr>
            <a:r>
              <a:rPr lang="ru-RU" dirty="0"/>
              <a:t> Итоговое задание на оценивание. Рефлексия.</a:t>
            </a:r>
          </a:p>
          <a:p>
            <a:pPr marL="514350" indent="-514350">
              <a:buAutoNum type="arabicParenR"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43602" y="408403"/>
            <a:ext cx="9289040" cy="965157"/>
          </a:xfrm>
        </p:spPr>
        <p:txBody>
          <a:bodyPr/>
          <a:lstStyle/>
          <a:p>
            <a:r>
              <a:rPr lang="ru-RU" sz="2400" b="1" dirty="0"/>
              <a:t>Методическая разработка «Детективное агентство»</a:t>
            </a:r>
          </a:p>
        </p:txBody>
      </p:sp>
    </p:spTree>
    <p:extLst>
      <p:ext uri="{BB962C8B-B14F-4D97-AF65-F5344CB8AC3E}">
        <p14:creationId xmlns:p14="http://schemas.microsoft.com/office/powerpoint/2010/main" val="159084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32" y="1003300"/>
            <a:ext cx="6129867" cy="4597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57" y="1055617"/>
            <a:ext cx="3408812" cy="454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14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27" y="808383"/>
            <a:ext cx="3936935" cy="5249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719" y="808383"/>
            <a:ext cx="6998996" cy="52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21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3565" y="2193457"/>
            <a:ext cx="92063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https://vk.com/video-56536799_456252749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15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95" y="659874"/>
            <a:ext cx="7076662" cy="553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20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63" y="2234251"/>
            <a:ext cx="6899523" cy="2553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8713" y="1205346"/>
            <a:ext cx="550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245530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-4707671" y="6205624"/>
            <a:ext cx="3142751" cy="13313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31078" y="319679"/>
            <a:ext cx="8692098" cy="666750"/>
          </a:xfrm>
        </p:spPr>
        <p:txBody>
          <a:bodyPr/>
          <a:lstStyle/>
          <a:p>
            <a:r>
              <a:rPr lang="ru-RU" b="1" dirty="0"/>
              <a:t>Методическая разработка «Детективное агентство»</a:t>
            </a:r>
          </a:p>
          <a:p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1142006"/>
            <a:ext cx="11480800" cy="556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Шерлок Холмс - музыка из к 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2965" y="34825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810684" y="3783536"/>
            <a:ext cx="766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Детективное агентство </a:t>
            </a:r>
          </a:p>
          <a:p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«Екатерина Александровна»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448055" y="5670878"/>
            <a:ext cx="271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представляет…</a:t>
            </a:r>
          </a:p>
        </p:txBody>
      </p:sp>
    </p:spTree>
    <p:extLst>
      <p:ext uri="{BB962C8B-B14F-4D97-AF65-F5344CB8AC3E}">
        <p14:creationId xmlns:p14="http://schemas.microsoft.com/office/powerpoint/2010/main" val="15831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4" y="558248"/>
            <a:ext cx="10207119" cy="5741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713510">
            <a:off x="2331324" y="3016786"/>
            <a:ext cx="2629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otype Corsiva" panose="03010101010201010101" pitchFamily="66" charset="0"/>
              </a:rPr>
              <a:t>Расследование гибели группы английских исследователей…</a:t>
            </a:r>
          </a:p>
        </p:txBody>
      </p:sp>
    </p:spTree>
    <p:extLst>
      <p:ext uri="{BB962C8B-B14F-4D97-AF65-F5344CB8AC3E}">
        <p14:creationId xmlns:p14="http://schemas.microsoft.com/office/powerpoint/2010/main" val="1856331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«В наше агентство поступил запрос на изучение давней смерти одного английского исследователя (1912 г). Исследователь и вся команда погибли в пути, замерзнув.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Подозреваемые: норвежские исследователи.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Задание: определить всех виновных в гибели группы путешественников.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Письмо частично зашифровано, чтобы его не перехватили недоброжелатели. При разгадывании шифра мы узнаем место происшествия и установим все события того времени»</a:t>
            </a:r>
          </a:p>
          <a:p>
            <a:endParaRPr lang="ru-RU" dirty="0"/>
          </a:p>
          <a:p>
            <a:r>
              <a:rPr lang="ru-RU" dirty="0">
                <a:solidFill>
                  <a:srgbClr val="C00000"/>
                </a:solidFill>
              </a:rPr>
              <a:t>Внимание! Шифр!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3200" dirty="0"/>
              <a:t>1. Введение в тему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7402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2400" dirty="0"/>
              <a:t>Методическая разработка «Детективное агентство»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55" y="2117220"/>
            <a:ext cx="4196297" cy="3179185"/>
          </a:xfrm>
          <a:prstGeom prst="rect">
            <a:avLst/>
          </a:prstGeom>
        </p:spPr>
      </p:pic>
      <p:pic>
        <p:nvPicPr>
          <p:cNvPr id="7" name="Рисунок 6" descr="C:\Users\Екатирина\Desktop\2024-08-20\222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78" r="54302" b="75836"/>
          <a:stretch/>
        </p:blipFill>
        <p:spPr bwMode="auto">
          <a:xfrm>
            <a:off x="771065" y="2219151"/>
            <a:ext cx="4332950" cy="29181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332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Что зашифровано?</a:t>
            </a:r>
          </a:p>
          <a:p>
            <a:r>
              <a:rPr lang="ru-RU" dirty="0"/>
              <a:t>Где происходили события?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dirty="0"/>
              <a:t>Методическая разработка «Детективное агентство»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43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После определения места происшествия мы заглянули в архивы…</a:t>
            </a:r>
          </a:p>
          <a:p>
            <a:endParaRPr lang="ru-RU" dirty="0"/>
          </a:p>
          <a:p>
            <a:r>
              <a:rPr lang="ru-RU" dirty="0"/>
              <a:t>Текст истории открытия и исследования.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Задание:</a:t>
            </a:r>
          </a:p>
          <a:p>
            <a:pPr marL="514350" indent="-514350">
              <a:buAutoNum type="arabicPeriod"/>
            </a:pPr>
            <a:r>
              <a:rPr lang="ru-RU" dirty="0"/>
              <a:t>Выписать все подозрительные лица, упомянутые в тексте и дать им характеристики (можно завести личные дела с фотографиями). 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3200" dirty="0"/>
              <a:t>2. Изучение нового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254701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Выступление с результатами изученных материалов. </a:t>
            </a:r>
          </a:p>
          <a:p>
            <a:r>
              <a:rPr lang="ru-RU" dirty="0"/>
              <a:t>Как звали погибших?</a:t>
            </a:r>
          </a:p>
          <a:p>
            <a:r>
              <a:rPr lang="ru-RU" dirty="0"/>
              <a:t>Как зовут подозреваемых?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58"/>
          <a:stretch/>
        </p:blipFill>
        <p:spPr>
          <a:xfrm>
            <a:off x="411159" y="1130986"/>
            <a:ext cx="4612542" cy="537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065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57824</TotalTime>
  <Words>428</Words>
  <Application>Microsoft Office PowerPoint</Application>
  <PresentationFormat>Широкоэкранный</PresentationFormat>
  <Paragraphs>69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Monotype Corsiva</vt:lpstr>
      <vt:lpstr>Proxima Nova Rg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выаывавыа выаывавы</cp:lastModifiedBy>
  <cp:revision>739</cp:revision>
  <cp:lastPrinted>2021-07-16T05:59:00Z</cp:lastPrinted>
  <dcterms:created xsi:type="dcterms:W3CDTF">2019-08-15T10:09:47Z</dcterms:created>
  <dcterms:modified xsi:type="dcterms:W3CDTF">2024-08-26T09:49:21Z</dcterms:modified>
</cp:coreProperties>
</file>