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33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5" r:id="rId11"/>
    <p:sldId id="343" r:id="rId12"/>
    <p:sldId id="346" r:id="rId13"/>
    <p:sldId id="344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21"/>
    <a:srgbClr val="2162AE"/>
    <a:srgbClr val="60BFCE"/>
    <a:srgbClr val="109EB4"/>
    <a:srgbClr val="CC3399"/>
    <a:srgbClr val="FFCC00"/>
    <a:srgbClr val="009CAD"/>
    <a:srgbClr val="3E2861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41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22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3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489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3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6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09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6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2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663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09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E7CBB-965E-4FF4-9DCC-483F45EC02E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4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ИЛИ НАЗВАНИЕ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i/UAINZ3aNLBkBSg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0065" y="1713100"/>
            <a:ext cx="64189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Региональная научно-практическая конференция </a:t>
            </a:r>
          </a:p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«Школьная география: современный спектр образовательных возможностей»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54944" y="5319117"/>
            <a:ext cx="71816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latin typeface="Proxima Nova Rg" panose="02000506030000020004" pitchFamily="2" charset="0"/>
              </a:rPr>
              <a:t>Петрова Елена Юрьевна, доцент кафедры химии и географии биолого-химического факультета ФГБОУ ВО «Томский государственный педагогический университет»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620838"/>
            <a:ext cx="3131797" cy="1081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B065-4A3A-44EA-8BDC-B8DD15C40318}"/>
              </a:ext>
            </a:extLst>
          </p:cNvPr>
          <p:cNvSpPr txBox="1"/>
          <p:nvPr/>
        </p:nvSpPr>
        <p:spPr>
          <a:xfrm>
            <a:off x="354944" y="3307004"/>
            <a:ext cx="5969217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Профессиональное становление студентов-географов ТГПУ в ходе конкурса педагогического мастерства «Нам доверяют детство»</a:t>
            </a:r>
          </a:p>
        </p:txBody>
      </p:sp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3200" dirty="0"/>
              <a:t>Деловая игра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589" y="1203767"/>
            <a:ext cx="5230821" cy="4450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62" y="1356167"/>
            <a:ext cx="3317590" cy="2210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149" y="1371959"/>
            <a:ext cx="3349699" cy="2232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22" y="3771585"/>
            <a:ext cx="3620530" cy="24127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210" y="3771585"/>
            <a:ext cx="3586181" cy="23898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9345" y="1371959"/>
            <a:ext cx="3373395" cy="2248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9905" y="3771585"/>
            <a:ext cx="3620530" cy="24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87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dirty="0"/>
              <a:t>Итоги конкурса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123" y="1241640"/>
            <a:ext cx="4436077" cy="4930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48055" y="3863662"/>
            <a:ext cx="1857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  <a:r>
              <a:rPr lang="ru-RU" dirty="0" err="1"/>
              <a:t>ИДиА</a:t>
            </a:r>
            <a:r>
              <a:rPr lang="ru-RU" dirty="0"/>
              <a:t> </a:t>
            </a:r>
            <a:r>
              <a:rPr lang="ru-RU" dirty="0" err="1"/>
              <a:t>ФДиНО</a:t>
            </a:r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2. БХФ, 4 курс</a:t>
            </a:r>
          </a:p>
          <a:p>
            <a:r>
              <a:rPr lang="ru-RU" dirty="0"/>
              <a:t>3. ИИЯМС, 4 курс</a:t>
            </a:r>
          </a:p>
          <a:p>
            <a:r>
              <a:rPr lang="ru-RU" dirty="0"/>
              <a:t>4. ИИЯМС, 5 курс</a:t>
            </a:r>
          </a:p>
          <a:p>
            <a:r>
              <a:rPr lang="ru-RU" dirty="0"/>
              <a:t>5. ФМФ, 4 курс</a:t>
            </a:r>
          </a:p>
          <a:p>
            <a:r>
              <a:rPr lang="ru-RU" dirty="0">
                <a:solidFill>
                  <a:srgbClr val="FF0000"/>
                </a:solidFill>
              </a:rPr>
              <a:t>6. БХФ, 5 курс</a:t>
            </a:r>
          </a:p>
          <a:p>
            <a:r>
              <a:rPr lang="ru-RU" dirty="0"/>
              <a:t>7. ИФФ, 4 курс</a:t>
            </a:r>
          </a:p>
          <a:p>
            <a:r>
              <a:rPr lang="ru-RU" dirty="0"/>
              <a:t>8. ИФКС, 4 курс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144" y="1155143"/>
            <a:ext cx="4435046" cy="48345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2537" y="1998653"/>
            <a:ext cx="22283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ИИЯМС 5 курс</a:t>
            </a:r>
          </a:p>
          <a:p>
            <a:r>
              <a:rPr lang="ru-RU" dirty="0"/>
              <a:t>2. </a:t>
            </a:r>
            <a:r>
              <a:rPr lang="ru-RU" dirty="0" err="1"/>
              <a:t>ФДиНО</a:t>
            </a:r>
            <a:r>
              <a:rPr lang="ru-RU" dirty="0"/>
              <a:t> 1 команда</a:t>
            </a:r>
          </a:p>
          <a:p>
            <a:r>
              <a:rPr lang="ru-RU" dirty="0"/>
              <a:t>3. ИФКС 4 курс</a:t>
            </a:r>
          </a:p>
          <a:p>
            <a:r>
              <a:rPr lang="ru-RU" dirty="0"/>
              <a:t>4. ФМФ 5 курс</a:t>
            </a:r>
          </a:p>
          <a:p>
            <a:r>
              <a:rPr lang="ru-RU" dirty="0"/>
              <a:t>5. ИИЯМС 4 курс</a:t>
            </a:r>
          </a:p>
          <a:p>
            <a:r>
              <a:rPr lang="ru-RU" dirty="0"/>
              <a:t>6. ФПСО 4 курс</a:t>
            </a:r>
          </a:p>
          <a:p>
            <a:r>
              <a:rPr lang="ru-RU" dirty="0">
                <a:solidFill>
                  <a:srgbClr val="FF0000"/>
                </a:solidFill>
              </a:rPr>
              <a:t>7. БХФ 4 курс</a:t>
            </a:r>
          </a:p>
          <a:p>
            <a:r>
              <a:rPr lang="ru-RU" dirty="0"/>
              <a:t>8. ИФФ 4 курс</a:t>
            </a:r>
          </a:p>
          <a:p>
            <a:r>
              <a:rPr lang="ru-RU" dirty="0"/>
              <a:t>9. ФКИ</a:t>
            </a:r>
          </a:p>
          <a:p>
            <a:r>
              <a:rPr lang="ru-RU" dirty="0"/>
              <a:t>10. ИФКС 5 курс</a:t>
            </a:r>
          </a:p>
          <a:p>
            <a:r>
              <a:rPr lang="ru-RU" dirty="0"/>
              <a:t>11. ФМФ 4 курс</a:t>
            </a:r>
          </a:p>
          <a:p>
            <a:r>
              <a:rPr lang="ru-RU" dirty="0">
                <a:solidFill>
                  <a:srgbClr val="FF0000"/>
                </a:solidFill>
              </a:rPr>
              <a:t>12. БХФ 5 курс</a:t>
            </a:r>
          </a:p>
        </p:txBody>
      </p:sp>
    </p:spTree>
    <p:extLst>
      <p:ext uri="{BB962C8B-B14F-4D97-AF65-F5344CB8AC3E}">
        <p14:creationId xmlns:p14="http://schemas.microsoft.com/office/powerpoint/2010/main" val="176496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095" y="1950410"/>
            <a:ext cx="5317215" cy="2969107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3678" y="1209289"/>
            <a:ext cx="5665474" cy="4451350"/>
          </a:xfrm>
        </p:spPr>
        <p:txBody>
          <a:bodyPr/>
          <a:lstStyle/>
          <a:p>
            <a:pPr algn="ctr"/>
            <a:r>
              <a:rPr lang="ru-RU" dirty="0"/>
              <a:t>4 курс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ru-RU" dirty="0"/>
              <a:t>5 курс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80359" y="138190"/>
            <a:ext cx="8823781" cy="666750"/>
          </a:xfrm>
        </p:spPr>
        <p:txBody>
          <a:bodyPr/>
          <a:lstStyle/>
          <a:p>
            <a:pPr algn="ctr"/>
            <a:r>
              <a:rPr lang="ru-RU" sz="3600" dirty="0"/>
              <a:t>Творческая презентация на тему</a:t>
            </a:r>
          </a:p>
          <a:p>
            <a:pPr algn="ctr"/>
            <a:r>
              <a:rPr lang="ru-RU" sz="3600" dirty="0"/>
              <a:t> «Нам доверяют детство»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4" y="4114098"/>
            <a:ext cx="3006478" cy="2003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2349" t="18539" r="11637" b="22171"/>
          <a:stretch/>
        </p:blipFill>
        <p:spPr>
          <a:xfrm>
            <a:off x="159454" y="1666284"/>
            <a:ext cx="3904735" cy="2436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3682" t="23965" r="2297" b="20798"/>
          <a:stretch/>
        </p:blipFill>
        <p:spPr>
          <a:xfrm>
            <a:off x="3659867" y="2357689"/>
            <a:ext cx="3752646" cy="19736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7475" y="4663328"/>
            <a:ext cx="3210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Слайды презентации с помощью приложения Канва (русский аналог </a:t>
            </a:r>
            <a:r>
              <a:rPr lang="en-US" dirty="0" err="1"/>
              <a:t>Supa</a:t>
            </a:r>
            <a:r>
              <a:rPr lang="ru-RU" dirty="0"/>
              <a:t>). Монтаж видео через приложение </a:t>
            </a:r>
            <a:r>
              <a:rPr lang="en-US" dirty="0" err="1"/>
              <a:t>CapCut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96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75958" y="1281083"/>
            <a:ext cx="5418339" cy="4451350"/>
          </a:xfrm>
        </p:spPr>
        <p:txBody>
          <a:bodyPr/>
          <a:lstStyle/>
          <a:p>
            <a:r>
              <a:rPr lang="ru-RU" sz="2000" dirty="0"/>
              <a:t>1 место - команда 4 и 5 курсов Факультета дошкольного и начального образования Института детства и арт педагогики</a:t>
            </a:r>
          </a:p>
          <a:p>
            <a:r>
              <a:rPr lang="ru-RU" sz="2000" dirty="0">
                <a:solidFill>
                  <a:srgbClr val="FF0000"/>
                </a:solidFill>
              </a:rPr>
              <a:t>2 место - команда 4 курса Биолого-химического факультета</a:t>
            </a:r>
          </a:p>
          <a:p>
            <a:r>
              <a:rPr lang="ru-RU" sz="2000" dirty="0"/>
              <a:t>3 место - команда 5 курса Института иностранных языков и международного сотрудничества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868557" y="0"/>
            <a:ext cx="9512016" cy="666750"/>
          </a:xfrm>
        </p:spPr>
        <p:txBody>
          <a:bodyPr/>
          <a:lstStyle/>
          <a:p>
            <a:pPr algn="ctr"/>
            <a:r>
              <a:rPr lang="ru-RU" sz="3200" dirty="0"/>
              <a:t>Итог конкурса педагогического мастерства </a:t>
            </a:r>
          </a:p>
          <a:p>
            <a:pPr algn="ctr"/>
            <a:r>
              <a:rPr lang="ru-RU" sz="3200" dirty="0"/>
              <a:t>«Нам доверяют детство»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7699"/>
          <a:stretch/>
        </p:blipFill>
        <p:spPr>
          <a:xfrm flipH="1">
            <a:off x="1868557" y="3874170"/>
            <a:ext cx="4558561" cy="2472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3171"/>
          <a:stretch/>
        </p:blipFill>
        <p:spPr>
          <a:xfrm>
            <a:off x="6936977" y="1678993"/>
            <a:ext cx="5044563" cy="35196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36977" y="5461340"/>
            <a:ext cx="4779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https://disk.yandex.ru/i/UAINZ3aNLBkBSg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37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B1CD4-1273-BEF9-E91E-88E1D868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49" y="1432162"/>
            <a:ext cx="4157867" cy="351198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97486" y="1974621"/>
            <a:ext cx="5279199" cy="4439422"/>
          </a:xfrm>
        </p:spPr>
        <p:txBody>
          <a:bodyPr/>
          <a:lstStyle/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финал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(декабрь)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творческая презентация.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658678" y="1203325"/>
            <a:ext cx="5976731" cy="5542032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 этап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Отборочный этап факультетского уровня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октября-10 октября)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тестирование по профильным предметам;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проведение уроков.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2 этап университетский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(октябрь-ноябрь)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проведение уроков;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методическая разработка мастер-класса и проведение;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проведение родительского собрания;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разработка дизайн-проекта баннера своего 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факультета/института;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деловая игра.</a:t>
            </a:r>
          </a:p>
          <a:p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90191" y="258762"/>
            <a:ext cx="9395792" cy="666750"/>
          </a:xfrm>
        </p:spPr>
        <p:txBody>
          <a:bodyPr/>
          <a:lstStyle/>
          <a:p>
            <a:pPr algn="ctr"/>
            <a:r>
              <a:rPr lang="ru-RU" sz="2400" b="1" dirty="0"/>
              <a:t>Профессиональный конкурс «Нам доверяют детство» </a:t>
            </a:r>
          </a:p>
          <a:p>
            <a:pPr algn="ctr"/>
            <a:r>
              <a:rPr lang="ru-RU" sz="2400" b="1" dirty="0"/>
              <a:t>для студентов 4-5 курсов ТГПУ (2 октября – 18 декабря)</a:t>
            </a:r>
          </a:p>
        </p:txBody>
      </p:sp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2722A-421C-81F8-CA1F-3A4011077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652" y="1291162"/>
            <a:ext cx="7385893" cy="492200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0993E63-CB97-F1DE-BF63-E5C058595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891474" cy="666750"/>
          </a:xfrm>
        </p:spPr>
        <p:txBody>
          <a:bodyPr/>
          <a:lstStyle/>
          <a:p>
            <a:pPr algn="ctr"/>
            <a:r>
              <a:rPr lang="ru-RU" b="1" dirty="0"/>
              <a:t>Тестирование по профильным предметам </a:t>
            </a:r>
          </a:p>
          <a:p>
            <a:pPr algn="ctr"/>
            <a:r>
              <a:rPr lang="ru-RU" b="1" dirty="0"/>
              <a:t>(химия, биология, география)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6624C-9113-69A5-4E29-07AB36A02A59}"/>
              </a:ext>
            </a:extLst>
          </p:cNvPr>
          <p:cNvSpPr txBox="1"/>
          <p:nvPr/>
        </p:nvSpPr>
        <p:spPr>
          <a:xfrm>
            <a:off x="363946" y="3105833"/>
            <a:ext cx="392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Команда 4 курса (химия и география).</a:t>
            </a:r>
          </a:p>
          <a:p>
            <a:r>
              <a:rPr lang="ru-RU" dirty="0"/>
              <a:t>Команда 5 курса (география).</a:t>
            </a:r>
          </a:p>
        </p:txBody>
      </p:sp>
    </p:spTree>
    <p:extLst>
      <p:ext uri="{BB962C8B-B14F-4D97-AF65-F5344CB8AC3E}">
        <p14:creationId xmlns:p14="http://schemas.microsoft.com/office/powerpoint/2010/main" val="106822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B4C7B72-596F-3A1C-488A-7D0DE98AC0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75" y="1203324"/>
            <a:ext cx="5598172" cy="4892675"/>
          </a:xfrm>
        </p:spPr>
        <p:txBody>
          <a:bodyPr/>
          <a:lstStyle/>
          <a:p>
            <a:pPr algn="ctr"/>
            <a:r>
              <a:rPr lang="ru-RU" dirty="0"/>
              <a:t>Команда 4 курса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 с применением технологии «Дебаты» по теме «Сельское и городское население»;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урок-ролевая картографическая игра «Физико-географическая характеристика материков»;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 с использованием методики </a:t>
            </a:r>
            <a:r>
              <a:rPr lang="ru-RU" sz="2000" dirty="0" err="1"/>
              <a:t>А.Г.Ривина</a:t>
            </a:r>
            <a:r>
              <a:rPr lang="ru-RU" sz="2000" dirty="0"/>
              <a:t> «Коллективный способ обучения» по теме «Современный вулканизм Камчатки»;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урок-практикум по теме «Основные классы неорганических веществ»;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урок-практикум по теме «Вулканизм. Вулканическая почва, ее химический состав».</a:t>
            </a:r>
          </a:p>
          <a:p>
            <a:pPr marL="285750" indent="-285750" algn="just">
              <a:buFontTx/>
              <a:buChar char="-"/>
            </a:pPr>
            <a:endParaRPr lang="ru-RU" sz="1400" dirty="0"/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F34CD-5584-F65E-5832-C634310E7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8054" y="1203324"/>
            <a:ext cx="5598171" cy="4561371"/>
          </a:xfrm>
        </p:spPr>
        <p:txBody>
          <a:bodyPr/>
          <a:lstStyle/>
          <a:p>
            <a:pPr algn="ctr"/>
            <a:r>
              <a:rPr lang="ru-RU" dirty="0"/>
              <a:t>Команда 5 курса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урок-практикум по теме «Загрязнение Мирового океана»;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урок-игра по теме «Планеты Солнечной системы»;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урок-путешествие «Эпоха Великих географических открытий»;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урок-практикум «Время на территории России»;</a:t>
            </a:r>
          </a:p>
          <a:p>
            <a:pPr marL="285750" indent="-285750" algn="just">
              <a:buFontTx/>
              <a:buChar char="-"/>
            </a:pPr>
            <a:r>
              <a:rPr lang="ru-RU" sz="2000" dirty="0"/>
              <a:t>урок с применением технологии развития критического мышления через чтение и письмо по теме «Физико-географическое положение Северной Америки».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8CE60-CB23-AC8D-197D-ECD2666E97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400" b="1" dirty="0"/>
              <a:t>Отборочный этап факультетского уровня </a:t>
            </a:r>
          </a:p>
          <a:p>
            <a:pPr algn="ctr"/>
            <a:r>
              <a:rPr lang="ru-RU" sz="2400" b="1" dirty="0"/>
              <a:t>Проведение уроков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05C0414-7283-C6B2-1147-7FE235F58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126" y="1099007"/>
            <a:ext cx="6067167" cy="4968875"/>
          </a:xfrm>
        </p:spPr>
        <p:txBody>
          <a:bodyPr/>
          <a:lstStyle/>
          <a:p>
            <a:r>
              <a:rPr lang="ru-RU" dirty="0"/>
              <a:t>Интересные моменты</a:t>
            </a:r>
          </a:p>
          <a:p>
            <a:pPr marL="342900" indent="-342900" algn="just">
              <a:buAutoNum type="arabicParenR"/>
            </a:pPr>
            <a:r>
              <a:rPr lang="ru-RU" sz="1800" dirty="0" err="1"/>
              <a:t>Оргмомент</a:t>
            </a:r>
            <a:r>
              <a:rPr lang="ru-RU" sz="1800" dirty="0"/>
              <a:t>. </a:t>
            </a:r>
          </a:p>
          <a:p>
            <a:pPr marL="285750" indent="-285750" algn="just">
              <a:buFontTx/>
              <a:buChar char="-"/>
            </a:pPr>
            <a:r>
              <a:rPr lang="ru-RU" sz="1800" dirty="0"/>
              <a:t>При входе в кабинет учащимся раздаются карточки с названием вулканов Камчатки для формирования групп. </a:t>
            </a:r>
          </a:p>
          <a:p>
            <a:pPr marL="285750" indent="-285750" algn="just">
              <a:buFontTx/>
              <a:buChar char="-"/>
            </a:pPr>
            <a:r>
              <a:rPr lang="ru-RU" sz="1800" dirty="0"/>
              <a:t>Определение настроения. На экране ссылка на Телеграмм-чат урока, отсканируйте QR-код и отправьте </a:t>
            </a:r>
            <a:r>
              <a:rPr lang="ru-RU" sz="1800" dirty="0" err="1"/>
              <a:t>стикер</a:t>
            </a:r>
            <a:r>
              <a:rPr lang="ru-RU" sz="1800" dirty="0"/>
              <a:t>, олицетворяющий ваше настроение (изображения животных). </a:t>
            </a:r>
          </a:p>
          <a:p>
            <a:pPr algn="just"/>
            <a:r>
              <a:rPr lang="ru-RU" sz="1800" dirty="0"/>
              <a:t>2) Мотивация и целеполагание.</a:t>
            </a:r>
          </a:p>
          <a:p>
            <a:pPr marL="285750" indent="-285750" algn="just">
              <a:buFontTx/>
              <a:buChar char="-"/>
            </a:pPr>
            <a:r>
              <a:rPr lang="ru-RU" sz="1800" dirty="0"/>
              <a:t>Опыт – имитация извержения вулкана.</a:t>
            </a:r>
          </a:p>
          <a:p>
            <a:pPr marL="285750" indent="-285750" algn="just">
              <a:buFontTx/>
              <a:buChar char="-"/>
            </a:pPr>
            <a:r>
              <a:rPr lang="ru-RU" sz="1800" dirty="0"/>
              <a:t>Подведение к теме урока с использованием </a:t>
            </a:r>
            <a:r>
              <a:rPr lang="ru-RU" sz="1800" dirty="0" err="1"/>
              <a:t>нейросети</a:t>
            </a:r>
            <a:r>
              <a:rPr lang="ru-RU" sz="1800" dirty="0"/>
              <a:t> Яндекс.</a:t>
            </a:r>
          </a:p>
          <a:p>
            <a:pPr marL="285750" indent="-285750" algn="just">
              <a:buFontTx/>
              <a:buChar char="-"/>
            </a:pPr>
            <a:r>
              <a:rPr lang="ru-RU" sz="1800" dirty="0"/>
              <a:t>Выдвижение проблемного вопроса: Почему именно на Камчатке извергаются вулканы? </a:t>
            </a:r>
          </a:p>
          <a:p>
            <a:pPr algn="just"/>
            <a:r>
              <a:rPr lang="ru-RU" sz="1800" dirty="0"/>
              <a:t>3) Изучение нового материала. Работа в группах с использованием инструктивной карточки с ходом работы, текстом и раздаточным материалом.</a:t>
            </a:r>
          </a:p>
          <a:p>
            <a:pPr marL="285750" indent="-285750" algn="just">
              <a:buFontTx/>
              <a:buChar char="-"/>
            </a:pPr>
            <a:endParaRPr lang="ru-RU" sz="1800" dirty="0"/>
          </a:p>
          <a:p>
            <a:pPr marL="285750" indent="-285750" algn="just">
              <a:buFontTx/>
              <a:buChar char="-"/>
            </a:pP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142B02-5F5D-5A58-9984-0585EE87DB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7231" y="1271285"/>
            <a:ext cx="5181600" cy="496887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Раздаточный материал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- Коллекции минералов вулканического происхождения (базальт, пемза, андезит, обсидиан).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- Почвы с Камчатки.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- Фотографии, подкрепляющие текст.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dirty="0"/>
              <a:t>Карты «Зоны вулканизма», «Вулканы Камчатки».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dirty="0"/>
              <a:t>Диаграмма извержений самых активных вулканов Камчатки.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Темы</a:t>
            </a:r>
          </a:p>
          <a:p>
            <a:pPr algn="just"/>
            <a:r>
              <a:rPr lang="ru-RU" sz="2000" dirty="0"/>
              <a:t>1.Строение вулкана.</a:t>
            </a:r>
          </a:p>
          <a:p>
            <a:pPr algn="just"/>
            <a:r>
              <a:rPr lang="ru-RU" sz="2000" dirty="0"/>
              <a:t>2.Типы вулканических горных пород, вулканически почвы.</a:t>
            </a:r>
          </a:p>
          <a:p>
            <a:pPr algn="just"/>
            <a:r>
              <a:rPr lang="ru-RU" sz="2000" dirty="0"/>
              <a:t>3.Плюсы и минусы извержений.</a:t>
            </a:r>
          </a:p>
          <a:p>
            <a:pPr algn="just"/>
            <a:r>
              <a:rPr lang="ru-RU" sz="2000" dirty="0"/>
              <a:t>4.Районы вулканизма, самые известные вулканы.</a:t>
            </a:r>
          </a:p>
          <a:p>
            <a:pPr algn="just"/>
            <a:r>
              <a:rPr lang="ru-RU" sz="2000" dirty="0"/>
              <a:t>5.Современный вулканизм Камчатки.</a:t>
            </a:r>
          </a:p>
          <a:p>
            <a:pPr algn="just"/>
            <a:endParaRPr lang="ru-RU" sz="2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ED2E78-F77D-3171-283D-7253F1085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68003" y="113475"/>
            <a:ext cx="9107986" cy="1085129"/>
          </a:xfrm>
        </p:spPr>
        <p:txBody>
          <a:bodyPr/>
          <a:lstStyle/>
          <a:p>
            <a:pPr algn="ctr"/>
            <a:r>
              <a:rPr lang="ru-RU" sz="2400" dirty="0"/>
              <a:t>Урок с использованием методики </a:t>
            </a:r>
            <a:r>
              <a:rPr lang="ru-RU" sz="2400" dirty="0" err="1"/>
              <a:t>А.Г.Ривина</a:t>
            </a:r>
            <a:r>
              <a:rPr lang="ru-RU" sz="2400" dirty="0"/>
              <a:t> «Коллективный способ обучения» по теме «Современный вулканизм Камчатки»</a:t>
            </a:r>
          </a:p>
          <a:p>
            <a:pPr algn="ctr"/>
            <a:r>
              <a:rPr lang="ru-RU" sz="2400" dirty="0"/>
              <a:t>(студент 4 курса Филипченко Сергей)</a:t>
            </a:r>
          </a:p>
        </p:txBody>
      </p:sp>
    </p:spTree>
    <p:extLst>
      <p:ext uri="{BB962C8B-B14F-4D97-AF65-F5344CB8AC3E}">
        <p14:creationId xmlns:p14="http://schemas.microsoft.com/office/powerpoint/2010/main" val="114288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543" y="4021155"/>
            <a:ext cx="2969129" cy="1978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79997" y="1655353"/>
            <a:ext cx="2065908" cy="2755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7452">
            <a:off x="241027" y="1857504"/>
            <a:ext cx="1874303" cy="2499990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3FF4A519-2B3D-5867-BA64-97F554A6F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205" y="1297459"/>
            <a:ext cx="5640761" cy="506627"/>
          </a:xfrm>
        </p:spPr>
        <p:txBody>
          <a:bodyPr/>
          <a:lstStyle/>
          <a:p>
            <a:pPr algn="ctr"/>
            <a:r>
              <a:rPr lang="ru-RU" dirty="0"/>
              <a:t>Факультетский этап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30B67B-0952-C9D2-A68F-A99B8CAB6F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8442" y="1203946"/>
            <a:ext cx="5181600" cy="4451350"/>
          </a:xfrm>
        </p:spPr>
        <p:txBody>
          <a:bodyPr/>
          <a:lstStyle/>
          <a:p>
            <a:pPr algn="ctr"/>
            <a:r>
              <a:rPr lang="ru-RU" dirty="0"/>
              <a:t>Университетский этап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67CAC2-3E3F-5DD2-BF97-C936BE40A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3200" dirty="0"/>
              <a:t>Проведение урока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19833"/>
          <a:stretch/>
        </p:blipFill>
        <p:spPr>
          <a:xfrm rot="543731">
            <a:off x="4433016" y="1795128"/>
            <a:ext cx="2036167" cy="2431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951" y="4226535"/>
            <a:ext cx="2708530" cy="2031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04" y="4269785"/>
            <a:ext cx="2650879" cy="1988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9496" y="1655353"/>
            <a:ext cx="2872759" cy="1914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6957" y="2865362"/>
            <a:ext cx="2791403" cy="18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A1FFE23-C589-4E03-07E8-259FE0027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57" y="1394641"/>
            <a:ext cx="5800511" cy="4451350"/>
          </a:xfrm>
        </p:spPr>
        <p:txBody>
          <a:bodyPr/>
          <a:lstStyle/>
          <a:p>
            <a:pPr algn="ctr"/>
            <a:r>
              <a:rPr lang="ru-RU" dirty="0"/>
              <a:t>4 курс</a:t>
            </a:r>
          </a:p>
          <a:p>
            <a:r>
              <a:rPr lang="ru-RU" dirty="0"/>
              <a:t>-«</a:t>
            </a:r>
            <a:r>
              <a:rPr lang="ru-RU" sz="2400" dirty="0"/>
              <a:t>Использование методики коллективного способа обучения а. Г. Ривина на уроке географии» .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«Ролевая картографическая игра как способ формирования картографических навыков».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FF0000"/>
                </a:solidFill>
              </a:rPr>
              <a:t>«Применение технологии «Дебаты» на уроках географии.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«Организация химических опытов».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8AEA74-9499-9D30-67C7-C1E6E44FE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168" y="1394641"/>
            <a:ext cx="5895803" cy="4451350"/>
          </a:xfrm>
        </p:spPr>
        <p:txBody>
          <a:bodyPr/>
          <a:lstStyle/>
          <a:p>
            <a:pPr algn="ctr"/>
            <a:r>
              <a:rPr lang="ru-RU" sz="2400" dirty="0"/>
              <a:t>5 курс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«Применение игровой технологии на уроках географии».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«Экологическое образование на уроках географии».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«Экономическое образование на уроках географии».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rgbClr val="FF0000"/>
                </a:solidFill>
              </a:rPr>
              <a:t>«Коррекционно-развивающие задания для работы с детьми с ОВЗ».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«Организация опытов на уроках географии».</a:t>
            </a:r>
          </a:p>
          <a:p>
            <a:pPr marL="457200" indent="-457200">
              <a:buFontTx/>
              <a:buChar char="-"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D72450-9BB0-6F7B-74CF-0FAB14E9BE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3200" dirty="0"/>
              <a:t>Темы мастер-класс</a:t>
            </a:r>
          </a:p>
        </p:txBody>
      </p:sp>
    </p:spTree>
    <p:extLst>
      <p:ext uri="{BB962C8B-B14F-4D97-AF65-F5344CB8AC3E}">
        <p14:creationId xmlns:p14="http://schemas.microsoft.com/office/powerpoint/2010/main" val="177849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EC9318E-8A40-066E-1C8E-4EE64DA62F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57" y="1196932"/>
            <a:ext cx="5225823" cy="4451350"/>
          </a:xfrm>
        </p:spPr>
        <p:txBody>
          <a:bodyPr/>
          <a:lstStyle/>
          <a:p>
            <a:pPr algn="ctr"/>
            <a:r>
              <a:rPr lang="ru-RU" dirty="0"/>
              <a:t>4 курс</a:t>
            </a:r>
          </a:p>
          <a:p>
            <a:r>
              <a:rPr lang="ru-RU" dirty="0"/>
              <a:t>Поддержание интереса к биологии через полезные занимательные </a:t>
            </a:r>
            <a:r>
              <a:rPr lang="ru-RU" dirty="0" err="1"/>
              <a:t>интернет-ресурсы</a:t>
            </a:r>
            <a:r>
              <a:rPr lang="ru-RU" dirty="0"/>
              <a:t>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22E84-9822-35FF-5911-81BE53D214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9610" y="1196932"/>
            <a:ext cx="5181600" cy="4451350"/>
          </a:xfrm>
        </p:spPr>
        <p:txBody>
          <a:bodyPr/>
          <a:lstStyle/>
          <a:p>
            <a:pPr algn="ctr"/>
            <a:r>
              <a:rPr lang="ru-RU" dirty="0"/>
              <a:t>5 курс</a:t>
            </a:r>
          </a:p>
          <a:p>
            <a:pPr algn="ctr"/>
            <a:r>
              <a:rPr lang="ru-RU" dirty="0"/>
              <a:t>Поддержание интереса к географии через краеведение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250428-7859-B5C9-AD2F-E6F2B34A24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5645" y="138189"/>
            <a:ext cx="8885565" cy="666750"/>
          </a:xfrm>
        </p:spPr>
        <p:txBody>
          <a:bodyPr/>
          <a:lstStyle/>
          <a:p>
            <a:pPr algn="ctr"/>
            <a:r>
              <a:rPr lang="ru-RU" sz="2800" dirty="0"/>
              <a:t>Проведение родительского собрания на тему</a:t>
            </a:r>
          </a:p>
          <a:p>
            <a:pPr algn="ctr"/>
            <a:r>
              <a:rPr lang="ru-RU" sz="2800" dirty="0"/>
              <a:t> «Как поддержать интерес ребенка к школьным предметам»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968" y="2902299"/>
            <a:ext cx="2279821" cy="3419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64" y="2252920"/>
            <a:ext cx="2172730" cy="3259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738" y="2573628"/>
            <a:ext cx="2049769" cy="3074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047" y="2931581"/>
            <a:ext cx="2400217" cy="3600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66657" y="2931581"/>
            <a:ext cx="2240779" cy="33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0" y="1295787"/>
            <a:ext cx="1500360" cy="4451350"/>
          </a:xfrm>
        </p:spPr>
        <p:txBody>
          <a:bodyPr/>
          <a:lstStyle/>
          <a:p>
            <a:pPr algn="ctr"/>
            <a:r>
              <a:rPr lang="ru-RU" dirty="0"/>
              <a:t>4 курс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705834" y="1295787"/>
            <a:ext cx="1484441" cy="4451350"/>
          </a:xfrm>
        </p:spPr>
        <p:txBody>
          <a:bodyPr/>
          <a:lstStyle/>
          <a:p>
            <a:pPr algn="ctr"/>
            <a:r>
              <a:rPr lang="ru-RU" dirty="0"/>
              <a:t>5 курс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3200" dirty="0" err="1"/>
              <a:t>Банер</a:t>
            </a:r>
            <a:r>
              <a:rPr lang="ru-RU" sz="3200" dirty="0"/>
              <a:t> факультета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106" y="1295787"/>
            <a:ext cx="2602160" cy="5339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551" t="10023" r="5827" b="9021"/>
          <a:stretch/>
        </p:blipFill>
        <p:spPr>
          <a:xfrm>
            <a:off x="7895967" y="1198605"/>
            <a:ext cx="2619632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4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58036</TotalTime>
  <Words>863</Words>
  <Application>Microsoft Office PowerPoint</Application>
  <PresentationFormat>Широкоэкранный</PresentationFormat>
  <Paragraphs>144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Proxima Nova Rg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выаывавыа выаывавы</cp:lastModifiedBy>
  <cp:revision>745</cp:revision>
  <cp:lastPrinted>2021-07-16T05:59:00Z</cp:lastPrinted>
  <dcterms:created xsi:type="dcterms:W3CDTF">2019-08-15T10:09:47Z</dcterms:created>
  <dcterms:modified xsi:type="dcterms:W3CDTF">2024-08-26T09:55:19Z</dcterms:modified>
</cp:coreProperties>
</file>