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33" r:id="rId2"/>
    <p:sldId id="340" r:id="rId3"/>
    <p:sldId id="347" r:id="rId4"/>
    <p:sldId id="346" r:id="rId5"/>
    <p:sldId id="345" r:id="rId6"/>
    <p:sldId id="338" r:id="rId7"/>
    <p:sldId id="343" r:id="rId8"/>
    <p:sldId id="344" r:id="rId9"/>
    <p:sldId id="341" r:id="rId10"/>
    <p:sldId id="339" r:id="rId11"/>
    <p:sldId id="342" r:id="rId12"/>
    <p:sldId id="348" r:id="rId13"/>
    <p:sldId id="335" r:id="rId14"/>
    <p:sldId id="350" r:id="rId15"/>
    <p:sldId id="337" r:id="rId16"/>
    <p:sldId id="349" r:id="rId17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927" userDrawn="1">
          <p15:clr>
            <a:srgbClr val="A4A3A4"/>
          </p15:clr>
        </p15:guide>
        <p15:guide id="3" orient="horz" pos="82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8221"/>
    <a:srgbClr val="2162AE"/>
    <a:srgbClr val="60BFCE"/>
    <a:srgbClr val="109EB4"/>
    <a:srgbClr val="CC3399"/>
    <a:srgbClr val="FFCC00"/>
    <a:srgbClr val="009CAD"/>
    <a:srgbClr val="3E2861"/>
    <a:srgbClr val="828282"/>
    <a:srgbClr val="3D37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9091" autoAdjust="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>
        <p:guide pos="5927"/>
        <p:guide orient="horz" pos="82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9" d="100"/>
          <a:sy n="79" d="100"/>
        </p:scale>
        <p:origin x="395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48113-B5BB-4A20-A656-A8E84BBECAC4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05FBC-DCEE-433A-BD83-152810946D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8407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95" y="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r">
              <a:defRPr sz="1200"/>
            </a:lvl1pPr>
          </a:lstStyle>
          <a:p>
            <a:fld id="{4049F8CC-6230-4FDB-AC8F-876D6ECFB848}" type="datetimeFigureOut">
              <a:rPr lang="ru-RU" smtClean="0"/>
              <a:pPr/>
              <a:t>21.08.2024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6" tIns="45713" rIns="91426" bIns="4571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95"/>
            <a:ext cx="5438775" cy="3908425"/>
          </a:xfrm>
          <a:prstGeom prst="rect">
            <a:avLst/>
          </a:prstGeom>
        </p:spPr>
        <p:txBody>
          <a:bodyPr vert="horz" lIns="91426" tIns="45713" rIns="91426" bIns="4571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95" y="942975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r">
              <a:defRPr sz="1200"/>
            </a:lvl1pPr>
          </a:lstStyle>
          <a:p>
            <a:fld id="{130E7CBB-965E-4FF4-9DCC-483F45EC02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754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ая страниц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0" y="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68" y="152400"/>
            <a:ext cx="11443213" cy="657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010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 userDrawn="1"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B69A2F11-600D-44D7-A0E2-CE2D3B9D58E9}" type="slidenum">
              <a:rPr lang="ru-RU" sz="1800" smtClean="0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‹#›</a:t>
            </a:fld>
            <a:endParaRPr lang="ru-RU" sz="1800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grpSp>
        <p:nvGrpSpPr>
          <p:cNvPr id="9" name="Группа 8"/>
          <p:cNvGrpSpPr/>
          <p:nvPr userDrawn="1"/>
        </p:nvGrpSpPr>
        <p:grpSpPr>
          <a:xfrm>
            <a:off x="454636" y="348735"/>
            <a:ext cx="1993290" cy="670440"/>
            <a:chOff x="2636838" y="1795463"/>
            <a:chExt cx="6669087" cy="2243137"/>
          </a:xfrm>
        </p:grpSpPr>
        <p:grpSp>
          <p:nvGrpSpPr>
            <p:cNvPr id="10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4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1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1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4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5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54" name="Прямая соединительная линия 53"/>
          <p:cNvCxnSpPr/>
          <p:nvPr userDrawn="1"/>
        </p:nvCxnSpPr>
        <p:spPr>
          <a:xfrm>
            <a:off x="0" y="1200150"/>
            <a:ext cx="12192000" cy="0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Текст 65"/>
          <p:cNvSpPr>
            <a:spLocks noGrp="1"/>
          </p:cNvSpPr>
          <p:nvPr>
            <p:ph type="body" sz="quarter" idx="10"/>
          </p:nvPr>
        </p:nvSpPr>
        <p:spPr>
          <a:xfrm>
            <a:off x="550862" y="1481138"/>
            <a:ext cx="5225823" cy="4451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latin typeface="Proxima Nova Rg" panose="02000506030000020004" pitchFamily="2" charset="0"/>
              </a:defRPr>
            </a:lvl1pPr>
            <a:lvl2pPr marL="457200" indent="0">
              <a:buNone/>
              <a:defRPr baseline="0">
                <a:latin typeface="Proxima Nova Rg" panose="02000506030000020004" pitchFamily="2" charset="0"/>
              </a:defRPr>
            </a:lvl2pPr>
            <a:lvl3pPr marL="914400" indent="0">
              <a:buNone/>
              <a:defRPr baseline="0">
                <a:latin typeface="Proxima Nova Rg" panose="02000506030000020004" pitchFamily="2" charset="0"/>
              </a:defRPr>
            </a:lvl3pPr>
            <a:lvl4pPr marL="1371600" indent="0">
              <a:buNone/>
              <a:defRPr baseline="0">
                <a:latin typeface="Proxima Nova Rg" panose="02000506030000020004" pitchFamily="2" charset="0"/>
              </a:defRPr>
            </a:lvl4pPr>
            <a:lvl5pPr marL="1828800" indent="0">
              <a:buNone/>
              <a:defRPr baseline="0">
                <a:latin typeface="Proxima Nova Rg" panose="02000506030000020004" pitchFamily="2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8" name="Текст 67"/>
          <p:cNvSpPr>
            <a:spLocks noGrp="1"/>
          </p:cNvSpPr>
          <p:nvPr>
            <p:ph type="body" sz="quarter" idx="11"/>
          </p:nvPr>
        </p:nvSpPr>
        <p:spPr>
          <a:xfrm>
            <a:off x="5965825" y="1481138"/>
            <a:ext cx="5181600" cy="44513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latin typeface="Proxima Nova Rg" panose="02000506030000020004" pitchFamily="2" charset="0"/>
              </a:defRPr>
            </a:lvl1pPr>
            <a:lvl2pPr marL="457200" indent="0">
              <a:buFontTx/>
              <a:buNone/>
              <a:defRPr>
                <a:latin typeface="Proxima Nova Rg" panose="02000506030000020004" pitchFamily="2" charset="0"/>
              </a:defRPr>
            </a:lvl2pPr>
            <a:lvl3pPr marL="914400" indent="0">
              <a:buFontTx/>
              <a:buNone/>
              <a:defRPr>
                <a:latin typeface="Proxima Nova Rg" panose="02000506030000020004" pitchFamily="2" charset="0"/>
              </a:defRPr>
            </a:lvl3pPr>
            <a:lvl4pPr marL="1371600" indent="0">
              <a:buFontTx/>
              <a:buNone/>
              <a:defRPr>
                <a:latin typeface="Proxima Nova Rg" panose="02000506030000020004" pitchFamily="2" charset="0"/>
              </a:defRPr>
            </a:lvl4pPr>
            <a:lvl5pPr marL="1828800" indent="0">
              <a:buFontTx/>
              <a:buNone/>
              <a:defRPr>
                <a:latin typeface="Proxima Nova Rg" panose="02000506030000020004" pitchFamily="2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1" name="Текст 70"/>
          <p:cNvSpPr>
            <a:spLocks noGrp="1"/>
          </p:cNvSpPr>
          <p:nvPr>
            <p:ph type="body" sz="quarter" idx="12" hasCustomPrompt="1"/>
          </p:nvPr>
        </p:nvSpPr>
        <p:spPr>
          <a:xfrm>
            <a:off x="2717430" y="348254"/>
            <a:ext cx="7461250" cy="6667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latin typeface="Proxima Nova Rg" panose="02000506030000020004" pitchFamily="2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ru-RU" dirty="0"/>
              <a:t>ЗАГОЛОВОК СЛАЙДА </a:t>
            </a:r>
            <a:br>
              <a:rPr lang="ru-RU" dirty="0"/>
            </a:br>
            <a:r>
              <a:rPr lang="ru-RU" dirty="0"/>
              <a:t>ИЛИ НАЗВАНИЕ ТЕМЫ</a:t>
            </a:r>
          </a:p>
        </p:txBody>
      </p:sp>
    </p:spTree>
    <p:extLst>
      <p:ext uri="{BB962C8B-B14F-4D97-AF65-F5344CB8AC3E}">
        <p14:creationId xmlns:p14="http://schemas.microsoft.com/office/powerpoint/2010/main" val="1109684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63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5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hyperlink" Target="https://toipkro.ru/news-all/metodicheskie-rekomendacii-dlya-pedagogov-po-uchebnym-predmetam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microsoft.com/office/2007/relationships/hdphoto" Target="../media/hdphoto14.wdp"/><Relationship Id="rId4" Type="http://schemas.openxmlformats.org/officeDocument/2006/relationships/image" Target="../media/image39.png"/><Relationship Id="rId9" Type="http://schemas.microsoft.com/office/2007/relationships/hdphoto" Target="../media/hdphoto16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eurok.rgo.ru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microsoft.com/office/2007/relationships/hdphoto" Target="../media/hdphoto18.wdp"/><Relationship Id="rId7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5" Type="http://schemas.openxmlformats.org/officeDocument/2006/relationships/image" Target="../media/image44.png"/><Relationship Id="rId4" Type="http://schemas.openxmlformats.org/officeDocument/2006/relationships/hyperlink" Target="https://edsoo.ru/mr-geogra" TargetMode="External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2.wdp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hyperlink" Target="mailto:inna.negodina@mail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4.pn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0.wdp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11.wdp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282" y="624456"/>
            <a:ext cx="5590345" cy="5592639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7987875" y="2354449"/>
            <a:ext cx="2481158" cy="834534"/>
            <a:chOff x="2636838" y="1795463"/>
            <a:chExt cx="6669087" cy="2243137"/>
          </a:xfrm>
        </p:grpSpPr>
        <p:grpSp>
          <p:nvGrpSpPr>
            <p:cNvPr id="6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0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7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17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8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0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1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50" name="TextBox 49"/>
          <p:cNvSpPr txBox="1"/>
          <p:nvPr/>
        </p:nvSpPr>
        <p:spPr>
          <a:xfrm>
            <a:off x="7834556" y="4327663"/>
            <a:ext cx="27813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solidFill>
                  <a:srgbClr val="828282"/>
                </a:solidFill>
                <a:latin typeface="Proxima Nova Rg" panose="02000506030000020004" pitchFamily="2" charset="0"/>
              </a:rPr>
              <a:t>FORUM.TOIPKRO.RU/AVGUSTPRO</a:t>
            </a:r>
            <a:br>
              <a:rPr lang="ru-RU" sz="1200" dirty="0">
                <a:solidFill>
                  <a:srgbClr val="828282"/>
                </a:solidFill>
                <a:latin typeface="Proxima Nova Rg" panose="02000506030000020004" pitchFamily="2" charset="0"/>
              </a:rPr>
            </a:br>
            <a:r>
              <a:rPr lang="en-US" sz="1200" dirty="0">
                <a:solidFill>
                  <a:srgbClr val="828282"/>
                </a:solidFill>
                <a:latin typeface="Proxima Nova Rg" panose="02000506030000020004" pitchFamily="2" charset="0"/>
              </a:rPr>
              <a:t>VK.COM/AUGUSTPRO2024</a:t>
            </a:r>
            <a:endParaRPr lang="ru-RU" sz="1200" dirty="0">
              <a:solidFill>
                <a:srgbClr val="828282"/>
              </a:solidFill>
              <a:latin typeface="Proxima Nova Rg" panose="02000506030000020004" pitchFamily="2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536604" y="3368559"/>
            <a:ext cx="3481832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b="1" dirty="0">
                <a:solidFill>
                  <a:srgbClr val="2162AE"/>
                </a:solidFill>
                <a:latin typeface="Proxima Nova Rg" panose="02000506030000020004" pitchFamily="2" charset="0"/>
              </a:rPr>
              <a:t>22</a:t>
            </a:r>
            <a:r>
              <a:rPr lang="ru-RU" sz="3000" b="1" dirty="0">
                <a:solidFill>
                  <a:srgbClr val="2162AE"/>
                </a:solidFill>
                <a:latin typeface="Proxima Nova Rg" panose="02000506030000020004" pitchFamily="2" charset="0"/>
              </a:rPr>
              <a:t>-</a:t>
            </a:r>
            <a:r>
              <a:rPr lang="en-US" sz="3000" b="1" dirty="0">
                <a:solidFill>
                  <a:srgbClr val="2162AE"/>
                </a:solidFill>
                <a:latin typeface="Proxima Nova Rg" panose="02000506030000020004" pitchFamily="2" charset="0"/>
              </a:rPr>
              <a:t>24</a:t>
            </a:r>
            <a:r>
              <a:rPr lang="ru-RU" sz="3000" b="1" dirty="0">
                <a:solidFill>
                  <a:srgbClr val="2162AE"/>
                </a:solidFill>
                <a:latin typeface="Proxima Nova Rg" panose="02000506030000020004" pitchFamily="2" charset="0"/>
              </a:rPr>
              <a:t> АВГУСТА</a:t>
            </a:r>
          </a:p>
          <a:p>
            <a:pPr algn="ctr"/>
            <a:r>
              <a:rPr lang="en-US" sz="2500" dirty="0">
                <a:solidFill>
                  <a:srgbClr val="2162AE"/>
                </a:solidFill>
                <a:latin typeface="Proxima Nova Rg" panose="02000506030000020004" pitchFamily="2" charset="0"/>
              </a:rPr>
              <a:t>2024 </a:t>
            </a:r>
            <a:r>
              <a:rPr lang="ru-RU" sz="2500" dirty="0">
                <a:solidFill>
                  <a:srgbClr val="2162AE"/>
                </a:solidFill>
                <a:latin typeface="Proxima Nova Rg" panose="02000506030000020004" pitchFamily="2" charset="0"/>
              </a:rPr>
              <a:t>ГОДА </a:t>
            </a:r>
            <a:r>
              <a:rPr lang="ru-RU" sz="2500" dirty="0">
                <a:solidFill>
                  <a:srgbClr val="F38221"/>
                </a:solidFill>
                <a:latin typeface="Proxima Nova Rg" panose="02000506030000020004" pitchFamily="2" charset="0"/>
              </a:rPr>
              <a:t>|</a:t>
            </a:r>
            <a:r>
              <a:rPr lang="ru-RU" sz="2500" dirty="0">
                <a:solidFill>
                  <a:srgbClr val="FF0000"/>
                </a:solidFill>
                <a:latin typeface="Proxima Nova Rg" panose="02000506030000020004" pitchFamily="2" charset="0"/>
              </a:rPr>
              <a:t> </a:t>
            </a:r>
            <a:r>
              <a:rPr lang="ru-RU" sz="2500" dirty="0">
                <a:solidFill>
                  <a:srgbClr val="2162AE"/>
                </a:solidFill>
                <a:latin typeface="Proxima Nova Rg" panose="02000506030000020004" pitchFamily="2" charset="0"/>
              </a:rPr>
              <a:t>ТОМСК</a:t>
            </a:r>
            <a:endParaRPr lang="ru-RU" sz="2500" b="1" dirty="0">
              <a:solidFill>
                <a:srgbClr val="2162AE"/>
              </a:solidFill>
              <a:latin typeface="Proxima Nova Rg" panose="02000506030000020004" pitchFamily="2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58413" y="1576386"/>
            <a:ext cx="6418976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200" b="1" dirty="0">
                <a:solidFill>
                  <a:srgbClr val="2162AE"/>
                </a:solidFill>
                <a:latin typeface="Proxima Nova Rg" panose="02000506030000020004" pitchFamily="2" charset="0"/>
              </a:rPr>
              <a:t>Региональная научно-практическая конференция </a:t>
            </a:r>
          </a:p>
          <a:p>
            <a:pPr algn="ctr"/>
            <a:r>
              <a:rPr lang="ru-RU" sz="2200" b="1" dirty="0">
                <a:solidFill>
                  <a:srgbClr val="2162AE"/>
                </a:solidFill>
                <a:latin typeface="Proxima Nova Rg" panose="02000506030000020004" pitchFamily="2" charset="0"/>
              </a:rPr>
              <a:t>«Школьная география: современный спектр образовательных возможностей»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91515" y="5281614"/>
            <a:ext cx="759636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ru-RU" sz="2000" dirty="0">
                <a:latin typeface="Proxima Nova Rg" panose="02000506030000020004" pitchFamily="2" charset="0"/>
              </a:rPr>
              <a:t>Негодина Инна Сергеевна, учитель географии </a:t>
            </a:r>
          </a:p>
          <a:p>
            <a:pPr algn="just"/>
            <a:r>
              <a:rPr lang="ru-RU" sz="2000" dirty="0">
                <a:latin typeface="Proxima Nova Rg" panose="02000506030000020004" pitchFamily="2" charset="0"/>
              </a:rPr>
              <a:t>МАОУ «Зональненская СОШ» Томского района, </a:t>
            </a:r>
          </a:p>
          <a:p>
            <a:pPr algn="just"/>
            <a:r>
              <a:rPr lang="ru-RU" sz="2000" dirty="0">
                <a:latin typeface="Proxima Nova Rg" panose="02000506030000020004" pitchFamily="2" charset="0"/>
              </a:rPr>
              <a:t>председатель Ассоциации учителей географии Томской области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6" y="571004"/>
            <a:ext cx="3131797" cy="10813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A7B065-4A3A-44EA-8BDC-B8DD15C40318}"/>
              </a:ext>
            </a:extLst>
          </p:cNvPr>
          <p:cNvSpPr txBox="1"/>
          <p:nvPr/>
        </p:nvSpPr>
        <p:spPr>
          <a:xfrm>
            <a:off x="374186" y="2953329"/>
            <a:ext cx="5873743" cy="22467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Роль Ассоциации учителей географии в реализации образовательных возможностей географического просвещения школьников Томской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157002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2677674" y="258762"/>
            <a:ext cx="9315544" cy="666750"/>
          </a:xfrm>
        </p:spPr>
        <p:txBody>
          <a:bodyPr/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Роль Ассоциации учителей географии в реализации образовательных возможностей географического просвещения школьников Томской области</a:t>
            </a:r>
          </a:p>
          <a:p>
            <a:pPr algn="just"/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52CBA81-C3EA-4075-BA9A-1C5CD5B50286}"/>
              </a:ext>
            </a:extLst>
          </p:cNvPr>
          <p:cNvSpPr/>
          <p:nvPr/>
        </p:nvSpPr>
        <p:spPr>
          <a:xfrm>
            <a:off x="6096000" y="1317979"/>
            <a:ext cx="5959968" cy="17543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/>
              <a:t>27 марта 2024 г семинар-практикум </a:t>
            </a:r>
            <a:r>
              <a:rPr lang="ru-RU" b="1" dirty="0"/>
              <a:t>«Методика подготовки выпускников к решению сложных заданий ОГЭ и ЕГЭ по географии»</a:t>
            </a:r>
            <a:r>
              <a:rPr lang="ru-RU" dirty="0"/>
              <a:t> более 50 педагогов из ОО г. Томска, ЗАТО Северск, Бакчарского, </a:t>
            </a:r>
            <a:r>
              <a:rPr lang="ru-RU" dirty="0" err="1"/>
              <a:t>Верхнекетского</a:t>
            </a:r>
            <a:r>
              <a:rPr lang="ru-RU" dirty="0"/>
              <a:t>, </a:t>
            </a:r>
            <a:r>
              <a:rPr lang="ru-RU" dirty="0" err="1"/>
              <a:t>Каргасокского</a:t>
            </a:r>
            <a:r>
              <a:rPr lang="ru-RU" dirty="0"/>
              <a:t>, Первомайского, Томского, </a:t>
            </a:r>
            <a:r>
              <a:rPr lang="ru-RU" dirty="0" err="1"/>
              <a:t>Чаинского</a:t>
            </a:r>
            <a:r>
              <a:rPr lang="ru-RU" dirty="0"/>
              <a:t> и Шегарского районов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E9E85C4-0B94-4F50-8512-89AA75FB3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3477" y="3053640"/>
            <a:ext cx="5889741" cy="2654946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A2B9C60-D41C-4C06-B4EC-8B57D6ACEB91}"/>
              </a:ext>
            </a:extLst>
          </p:cNvPr>
          <p:cNvSpPr/>
          <p:nvPr/>
        </p:nvSpPr>
        <p:spPr>
          <a:xfrm>
            <a:off x="5897218" y="5654987"/>
            <a:ext cx="6096000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just"/>
            <a:r>
              <a:rPr lang="ru-RU" dirty="0"/>
              <a:t>Методические рекомендации </a:t>
            </a:r>
            <a:r>
              <a:rPr lang="ru-RU" b="1" dirty="0"/>
              <a:t>«Особенности подготовки к ГИА по учебному предмету «География»</a:t>
            </a:r>
            <a:r>
              <a:rPr lang="en-US" b="1" dirty="0"/>
              <a:t> </a:t>
            </a:r>
            <a:r>
              <a:rPr lang="en-US" dirty="0">
                <a:hlinkClick r:id="rId4"/>
              </a:rPr>
              <a:t>https://toipkro.ru/news-all/metodicheskie-rekomendacii-dlya-pedagogov-po-uchebnym-predmetam/</a:t>
            </a:r>
            <a:r>
              <a:rPr lang="ru-RU" dirty="0"/>
              <a:t>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813AD8-14E0-4C14-9AC0-7C8F782840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77851"/>
            <a:ext cx="5959967" cy="176189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4CFF8D-3865-44E6-9D9E-0586676154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7" y="3072305"/>
            <a:ext cx="588974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36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2677674" y="258762"/>
            <a:ext cx="9315544" cy="666750"/>
          </a:xfrm>
        </p:spPr>
        <p:txBody>
          <a:bodyPr/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Роль Ассоциации учителей географии в реализации образовательных возможностей географического просвещения школьников Томской области</a:t>
            </a:r>
          </a:p>
          <a:p>
            <a:pPr algn="just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C09872-7190-465F-B0BE-78CA67828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9701" y="1212734"/>
            <a:ext cx="5083914" cy="25419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FDADFE-0D7C-4BE1-A8EB-BEAC6FE064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587" t="27429" r="20327" b="11672"/>
          <a:stretch/>
        </p:blipFill>
        <p:spPr>
          <a:xfrm>
            <a:off x="6199885" y="3971060"/>
            <a:ext cx="5097933" cy="28160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29ACC89-ACF0-4465-B7A5-81D3789C06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805" t="22788" r="20000" b="17086"/>
          <a:stretch/>
        </p:blipFill>
        <p:spPr>
          <a:xfrm>
            <a:off x="735156" y="3971060"/>
            <a:ext cx="5097933" cy="281608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2046DF9-5A3B-459F-B0B0-26FBD2114BC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95" t="24915" r="1631" b="5872"/>
          <a:stretch/>
        </p:blipFill>
        <p:spPr>
          <a:xfrm>
            <a:off x="259031" y="1212734"/>
            <a:ext cx="6347792" cy="254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59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ED6C99F3-E609-46F4-B79B-4428DABF32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17429" y="348254"/>
            <a:ext cx="9071943" cy="666750"/>
          </a:xfrm>
        </p:spPr>
        <p:txBody>
          <a:bodyPr/>
          <a:lstStyle/>
          <a:p>
            <a:pPr algn="just"/>
            <a:r>
              <a:rPr lang="ru-RU" dirty="0"/>
              <a:t>Роль Ассоциации учителей географии в реализации образовательных возможностей географического просвещения школьников Томской области</a:t>
            </a:r>
          </a:p>
          <a:p>
            <a:pPr algn="just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8E32C79-9BBD-42DB-9EA4-E4D071752C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026" y="1626083"/>
            <a:ext cx="3929708" cy="118337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E31898B-9B5D-413B-AF77-C39E9BEA10B8}"/>
              </a:ext>
            </a:extLst>
          </p:cNvPr>
          <p:cNvSpPr/>
          <p:nvPr/>
        </p:nvSpPr>
        <p:spPr>
          <a:xfrm>
            <a:off x="4625008" y="1422597"/>
            <a:ext cx="7318513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Тема проекта 2024 года: </a:t>
            </a:r>
          </a:p>
          <a:p>
            <a:pPr algn="ctr"/>
            <a:r>
              <a:rPr lang="ru-RU" sz="2400" b="1" dirty="0"/>
              <a:t>«НЕурок географии. Вместе с природой»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440F2BB-FD53-45A8-8CFF-357E2D7D91FA}"/>
              </a:ext>
            </a:extLst>
          </p:cNvPr>
          <p:cNvSpPr/>
          <p:nvPr/>
        </p:nvSpPr>
        <p:spPr>
          <a:xfrm>
            <a:off x="540026" y="2905780"/>
            <a:ext cx="35309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hlinkClick r:id="rId4"/>
              </a:rPr>
              <a:t>https://neurok.rgo.ru</a:t>
            </a:r>
            <a:r>
              <a:rPr lang="ru-RU" sz="2800" dirty="0">
                <a:solidFill>
                  <a:srgbClr val="002060"/>
                </a:solidFill>
              </a:rPr>
              <a:t> </a:t>
            </a:r>
            <a:r>
              <a:rPr lang="en-US" sz="2800" dirty="0">
                <a:solidFill>
                  <a:srgbClr val="002060"/>
                </a:solidFill>
              </a:rPr>
              <a:t>/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B3BCEE5-3CDC-4292-B32A-9F320395EF81}"/>
              </a:ext>
            </a:extLst>
          </p:cNvPr>
          <p:cNvSpPr/>
          <p:nvPr/>
        </p:nvSpPr>
        <p:spPr>
          <a:xfrm>
            <a:off x="4774899" y="2451043"/>
            <a:ext cx="7168622" cy="3477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«НЕурок географии» проводится с целью популяризации географических знаний, повышения интереса к географии России и освещения деятельности Общества, демонстрации географических достижений, природоохранной, образовательной, исследовательской и иной деятельности для реализации потенциала страны в познавательно-развлекательном формате. </a:t>
            </a:r>
          </a:p>
          <a:p>
            <a:pPr algn="just"/>
            <a:r>
              <a:rPr lang="ru-RU" sz="2000" dirty="0"/>
              <a:t>«НЕурок» может приобретать совершенно разные форматы: поход, мастер-класс, экскурсия, интерактивные занятия с использованием виртуальных технологий, диалог с ученым и др.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E77AF84-F434-4082-8CDC-9C1938B7BD7A}"/>
              </a:ext>
            </a:extLst>
          </p:cNvPr>
          <p:cNvSpPr/>
          <p:nvPr/>
        </p:nvSpPr>
        <p:spPr>
          <a:xfrm>
            <a:off x="248479" y="3574428"/>
            <a:ext cx="4221255" cy="2585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До конца августа РГО принимает заявки на проведение «</a:t>
            </a:r>
            <a:r>
              <a:rPr lang="ru-RU" dirty="0" err="1"/>
              <a:t>НЕуроков</a:t>
            </a:r>
            <a:r>
              <a:rPr lang="ru-RU" dirty="0"/>
              <a:t> географии»;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Для участия необходимо пройти регистрацию на портале проекта </a:t>
            </a:r>
            <a:r>
              <a:rPr lang="ru-RU" b="1" dirty="0"/>
              <a:t>neurok.rgo.ru </a:t>
            </a:r>
            <a:r>
              <a:rPr lang="ru-RU" dirty="0"/>
              <a:t>и внести информацию о планируемой площадке;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 провести «</a:t>
            </a:r>
            <a:r>
              <a:rPr lang="ru-RU" dirty="0" err="1"/>
              <a:t>НЕуроки</a:t>
            </a:r>
            <a:r>
              <a:rPr lang="ru-RU" dirty="0"/>
              <a:t>» со 2 по 15 сентября 2024 года и отправить отчет.</a:t>
            </a:r>
          </a:p>
        </p:txBody>
      </p:sp>
    </p:spTree>
    <p:extLst>
      <p:ext uri="{BB962C8B-B14F-4D97-AF65-F5344CB8AC3E}">
        <p14:creationId xmlns:p14="http://schemas.microsoft.com/office/powerpoint/2010/main" val="3339133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34CAFF-7D16-4E80-8E67-DA7401BD3C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2911" t="24681" r="16911" b="8506"/>
          <a:stretch/>
        </p:blipFill>
        <p:spPr>
          <a:xfrm>
            <a:off x="59140" y="1272210"/>
            <a:ext cx="6428460" cy="481246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4D50210-D30B-4AAD-8DE7-B5A76775EDAF}"/>
              </a:ext>
            </a:extLst>
          </p:cNvPr>
          <p:cNvSpPr/>
          <p:nvPr/>
        </p:nvSpPr>
        <p:spPr>
          <a:xfrm>
            <a:off x="1677305" y="1272210"/>
            <a:ext cx="33469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hlinkClick r:id="rId4"/>
              </a:rPr>
              <a:t>https://edsoo.ru/mr-geogra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4313A6CA-D5EC-497D-A2E9-BE3054B5788E}"/>
              </a:ext>
            </a:extLst>
          </p:cNvPr>
          <p:cNvGrpSpPr/>
          <p:nvPr/>
        </p:nvGrpSpPr>
        <p:grpSpPr>
          <a:xfrm>
            <a:off x="6388005" y="1672320"/>
            <a:ext cx="5744855" cy="4114596"/>
            <a:chOff x="6227396" y="1672320"/>
            <a:chExt cx="6134244" cy="4044923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3C12A631-E204-4274-9BA7-C082231EE8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32502" t="20856" r="17185" b="34678"/>
            <a:stretch/>
          </p:blipFill>
          <p:spPr>
            <a:xfrm>
              <a:off x="6227396" y="1672320"/>
              <a:ext cx="6134244" cy="30480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C762897-4360-4BF7-A1B3-9B5CE18EE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32933" t="58748" r="16753" b="24373"/>
            <a:stretch/>
          </p:blipFill>
          <p:spPr>
            <a:xfrm>
              <a:off x="6227396" y="4560224"/>
              <a:ext cx="6134244" cy="1157019"/>
            </a:xfrm>
            <a:prstGeom prst="rect">
              <a:avLst/>
            </a:prstGeom>
          </p:spPr>
        </p:pic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87B5D5D-AA77-45CE-B1CB-53597CB641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8147" y="201140"/>
            <a:ext cx="9382557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41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ED6C99F3-E609-46F4-B79B-4428DABF32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17429" y="348254"/>
            <a:ext cx="9071943" cy="666750"/>
          </a:xfrm>
        </p:spPr>
        <p:txBody>
          <a:bodyPr/>
          <a:lstStyle/>
          <a:p>
            <a:pPr algn="just"/>
            <a:r>
              <a:rPr lang="ru-RU" dirty="0"/>
              <a:t>Роль Ассоциации учителей географии в реализации образовательных возможностей географического просвещения школьников Томской области</a:t>
            </a:r>
          </a:p>
          <a:p>
            <a:pPr algn="just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0F88F9-9C18-4721-90C0-16596B8FB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922" y="2756453"/>
            <a:ext cx="2588630" cy="3537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75E664E-1400-4613-A7E5-83F137793933}"/>
              </a:ext>
            </a:extLst>
          </p:cNvPr>
          <p:cNvSpPr/>
          <p:nvPr/>
        </p:nvSpPr>
        <p:spPr>
          <a:xfrm>
            <a:off x="445672" y="1335760"/>
            <a:ext cx="5367130" cy="13234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Подходит к любому учебнику. Написана по темам Федеральной рабочей программы; задания в формате ОГЭ и ЕГЭ, а также на знание номенклатуры.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5CDF753-9E91-4268-9975-1FA822F5E4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721" y="1335760"/>
            <a:ext cx="4686365" cy="4686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8388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FDAE941B-6B67-4797-9A57-A38646EA41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2521" y="1285461"/>
            <a:ext cx="5657418" cy="4956313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sz="2400" b="1" dirty="0">
                <a:solidFill>
                  <a:srgbClr val="002060"/>
                </a:solidFill>
              </a:rPr>
              <a:t>Сентябрь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«Полевой практикум» для школьников и учителей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Экологическая тропа «Без паники – это ботаника!»</a:t>
            </a:r>
          </a:p>
          <a:p>
            <a:pPr lvl="0"/>
            <a:r>
              <a:rPr lang="ru-RU" sz="2400" b="1" dirty="0">
                <a:solidFill>
                  <a:srgbClr val="002060"/>
                </a:solidFill>
              </a:rPr>
              <a:t>Октябрь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Региональная компетентностный олимпиада для учащихся 6-7, 8-9 классов «Путешествие в мир географии»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Квест «Деревянное кружево Томска», посвященный 420-летию основания города Томска для обучающихся 8-9 классов 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Семинар-практикум «Технологии формирования метапредметных результатов обучения по географии»</a:t>
            </a:r>
          </a:p>
          <a:p>
            <a:pPr lvl="0"/>
            <a:endParaRPr lang="ru-RU" sz="2400" b="1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829031-2224-4A3B-B41D-BAE1BE77AB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65824" y="1285461"/>
            <a:ext cx="5538147" cy="4956313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Ноябрь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Региональная метапредметная дистанционная игра «Родина в произведениях Лермонтова»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Международная  просветительская акция «Географический диктант 2024»</a:t>
            </a:r>
          </a:p>
          <a:p>
            <a:pPr lvl="0"/>
            <a:r>
              <a:rPr lang="ru-RU" b="1" dirty="0">
                <a:solidFill>
                  <a:srgbClr val="002060"/>
                </a:solidFill>
              </a:rPr>
              <a:t>Декабрь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Региональный очный конкурс по географии «Горжусь Россией» для обучающихся 8-9 классов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Чемпионат по скоростной сборке спилс-карты Российской федерации и Томской области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C8EACD-6714-407E-8ADE-3DE0F7A0EF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17429" y="348254"/>
            <a:ext cx="9249283" cy="666750"/>
          </a:xfrm>
        </p:spPr>
        <p:txBody>
          <a:bodyPr/>
          <a:lstStyle/>
          <a:p>
            <a:pPr algn="just"/>
            <a:r>
              <a:rPr lang="ru-RU" dirty="0"/>
              <a:t>Роль Ассоциации учителей географии в реализации образовательных возможностей географического просвещения школьников Томской области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2602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ED6C99F3-E609-46F4-B79B-4428DABF32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17429" y="348254"/>
            <a:ext cx="9071943" cy="666750"/>
          </a:xfrm>
        </p:spPr>
        <p:txBody>
          <a:bodyPr/>
          <a:lstStyle/>
          <a:p>
            <a:pPr algn="just"/>
            <a:r>
              <a:rPr lang="ru-RU" dirty="0"/>
              <a:t>Роль Ассоциации учителей географии в реализации образовательных возможностей географического просвещения школьников Томской области</a:t>
            </a:r>
          </a:p>
          <a:p>
            <a:pPr algn="just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2E5D818-3C07-4F91-A05F-E7A7BFF1A546}"/>
              </a:ext>
            </a:extLst>
          </p:cNvPr>
          <p:cNvSpPr/>
          <p:nvPr/>
        </p:nvSpPr>
        <p:spPr>
          <a:xfrm>
            <a:off x="4160899" y="1398104"/>
            <a:ext cx="7620001" cy="26776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</a:rPr>
              <a:t>С началом нового учебного года, уважаемые коллеги!</a:t>
            </a:r>
          </a:p>
          <a:p>
            <a:pPr algn="ctr"/>
            <a:endParaRPr lang="ru-RU" sz="2400" b="1" i="1" dirty="0">
              <a:solidFill>
                <a:srgbClr val="002060"/>
              </a:solidFill>
            </a:endParaRPr>
          </a:p>
          <a:p>
            <a:pPr algn="just"/>
            <a:r>
              <a:rPr lang="ru-RU" sz="2400" b="1" i="1" dirty="0">
                <a:solidFill>
                  <a:srgbClr val="002060"/>
                </a:solidFill>
              </a:rPr>
              <a:t>Пусть каждый день для вас и для ваших учеников будет плодотворным, насыщенным, интересным и важным. Желаю вам огромного запаса моральных и физических сил, терпения, воодушевления, уверенности, стойкости и доброты!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DF16534-5819-4B10-A8D8-D95F88076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278" y="1398104"/>
            <a:ext cx="3571743" cy="2677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AF516C-A9AE-4563-8CB2-70436E8D7C16}"/>
              </a:ext>
            </a:extLst>
          </p:cNvPr>
          <p:cNvSpPr txBox="1"/>
          <p:nvPr/>
        </p:nvSpPr>
        <p:spPr>
          <a:xfrm>
            <a:off x="6113713" y="4438485"/>
            <a:ext cx="5064644" cy="175432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/>
              <a:t>Негодина Инна Сергеевна, учитель географии </a:t>
            </a:r>
          </a:p>
          <a:p>
            <a:r>
              <a:rPr lang="ru-RU" b="1" dirty="0"/>
              <a:t>МАОУ «Зональненская СОШ» Томского района, </a:t>
            </a:r>
          </a:p>
          <a:p>
            <a:r>
              <a:rPr lang="ru-RU" b="1" dirty="0"/>
              <a:t>председатель Ассоциации учителей географии Томской области</a:t>
            </a:r>
          </a:p>
          <a:p>
            <a:r>
              <a:rPr lang="en-US" b="1" dirty="0"/>
              <a:t>E-mail</a:t>
            </a:r>
            <a:r>
              <a:rPr lang="ru-RU" b="1" dirty="0"/>
              <a:t>: </a:t>
            </a:r>
            <a:r>
              <a:rPr lang="en-US" b="1" dirty="0">
                <a:hlinkClick r:id="rId4"/>
              </a:rPr>
              <a:t>inna.negodina@mail.ru</a:t>
            </a:r>
            <a:endParaRPr lang="en-US" b="1" dirty="0"/>
          </a:p>
          <a:p>
            <a:r>
              <a:rPr lang="ru-RU" b="1" dirty="0"/>
              <a:t>Телефон: +79016118266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BDE91F-A4A6-4454-AAAF-52DB409DD0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899" y="4075760"/>
            <a:ext cx="1696561" cy="218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819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ED6C99F3-E609-46F4-B79B-4428DABF32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17429" y="348254"/>
            <a:ext cx="9071943" cy="666750"/>
          </a:xfrm>
        </p:spPr>
        <p:txBody>
          <a:bodyPr/>
          <a:lstStyle/>
          <a:p>
            <a:pPr algn="just"/>
            <a:r>
              <a:rPr lang="ru-RU" dirty="0"/>
              <a:t>Роль Ассоциации учителей географии в реализации образовательных возможностей географического просвещения школьников Томской области</a:t>
            </a:r>
          </a:p>
          <a:p>
            <a:pPr algn="just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36338A5-5C6A-4E23-BCAD-CCA0A4E3F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0527" y="1226032"/>
            <a:ext cx="9071943" cy="5093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9560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ED6C99F3-E609-46F4-B79B-4428DABF32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17429" y="348254"/>
            <a:ext cx="9071943" cy="666750"/>
          </a:xfrm>
        </p:spPr>
        <p:txBody>
          <a:bodyPr/>
          <a:lstStyle/>
          <a:p>
            <a:pPr algn="just"/>
            <a:r>
              <a:rPr lang="ru-RU" dirty="0"/>
              <a:t>Роль Ассоциации учителей географии в реализации образовательных возможностей географического просвещения школьников Томской области</a:t>
            </a:r>
          </a:p>
          <a:p>
            <a:pPr algn="just"/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6A02617-C65C-4597-8064-08CB85AA0914}"/>
              </a:ext>
            </a:extLst>
          </p:cNvPr>
          <p:cNvSpPr/>
          <p:nvPr/>
        </p:nvSpPr>
        <p:spPr>
          <a:xfrm>
            <a:off x="198578" y="1336021"/>
            <a:ext cx="6029943" cy="286232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16 сентября 2023 г 18 команд школьников приняли участие в </a:t>
            </a:r>
            <a:r>
              <a:rPr lang="ru-RU" sz="2000" b="1" dirty="0"/>
              <a:t>полевом практикуме по наукам о Земле </a:t>
            </a:r>
          </a:p>
          <a:p>
            <a:pPr algn="just"/>
            <a:r>
              <a:rPr lang="ru-RU" sz="2000" dirty="0"/>
              <a:t>Организаторы: ГГФ ТГУ, АУГТО, ОГБУ «Областной комитет охраны окружающей среды и природопользования», ГУ МЧС России по ТО, ТО РГО, Центр развития современных компетенций детей и молодежи» им. Д.И. Менделеева НИ ТГУ, компания «Инженерные защитные сооружения», ОГАОУ ТРЦРТ «Пульсар».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EC09CD-C09B-412F-9462-D6A9A6AF9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6196" y="1336021"/>
            <a:ext cx="4293483" cy="28623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9FB85C-05D2-4532-970F-63C1603AB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78" y="4400757"/>
            <a:ext cx="2943225" cy="19526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7B2E39-022D-49DB-9178-70875514C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0169" y="4459734"/>
            <a:ext cx="2755831" cy="18346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E397A1-9AD3-4C29-97A3-C8BB58F4BF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521" y="4457182"/>
            <a:ext cx="2755832" cy="183722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261BE6D-93D0-403C-9903-AEFBFF0B72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6874" y="4457182"/>
            <a:ext cx="2759665" cy="183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800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ED6C99F3-E609-46F4-B79B-4428DABF32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17429" y="348254"/>
            <a:ext cx="9071943" cy="666750"/>
          </a:xfrm>
        </p:spPr>
        <p:txBody>
          <a:bodyPr/>
          <a:lstStyle/>
          <a:p>
            <a:pPr algn="just"/>
            <a:r>
              <a:rPr lang="ru-RU" dirty="0"/>
              <a:t>Роль Ассоциации учителей географии в реализации образовательных возможностей географического просвещения школьников Томской области</a:t>
            </a:r>
          </a:p>
          <a:p>
            <a:pPr algn="just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0F70AD8-B9CD-4774-9EBC-52E4A0A6F739}"/>
              </a:ext>
            </a:extLst>
          </p:cNvPr>
          <p:cNvSpPr/>
          <p:nvPr/>
        </p:nvSpPr>
        <p:spPr>
          <a:xfrm>
            <a:off x="119269" y="1358877"/>
            <a:ext cx="5764696" cy="16312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19 ноября 2023 г международная просветительская акция </a:t>
            </a:r>
            <a:r>
              <a:rPr lang="ru-RU" sz="2000" b="1" dirty="0"/>
              <a:t>«Географический диктант - 2023» на площадке ТОИПКРО </a:t>
            </a:r>
            <a:r>
              <a:rPr lang="ru-RU" sz="2000" dirty="0"/>
              <a:t>приняло участие 96 человек из Томска и Томского района</a:t>
            </a:r>
          </a:p>
          <a:p>
            <a:pPr algn="just"/>
            <a:r>
              <a:rPr lang="ru-RU" sz="2000" dirty="0"/>
              <a:t>Организаторы: АУГТО, ТОИПКРО, ТО РГО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C544E7-C440-4C1D-9B28-C7A6F968F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7895" y="3082831"/>
            <a:ext cx="4532244" cy="302149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877032-6924-401A-8C48-A2B862622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4769" y="1293536"/>
            <a:ext cx="6267231" cy="17618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A761512-B4BA-4E61-959F-5A301D73E2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9993" y="3177076"/>
            <a:ext cx="4572396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813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ED6C99F3-E609-46F4-B79B-4428DABF32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17429" y="348254"/>
            <a:ext cx="9071943" cy="666750"/>
          </a:xfrm>
        </p:spPr>
        <p:txBody>
          <a:bodyPr/>
          <a:lstStyle/>
          <a:p>
            <a:pPr algn="just"/>
            <a:r>
              <a:rPr lang="ru-RU" dirty="0"/>
              <a:t>Роль Ассоциации учителей географии в реализации образовательных возможностей географического просвещения школьников Томской области</a:t>
            </a:r>
          </a:p>
          <a:p>
            <a:pPr algn="just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2072DCF-0FEA-46B0-A7CE-69BB886A2D9E}"/>
              </a:ext>
            </a:extLst>
          </p:cNvPr>
          <p:cNvSpPr/>
          <p:nvPr/>
        </p:nvSpPr>
        <p:spPr>
          <a:xfrm>
            <a:off x="122543" y="1349273"/>
            <a:ext cx="5589756" cy="22467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16 марта  </a:t>
            </a:r>
            <a:r>
              <a:rPr lang="ru-RU" sz="2000" dirty="0"/>
              <a:t>73 обучающихся 5-8-х классов, 15 педагогов из 10 общеобразовательных организаций г. Томска, Томской области участники интеллектуальной игры </a:t>
            </a:r>
            <a:r>
              <a:rPr lang="ru-RU" sz="2000" b="1" dirty="0"/>
              <a:t>«Учимся, играя!»</a:t>
            </a:r>
          </a:p>
          <a:p>
            <a:pPr algn="just"/>
            <a:r>
              <a:rPr lang="ru-RU" dirty="0"/>
              <a:t>Организаторы: АУГТО, МАОУ «Зональненская СОШ» Томского района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372F12D-1E7E-4EBE-86EE-392335346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543" y="3701725"/>
            <a:ext cx="5589756" cy="25530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3C1EAB-87EC-4C9A-9431-FA725FFD9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4029" y="1349273"/>
            <a:ext cx="6109275" cy="297510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2289114-EF8D-4EF6-9D15-3B16C826D2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3817" y="4324379"/>
            <a:ext cx="2859272" cy="19630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26A82B9-06E7-408A-B9D9-ED0C0B9F51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8681" y="4291668"/>
            <a:ext cx="2944623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890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F5C4DE-779E-47A3-BE6A-6C48D0D2C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1618" y="2406855"/>
            <a:ext cx="5181600" cy="3795486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2677674" y="258762"/>
            <a:ext cx="9315544" cy="666750"/>
          </a:xfrm>
        </p:spPr>
        <p:txBody>
          <a:bodyPr/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Роль Ассоциации учителей географии в реализации образовательных возможностей географического просвещения школьников Томской области</a:t>
            </a:r>
          </a:p>
          <a:p>
            <a:pPr algn="just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EC77471-3381-4302-8941-B60C7F0A2E45}"/>
              </a:ext>
            </a:extLst>
          </p:cNvPr>
          <p:cNvSpPr/>
          <p:nvPr/>
        </p:nvSpPr>
        <p:spPr>
          <a:xfrm>
            <a:off x="6156003" y="1272033"/>
            <a:ext cx="6096000" cy="16312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just"/>
            <a:r>
              <a:rPr lang="ru-RU" sz="2000" dirty="0"/>
              <a:t>24 апреля – 05 мая более 500 школьников приняли участие в региональной дистанционной </a:t>
            </a:r>
            <a:r>
              <a:rPr lang="ru-RU" sz="2000" b="1" dirty="0"/>
              <a:t>викторине по географии «Моя Россия»</a:t>
            </a:r>
          </a:p>
          <a:p>
            <a:r>
              <a:rPr lang="ru-RU" sz="2000" dirty="0"/>
              <a:t>Организаторы: ТОИПКРО, АУГТО, МАОУ СОШ №19 г. Томска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583173E-0400-4DC4-AB7C-AB81990CCF24}"/>
              </a:ext>
            </a:extLst>
          </p:cNvPr>
          <p:cNvSpPr/>
          <p:nvPr/>
        </p:nvSpPr>
        <p:spPr>
          <a:xfrm>
            <a:off x="195618" y="1272033"/>
            <a:ext cx="5900382" cy="16312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13 апреля 2024 года Более 150 человек стали участниками </a:t>
            </a:r>
            <a:r>
              <a:rPr lang="ru-RU" sz="2000" b="1" dirty="0" err="1"/>
              <a:t>ГЕОквеста</a:t>
            </a:r>
            <a:endParaRPr lang="ru-RU" sz="2000" b="1" dirty="0"/>
          </a:p>
          <a:p>
            <a:pPr algn="just"/>
            <a:r>
              <a:rPr lang="ru-RU" sz="2000" dirty="0"/>
              <a:t>Организаторы: ГГФ ТГУ, АУГТО, ТОИПКРО, ТО РГО</a:t>
            </a:r>
          </a:p>
          <a:p>
            <a:pPr algn="just"/>
            <a:endParaRPr lang="ru-RU" sz="2000" dirty="0"/>
          </a:p>
          <a:p>
            <a:pPr algn="just"/>
            <a:endParaRPr lang="ru-RU" sz="20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80E3F34-D352-4807-854D-A0C3E0F76E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38" y="2406855"/>
            <a:ext cx="1977141" cy="197714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43909A-4D48-407A-81D5-376C5368E7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4283" y="3249770"/>
            <a:ext cx="4309528" cy="28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696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2677674" y="258762"/>
            <a:ext cx="9315544" cy="666750"/>
          </a:xfrm>
        </p:spPr>
        <p:txBody>
          <a:bodyPr/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Роль Ассоциации учителей географии в реализации образовательных возможностей географического просвещения школьников Томской области</a:t>
            </a:r>
          </a:p>
          <a:p>
            <a:pPr algn="just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DD6A6F8-307B-4530-892A-617A23330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6452" y="1164461"/>
            <a:ext cx="6679096" cy="80958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FA8D1A5-CB20-4BB2-81E5-19D59D363EBC}"/>
              </a:ext>
            </a:extLst>
          </p:cNvPr>
          <p:cNvSpPr/>
          <p:nvPr/>
        </p:nvSpPr>
        <p:spPr>
          <a:xfrm>
            <a:off x="205410" y="2000632"/>
            <a:ext cx="5380382" cy="25545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Ноябрь 2023 г более 70 чел. участники игры </a:t>
            </a:r>
            <a:r>
              <a:rPr lang="ru-RU" sz="2000" b="1" dirty="0"/>
              <a:t>«Российские кругосветные путешествия начала XIX века (1803-1819 </a:t>
            </a:r>
            <a:r>
              <a:rPr lang="ru-RU" sz="2000" b="1" dirty="0" err="1"/>
              <a:t>г.г</a:t>
            </a:r>
            <a:r>
              <a:rPr lang="ru-RU" sz="2000" b="1" dirty="0"/>
              <a:t>.)»</a:t>
            </a:r>
          </a:p>
          <a:p>
            <a:pPr algn="just"/>
            <a:r>
              <a:rPr lang="ru-RU" sz="2000" dirty="0"/>
              <a:t> Март  2024 г около 150 чел </a:t>
            </a:r>
            <a:r>
              <a:rPr lang="ru-RU" sz="2000" b="1" dirty="0"/>
              <a:t>"Географическое прочтение Гоголя» </a:t>
            </a:r>
          </a:p>
          <a:p>
            <a:pPr algn="just"/>
            <a:r>
              <a:rPr lang="ru-RU" sz="2000" dirty="0"/>
              <a:t>Организаторы: ИМЦ г. Томска, АУГТО, ТО РГО, </a:t>
            </a:r>
          </a:p>
          <a:p>
            <a:pPr algn="just"/>
            <a:r>
              <a:rPr lang="ru-RU" sz="2000" dirty="0"/>
              <a:t>МАОУ гимназия № 24 имени МВ. Октябрьской г. Томска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F80996-7939-4560-AB7D-B6FB73408B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25879" y="1569254"/>
            <a:ext cx="1775792" cy="182906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6DD8181-5AF3-42A2-9F39-7027484E5126}"/>
              </a:ext>
            </a:extLst>
          </p:cNvPr>
          <p:cNvSpPr/>
          <p:nvPr/>
        </p:nvSpPr>
        <p:spPr>
          <a:xfrm>
            <a:off x="5883966" y="3946939"/>
            <a:ext cx="5380382" cy="22467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Ноябрь 2024г- тема: </a:t>
            </a:r>
            <a:r>
              <a:rPr lang="ru-RU" sz="2000" b="1" dirty="0"/>
              <a:t>«Родина в произведениях Лермонтова», </a:t>
            </a:r>
            <a:r>
              <a:rPr lang="ru-RU" sz="2000" dirty="0"/>
              <a:t>посвящённая 210-летию со времени рождения русского поэта и драматурга М.Ю. Лермонтова (1814-1841).</a:t>
            </a:r>
          </a:p>
          <a:p>
            <a:r>
              <a:rPr lang="ru-RU" sz="2000" dirty="0"/>
              <a:t>Апрель 2025 г- тема: </a:t>
            </a:r>
            <a:r>
              <a:rPr lang="ru-RU" sz="2000" b="1" dirty="0"/>
              <a:t>«Родина в произведениях  Михаила Шолохова», </a:t>
            </a:r>
            <a:r>
              <a:rPr lang="ru-RU" sz="2000" dirty="0"/>
              <a:t>посвящённая 120-летию со дня рождения М.А. Шолохова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4D894CB-8041-4AB3-8453-83F5E24385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45147" y="2113400"/>
            <a:ext cx="2503723" cy="169418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9AEB91-361C-4CB4-979E-6B45E8D0CF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8790" y="4581761"/>
            <a:ext cx="3347002" cy="167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02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ED6C99F3-E609-46F4-B79B-4428DABF32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17430" y="348254"/>
            <a:ext cx="8984240" cy="666750"/>
          </a:xfrm>
        </p:spPr>
        <p:txBody>
          <a:bodyPr/>
          <a:lstStyle/>
          <a:p>
            <a:pPr algn="just"/>
            <a:r>
              <a:rPr lang="ru-RU" dirty="0"/>
              <a:t>Роль Ассоциации учителей географии в реализации образовательных возможностей географического просвещения школьников Томской области</a:t>
            </a:r>
          </a:p>
          <a:p>
            <a:pPr algn="just"/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072EA9-D916-481A-ABA0-CE856AD57B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78" y="3429000"/>
            <a:ext cx="2404647" cy="2404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DEB2D37-7190-496C-8056-01224F5A3132}"/>
              </a:ext>
            </a:extLst>
          </p:cNvPr>
          <p:cNvSpPr/>
          <p:nvPr/>
        </p:nvSpPr>
        <p:spPr>
          <a:xfrm>
            <a:off x="55732" y="1290286"/>
            <a:ext cx="6096000" cy="16312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r>
              <a:rPr lang="ru-RU" sz="2000" dirty="0"/>
              <a:t>26 февраля – 03 марта 2024 г около 90 чел участники Региональной открытой интегрированной командной игры </a:t>
            </a:r>
            <a:r>
              <a:rPr lang="ru-RU" sz="2000" b="1" dirty="0"/>
              <a:t>«Геофотокросс»</a:t>
            </a:r>
          </a:p>
          <a:p>
            <a:r>
              <a:rPr lang="ru-RU" sz="2000" dirty="0"/>
              <a:t>Организаторы: ТОИПКРО, АУГТО, ТО РГО, МАОУ СОШ №37 г. Томска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07E55F-F34A-4F28-80C6-41B1856E09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2979" y="2571750"/>
            <a:ext cx="3429000" cy="17145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FA9F85-A788-495E-BAE4-02945FE1BB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915"/>
          <a:stretch/>
        </p:blipFill>
        <p:spPr>
          <a:xfrm>
            <a:off x="2802979" y="4426370"/>
            <a:ext cx="3429000" cy="22826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D4AC324-B401-4815-B63C-A7E3D34F5C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8334" y="1290286"/>
            <a:ext cx="5664883" cy="104250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A6BE9F7-655E-4D63-876E-A7D4785597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6425" y="2548639"/>
            <a:ext cx="5182049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01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2677674" y="258762"/>
            <a:ext cx="9315544" cy="666750"/>
          </a:xfrm>
        </p:spPr>
        <p:txBody>
          <a:bodyPr/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Роль Ассоциации учителей географии в реализации образовательных возможностей географического просвещения школьников Томской области</a:t>
            </a:r>
          </a:p>
          <a:p>
            <a:pPr algn="just"/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5096E11-6D9E-492A-9BB0-71047EC0F60A}"/>
              </a:ext>
            </a:extLst>
          </p:cNvPr>
          <p:cNvSpPr/>
          <p:nvPr/>
        </p:nvSpPr>
        <p:spPr>
          <a:xfrm>
            <a:off x="181971" y="1295853"/>
            <a:ext cx="6096000" cy="286232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just"/>
            <a:r>
              <a:rPr lang="ru-RU" dirty="0"/>
              <a:t>22-23 марта 2024 г делегация Томской области на всероссийской научно-практической конференции </a:t>
            </a:r>
            <a:r>
              <a:rPr lang="ru-RU" b="1" dirty="0"/>
              <a:t>«Современные векторы развития географической культуры “Открываем Россию заново с учителями географии!"». </a:t>
            </a:r>
            <a:r>
              <a:rPr lang="ru-RU" dirty="0"/>
              <a:t>Команда </a:t>
            </a:r>
            <a:r>
              <a:rPr lang="ru-RU" b="1" dirty="0"/>
              <a:t>"Географини": </a:t>
            </a:r>
            <a:r>
              <a:rPr lang="ru-RU" dirty="0"/>
              <a:t>Гончарова Светлана Александровна, МАОУ СОШ №47 г. Томска, Ковалёва Алена Анатольевна, МАОУ Гимназия №55 им. Е.Г. </a:t>
            </a:r>
            <a:r>
              <a:rPr lang="ru-RU" dirty="0" err="1"/>
              <a:t>Вёрсткиной</a:t>
            </a:r>
            <a:r>
              <a:rPr lang="ru-RU" dirty="0"/>
              <a:t> г. Томска, Маркова Татьяна Анатольевна, МАОУ СОШ №40 г. Томска, Горбач Светлана Александровна, МАОУ СОШ №34 им. 79-й Гвардейской стрелковой дивизии г. Томска.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0E80DF-32BD-4110-BDD7-8DAEA8859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3564" y="1277035"/>
            <a:ext cx="5516465" cy="28623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0009B1-A478-4367-96E1-29972A6FE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897" y="4528516"/>
            <a:ext cx="2943225" cy="19621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55EC43-4C64-425D-9164-22080CDF0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1951" y="4528516"/>
            <a:ext cx="2943225" cy="19621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39947D-A67A-4551-A51B-106080399C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7005" y="4583325"/>
            <a:ext cx="2943225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7282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58114</TotalTime>
  <Words>1094</Words>
  <Application>Microsoft Office PowerPoint</Application>
  <PresentationFormat>Широкоэкранный</PresentationFormat>
  <Paragraphs>75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Proxima Nova Rg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ТОИПКРО</dc:creator>
  <cp:lastModifiedBy>выаывавыа выаывавы</cp:lastModifiedBy>
  <cp:revision>736</cp:revision>
  <cp:lastPrinted>2021-07-16T05:59:00Z</cp:lastPrinted>
  <dcterms:created xsi:type="dcterms:W3CDTF">2019-08-15T10:09:47Z</dcterms:created>
  <dcterms:modified xsi:type="dcterms:W3CDTF">2024-08-21T12:53:03Z</dcterms:modified>
</cp:coreProperties>
</file>