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34"/>
  </p:notesMasterIdLst>
  <p:handoutMasterIdLst>
    <p:handoutMasterId r:id="rId35"/>
  </p:handoutMasterIdLst>
  <p:sldIdLst>
    <p:sldId id="257" r:id="rId2"/>
    <p:sldId id="258" r:id="rId3"/>
    <p:sldId id="261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5" r:id="rId18"/>
    <p:sldId id="272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  <p:sldId id="286" r:id="rId30"/>
    <p:sldId id="287" r:id="rId31"/>
    <p:sldId id="289" r:id="rId32"/>
    <p:sldId id="288" r:id="rId3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6B8"/>
    <a:srgbClr val="FAECD5"/>
    <a:srgbClr val="6699FF"/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6A63C8-B431-4E8E-8BAA-41711F742AAB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4D617DB-86D0-4406-9E8D-85027BB7FE63}">
      <dgm:prSet phldrT="[Текст]"/>
      <dgm:spPr/>
      <dgm:t>
        <a:bodyPr/>
        <a:lstStyle/>
        <a:p>
          <a:pPr algn="ctr"/>
          <a:r>
            <a:rPr lang="ru-RU" b="1" dirty="0"/>
            <a:t>ФГОС ООО</a:t>
          </a:r>
        </a:p>
      </dgm:t>
    </dgm:pt>
    <dgm:pt modelId="{925F072D-70EB-468E-AE4D-3C80EF4AA44D}" type="parTrans" cxnId="{A0FC6299-1ACB-44FF-A7AC-98B5A5AABF94}">
      <dgm:prSet/>
      <dgm:spPr/>
      <dgm:t>
        <a:bodyPr/>
        <a:lstStyle/>
        <a:p>
          <a:endParaRPr lang="ru-RU"/>
        </a:p>
      </dgm:t>
    </dgm:pt>
    <dgm:pt modelId="{F7EFD721-C0BA-4EF5-9891-9C1EDA203C3B}" type="sibTrans" cxnId="{A0FC6299-1ACB-44FF-A7AC-98B5A5AABF94}">
      <dgm:prSet/>
      <dgm:spPr/>
      <dgm:t>
        <a:bodyPr/>
        <a:lstStyle/>
        <a:p>
          <a:endParaRPr lang="ru-RU"/>
        </a:p>
      </dgm:t>
    </dgm:pt>
    <dgm:pt modelId="{8EE7295F-97A9-4497-A751-DE285A815D6E}">
      <dgm:prSet phldrT="[Текст]"/>
      <dgm:spPr/>
      <dgm:t>
        <a:bodyPr/>
        <a:lstStyle/>
        <a:p>
          <a:pPr algn="ctr"/>
          <a:r>
            <a:rPr lang="ru-RU" b="1" dirty="0"/>
            <a:t>Уточнение и конкретизация требований к результатам освоения ОП</a:t>
          </a:r>
        </a:p>
      </dgm:t>
    </dgm:pt>
    <dgm:pt modelId="{46DBA460-3BE9-40BF-96A5-133CDBC4D7BF}" type="parTrans" cxnId="{48578845-8EC6-4ABB-9AED-ABDFD0E6D165}">
      <dgm:prSet/>
      <dgm:spPr/>
      <dgm:t>
        <a:bodyPr/>
        <a:lstStyle/>
        <a:p>
          <a:endParaRPr lang="ru-RU"/>
        </a:p>
      </dgm:t>
    </dgm:pt>
    <dgm:pt modelId="{EA6BA56F-B55F-4ABF-A949-89D037807E63}" type="sibTrans" cxnId="{48578845-8EC6-4ABB-9AED-ABDFD0E6D165}">
      <dgm:prSet/>
      <dgm:spPr/>
      <dgm:t>
        <a:bodyPr/>
        <a:lstStyle/>
        <a:p>
          <a:endParaRPr lang="ru-RU"/>
        </a:p>
      </dgm:t>
    </dgm:pt>
    <dgm:pt modelId="{CAFD5ADD-540A-41E5-9D64-0B43EB352504}">
      <dgm:prSet phldrT="[Текст]"/>
      <dgm:spPr/>
      <dgm:t>
        <a:bodyPr/>
        <a:lstStyle/>
        <a:p>
          <a:pPr algn="ctr"/>
          <a:r>
            <a:rPr lang="ru-RU" b="1" dirty="0"/>
            <a:t>Достижение предметных и метапредметных результатов</a:t>
          </a:r>
        </a:p>
      </dgm:t>
    </dgm:pt>
    <dgm:pt modelId="{9614BEFB-638D-4A47-899D-1D0AF9BDE205}" type="parTrans" cxnId="{5DB2B33A-0AA8-4C4E-A238-79BABBD9E22A}">
      <dgm:prSet/>
      <dgm:spPr/>
      <dgm:t>
        <a:bodyPr/>
        <a:lstStyle/>
        <a:p>
          <a:endParaRPr lang="ru-RU"/>
        </a:p>
      </dgm:t>
    </dgm:pt>
    <dgm:pt modelId="{2513CE0E-082A-4CCC-A57F-BAF97B8801C9}" type="sibTrans" cxnId="{5DB2B33A-0AA8-4C4E-A238-79BABBD9E22A}">
      <dgm:prSet/>
      <dgm:spPr/>
      <dgm:t>
        <a:bodyPr/>
        <a:lstStyle/>
        <a:p>
          <a:endParaRPr lang="ru-RU"/>
        </a:p>
      </dgm:t>
    </dgm:pt>
    <dgm:pt modelId="{05101EE3-97E7-4AE0-A36B-EF5CD60F4D0B}">
      <dgm:prSet/>
      <dgm:spPr/>
      <dgm:t>
        <a:bodyPr/>
        <a:lstStyle/>
        <a:p>
          <a:pPr algn="ctr"/>
          <a:r>
            <a:rPr lang="ru-RU" b="1" dirty="0"/>
            <a:t>Реализаций системно-деятельностного подхода </a:t>
          </a:r>
        </a:p>
      </dgm:t>
    </dgm:pt>
    <dgm:pt modelId="{5FC14C50-027B-4320-B137-87B731A73E99}" type="parTrans" cxnId="{5F0C2259-0780-42E5-A91B-C2B489EDB464}">
      <dgm:prSet/>
      <dgm:spPr/>
      <dgm:t>
        <a:bodyPr/>
        <a:lstStyle/>
        <a:p>
          <a:endParaRPr lang="ru-RU"/>
        </a:p>
      </dgm:t>
    </dgm:pt>
    <dgm:pt modelId="{E50141D6-6982-499B-BFA8-1237F6B6EECE}" type="sibTrans" cxnId="{5F0C2259-0780-42E5-A91B-C2B489EDB464}">
      <dgm:prSet/>
      <dgm:spPr/>
      <dgm:t>
        <a:bodyPr/>
        <a:lstStyle/>
        <a:p>
          <a:endParaRPr lang="ru-RU"/>
        </a:p>
      </dgm:t>
    </dgm:pt>
    <dgm:pt modelId="{0362EF2F-B99A-42E2-99EA-7921A76CBF1F}">
      <dgm:prSet/>
      <dgm:spPr/>
      <dgm:t>
        <a:bodyPr/>
        <a:lstStyle/>
        <a:p>
          <a:pPr algn="ctr"/>
          <a:r>
            <a:rPr lang="ru-RU" b="1" dirty="0"/>
            <a:t>Знания </a:t>
          </a:r>
          <a:r>
            <a:rPr lang="ru-RU" b="1" baseline="0" dirty="0"/>
            <a:t>и виды деятельности (УУД)</a:t>
          </a:r>
          <a:endParaRPr lang="ru-RU" b="1" dirty="0"/>
        </a:p>
      </dgm:t>
    </dgm:pt>
    <dgm:pt modelId="{97F91E5B-DCC5-40E0-8512-EAE402745623}" type="parTrans" cxnId="{6D0124CF-A696-42FD-AF5F-49AA05FD97B5}">
      <dgm:prSet/>
      <dgm:spPr/>
      <dgm:t>
        <a:bodyPr/>
        <a:lstStyle/>
        <a:p>
          <a:endParaRPr lang="ru-RU"/>
        </a:p>
      </dgm:t>
    </dgm:pt>
    <dgm:pt modelId="{CFAB4B55-54B0-46C9-834F-BB37745CF3A5}" type="sibTrans" cxnId="{6D0124CF-A696-42FD-AF5F-49AA05FD97B5}">
      <dgm:prSet/>
      <dgm:spPr/>
      <dgm:t>
        <a:bodyPr/>
        <a:lstStyle/>
        <a:p>
          <a:endParaRPr lang="ru-RU"/>
        </a:p>
      </dgm:t>
    </dgm:pt>
    <dgm:pt modelId="{D7257499-CB84-4C88-9A98-CFCFD74CF348}" type="pres">
      <dgm:prSet presAssocID="{B96A63C8-B431-4E8E-8BAA-41711F742AAB}" presName="outerComposite" presStyleCnt="0">
        <dgm:presLayoutVars>
          <dgm:chMax val="5"/>
          <dgm:dir/>
          <dgm:resizeHandles val="exact"/>
        </dgm:presLayoutVars>
      </dgm:prSet>
      <dgm:spPr/>
    </dgm:pt>
    <dgm:pt modelId="{46DA5688-62BB-4186-9876-943944D9AA2C}" type="pres">
      <dgm:prSet presAssocID="{B96A63C8-B431-4E8E-8BAA-41711F742AAB}" presName="dummyMaxCanvas" presStyleCnt="0">
        <dgm:presLayoutVars/>
      </dgm:prSet>
      <dgm:spPr/>
    </dgm:pt>
    <dgm:pt modelId="{C1672E98-95D6-4F59-BBF7-1B38A59F3FB9}" type="pres">
      <dgm:prSet presAssocID="{B96A63C8-B431-4E8E-8BAA-41711F742AAB}" presName="FiveNodes_1" presStyleLbl="node1" presStyleIdx="0" presStyleCnt="5">
        <dgm:presLayoutVars>
          <dgm:bulletEnabled val="1"/>
        </dgm:presLayoutVars>
      </dgm:prSet>
      <dgm:spPr/>
    </dgm:pt>
    <dgm:pt modelId="{65D562B0-DBF9-4EBD-856E-1F9CDDD084F1}" type="pres">
      <dgm:prSet presAssocID="{B96A63C8-B431-4E8E-8BAA-41711F742AAB}" presName="FiveNodes_2" presStyleLbl="node1" presStyleIdx="1" presStyleCnt="5">
        <dgm:presLayoutVars>
          <dgm:bulletEnabled val="1"/>
        </dgm:presLayoutVars>
      </dgm:prSet>
      <dgm:spPr/>
    </dgm:pt>
    <dgm:pt modelId="{61861CAF-A42D-452B-8EAD-AA4B6FC903F9}" type="pres">
      <dgm:prSet presAssocID="{B96A63C8-B431-4E8E-8BAA-41711F742AAB}" presName="FiveNodes_3" presStyleLbl="node1" presStyleIdx="2" presStyleCnt="5">
        <dgm:presLayoutVars>
          <dgm:bulletEnabled val="1"/>
        </dgm:presLayoutVars>
      </dgm:prSet>
      <dgm:spPr/>
    </dgm:pt>
    <dgm:pt modelId="{B2B7D017-EDA3-4830-A92D-12208784843C}" type="pres">
      <dgm:prSet presAssocID="{B96A63C8-B431-4E8E-8BAA-41711F742AAB}" presName="FiveNodes_4" presStyleLbl="node1" presStyleIdx="3" presStyleCnt="5">
        <dgm:presLayoutVars>
          <dgm:bulletEnabled val="1"/>
        </dgm:presLayoutVars>
      </dgm:prSet>
      <dgm:spPr/>
    </dgm:pt>
    <dgm:pt modelId="{A74DA7E5-BA69-4E05-8205-E5243C1DD43D}" type="pres">
      <dgm:prSet presAssocID="{B96A63C8-B431-4E8E-8BAA-41711F742AAB}" presName="FiveNodes_5" presStyleLbl="node1" presStyleIdx="4" presStyleCnt="5">
        <dgm:presLayoutVars>
          <dgm:bulletEnabled val="1"/>
        </dgm:presLayoutVars>
      </dgm:prSet>
      <dgm:spPr/>
    </dgm:pt>
    <dgm:pt modelId="{D736938E-4708-4ECC-AA2C-A4E840D69CC3}" type="pres">
      <dgm:prSet presAssocID="{B96A63C8-B431-4E8E-8BAA-41711F742AAB}" presName="FiveConn_1-2" presStyleLbl="fgAccFollowNode1" presStyleIdx="0" presStyleCnt="4">
        <dgm:presLayoutVars>
          <dgm:bulletEnabled val="1"/>
        </dgm:presLayoutVars>
      </dgm:prSet>
      <dgm:spPr/>
    </dgm:pt>
    <dgm:pt modelId="{E753CFEE-0263-497B-AA9A-2D25BFBABD5C}" type="pres">
      <dgm:prSet presAssocID="{B96A63C8-B431-4E8E-8BAA-41711F742AAB}" presName="FiveConn_2-3" presStyleLbl="fgAccFollowNode1" presStyleIdx="1" presStyleCnt="4">
        <dgm:presLayoutVars>
          <dgm:bulletEnabled val="1"/>
        </dgm:presLayoutVars>
      </dgm:prSet>
      <dgm:spPr/>
    </dgm:pt>
    <dgm:pt modelId="{41A1A47E-79CC-4387-8038-3E9106AE0C58}" type="pres">
      <dgm:prSet presAssocID="{B96A63C8-B431-4E8E-8BAA-41711F742AAB}" presName="FiveConn_3-4" presStyleLbl="fgAccFollowNode1" presStyleIdx="2" presStyleCnt="4">
        <dgm:presLayoutVars>
          <dgm:bulletEnabled val="1"/>
        </dgm:presLayoutVars>
      </dgm:prSet>
      <dgm:spPr/>
    </dgm:pt>
    <dgm:pt modelId="{82A27C3A-E9F9-4437-844B-21CBF9273AC0}" type="pres">
      <dgm:prSet presAssocID="{B96A63C8-B431-4E8E-8BAA-41711F742AAB}" presName="FiveConn_4-5" presStyleLbl="fgAccFollowNode1" presStyleIdx="3" presStyleCnt="4">
        <dgm:presLayoutVars>
          <dgm:bulletEnabled val="1"/>
        </dgm:presLayoutVars>
      </dgm:prSet>
      <dgm:spPr/>
    </dgm:pt>
    <dgm:pt modelId="{5EB54883-E6ED-41A3-ADFC-1EE8ABC22E74}" type="pres">
      <dgm:prSet presAssocID="{B96A63C8-B431-4E8E-8BAA-41711F742AAB}" presName="FiveNodes_1_text" presStyleLbl="node1" presStyleIdx="4" presStyleCnt="5">
        <dgm:presLayoutVars>
          <dgm:bulletEnabled val="1"/>
        </dgm:presLayoutVars>
      </dgm:prSet>
      <dgm:spPr/>
    </dgm:pt>
    <dgm:pt modelId="{420FFEEA-6A38-47D4-B142-501ACD42A06A}" type="pres">
      <dgm:prSet presAssocID="{B96A63C8-B431-4E8E-8BAA-41711F742AAB}" presName="FiveNodes_2_text" presStyleLbl="node1" presStyleIdx="4" presStyleCnt="5">
        <dgm:presLayoutVars>
          <dgm:bulletEnabled val="1"/>
        </dgm:presLayoutVars>
      </dgm:prSet>
      <dgm:spPr/>
    </dgm:pt>
    <dgm:pt modelId="{2AD82C58-D69F-452F-87CD-044429ED5CED}" type="pres">
      <dgm:prSet presAssocID="{B96A63C8-B431-4E8E-8BAA-41711F742AAB}" presName="FiveNodes_3_text" presStyleLbl="node1" presStyleIdx="4" presStyleCnt="5">
        <dgm:presLayoutVars>
          <dgm:bulletEnabled val="1"/>
        </dgm:presLayoutVars>
      </dgm:prSet>
      <dgm:spPr/>
    </dgm:pt>
    <dgm:pt modelId="{2ED94FB3-4FF1-4333-98EA-F4807DAAB79A}" type="pres">
      <dgm:prSet presAssocID="{B96A63C8-B431-4E8E-8BAA-41711F742AAB}" presName="FiveNodes_4_text" presStyleLbl="node1" presStyleIdx="4" presStyleCnt="5">
        <dgm:presLayoutVars>
          <dgm:bulletEnabled val="1"/>
        </dgm:presLayoutVars>
      </dgm:prSet>
      <dgm:spPr/>
    </dgm:pt>
    <dgm:pt modelId="{BA4EE3EA-6939-44B4-8144-C0045BD528E0}" type="pres">
      <dgm:prSet presAssocID="{B96A63C8-B431-4E8E-8BAA-41711F742AA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20AE3F2C-2F78-497B-AD2E-9A35AA7DC174}" type="presOf" srcId="{CAFD5ADD-540A-41E5-9D64-0B43EB352504}" destId="{A74DA7E5-BA69-4E05-8205-E5243C1DD43D}" srcOrd="0" destOrd="0" presId="urn:microsoft.com/office/officeart/2005/8/layout/vProcess5"/>
    <dgm:cxn modelId="{5DB2B33A-0AA8-4C4E-A238-79BABBD9E22A}" srcId="{B96A63C8-B431-4E8E-8BAA-41711F742AAB}" destId="{CAFD5ADD-540A-41E5-9D64-0B43EB352504}" srcOrd="4" destOrd="0" parTransId="{9614BEFB-638D-4A47-899D-1D0AF9BDE205}" sibTransId="{2513CE0E-082A-4CCC-A57F-BAF97B8801C9}"/>
    <dgm:cxn modelId="{B4DE0344-E697-4199-9A1C-8432C556343E}" type="presOf" srcId="{8EE7295F-97A9-4497-A751-DE285A815D6E}" destId="{65D562B0-DBF9-4EBD-856E-1F9CDDD084F1}" srcOrd="0" destOrd="0" presId="urn:microsoft.com/office/officeart/2005/8/layout/vProcess5"/>
    <dgm:cxn modelId="{26A23565-C2BA-4E7E-A880-263D5F56E856}" type="presOf" srcId="{CAFD5ADD-540A-41E5-9D64-0B43EB352504}" destId="{BA4EE3EA-6939-44B4-8144-C0045BD528E0}" srcOrd="1" destOrd="0" presId="urn:microsoft.com/office/officeart/2005/8/layout/vProcess5"/>
    <dgm:cxn modelId="{48578845-8EC6-4ABB-9AED-ABDFD0E6D165}" srcId="{B96A63C8-B431-4E8E-8BAA-41711F742AAB}" destId="{8EE7295F-97A9-4497-A751-DE285A815D6E}" srcOrd="1" destOrd="0" parTransId="{46DBA460-3BE9-40BF-96A5-133CDBC4D7BF}" sibTransId="{EA6BA56F-B55F-4ABF-A949-89D037807E63}"/>
    <dgm:cxn modelId="{6E8A0670-6591-468A-82D6-D99F2F9438DE}" type="presOf" srcId="{04D617DB-86D0-4406-9E8D-85027BB7FE63}" destId="{C1672E98-95D6-4F59-BBF7-1B38A59F3FB9}" srcOrd="0" destOrd="0" presId="urn:microsoft.com/office/officeart/2005/8/layout/vProcess5"/>
    <dgm:cxn modelId="{5F0C2259-0780-42E5-A91B-C2B489EDB464}" srcId="{B96A63C8-B431-4E8E-8BAA-41711F742AAB}" destId="{05101EE3-97E7-4AE0-A36B-EF5CD60F4D0B}" srcOrd="2" destOrd="0" parTransId="{5FC14C50-027B-4320-B137-87B731A73E99}" sibTransId="{E50141D6-6982-499B-BFA8-1237F6B6EECE}"/>
    <dgm:cxn modelId="{604D3E7A-5B83-4AAB-8D7D-9F1FB252C858}" type="presOf" srcId="{0362EF2F-B99A-42E2-99EA-7921A76CBF1F}" destId="{B2B7D017-EDA3-4830-A92D-12208784843C}" srcOrd="0" destOrd="0" presId="urn:microsoft.com/office/officeart/2005/8/layout/vProcess5"/>
    <dgm:cxn modelId="{FE02C05A-1CFE-4DDE-B0E5-D285CFCB70EB}" type="presOf" srcId="{B96A63C8-B431-4E8E-8BAA-41711F742AAB}" destId="{D7257499-CB84-4C88-9A98-CFCFD74CF348}" srcOrd="0" destOrd="0" presId="urn:microsoft.com/office/officeart/2005/8/layout/vProcess5"/>
    <dgm:cxn modelId="{96901186-CED1-4D9B-A43D-D3E4A83CDE13}" type="presOf" srcId="{05101EE3-97E7-4AE0-A36B-EF5CD60F4D0B}" destId="{2AD82C58-D69F-452F-87CD-044429ED5CED}" srcOrd="1" destOrd="0" presId="urn:microsoft.com/office/officeart/2005/8/layout/vProcess5"/>
    <dgm:cxn modelId="{B9D4EA8C-A6B7-41E9-8A8A-1C1C584E578D}" type="presOf" srcId="{05101EE3-97E7-4AE0-A36B-EF5CD60F4D0B}" destId="{61861CAF-A42D-452B-8EAD-AA4B6FC903F9}" srcOrd="0" destOrd="0" presId="urn:microsoft.com/office/officeart/2005/8/layout/vProcess5"/>
    <dgm:cxn modelId="{9A7FAB8F-5DC1-4CD4-8762-88F66CDAE993}" type="presOf" srcId="{F7EFD721-C0BA-4EF5-9891-9C1EDA203C3B}" destId="{D736938E-4708-4ECC-AA2C-A4E840D69CC3}" srcOrd="0" destOrd="0" presId="urn:microsoft.com/office/officeart/2005/8/layout/vProcess5"/>
    <dgm:cxn modelId="{A0FC6299-1ACB-44FF-A7AC-98B5A5AABF94}" srcId="{B96A63C8-B431-4E8E-8BAA-41711F742AAB}" destId="{04D617DB-86D0-4406-9E8D-85027BB7FE63}" srcOrd="0" destOrd="0" parTransId="{925F072D-70EB-468E-AE4D-3C80EF4AA44D}" sibTransId="{F7EFD721-C0BA-4EF5-9891-9C1EDA203C3B}"/>
    <dgm:cxn modelId="{2B48029D-1DBB-4DD8-A258-352479C1E5D7}" type="presOf" srcId="{0362EF2F-B99A-42E2-99EA-7921A76CBF1F}" destId="{2ED94FB3-4FF1-4333-98EA-F4807DAAB79A}" srcOrd="1" destOrd="0" presId="urn:microsoft.com/office/officeart/2005/8/layout/vProcess5"/>
    <dgm:cxn modelId="{48649BB5-0220-4C40-B102-9F68152F64A5}" type="presOf" srcId="{04D617DB-86D0-4406-9E8D-85027BB7FE63}" destId="{5EB54883-E6ED-41A3-ADFC-1EE8ABC22E74}" srcOrd="1" destOrd="0" presId="urn:microsoft.com/office/officeart/2005/8/layout/vProcess5"/>
    <dgm:cxn modelId="{77730DB8-1A9F-4066-B084-5CC39DE8F217}" type="presOf" srcId="{8EE7295F-97A9-4497-A751-DE285A815D6E}" destId="{420FFEEA-6A38-47D4-B142-501ACD42A06A}" srcOrd="1" destOrd="0" presId="urn:microsoft.com/office/officeart/2005/8/layout/vProcess5"/>
    <dgm:cxn modelId="{6C141FC8-ACE8-4DFB-B005-E403FE937276}" type="presOf" srcId="{E50141D6-6982-499B-BFA8-1237F6B6EECE}" destId="{41A1A47E-79CC-4387-8038-3E9106AE0C58}" srcOrd="0" destOrd="0" presId="urn:microsoft.com/office/officeart/2005/8/layout/vProcess5"/>
    <dgm:cxn modelId="{6D0124CF-A696-42FD-AF5F-49AA05FD97B5}" srcId="{B96A63C8-B431-4E8E-8BAA-41711F742AAB}" destId="{0362EF2F-B99A-42E2-99EA-7921A76CBF1F}" srcOrd="3" destOrd="0" parTransId="{97F91E5B-DCC5-40E0-8512-EAE402745623}" sibTransId="{CFAB4B55-54B0-46C9-834F-BB37745CF3A5}"/>
    <dgm:cxn modelId="{D80014EB-3242-4574-BC2B-637AEC227986}" type="presOf" srcId="{CFAB4B55-54B0-46C9-834F-BB37745CF3A5}" destId="{82A27C3A-E9F9-4437-844B-21CBF9273AC0}" srcOrd="0" destOrd="0" presId="urn:microsoft.com/office/officeart/2005/8/layout/vProcess5"/>
    <dgm:cxn modelId="{D94EE0FF-0745-4536-AC6A-AD660371158B}" type="presOf" srcId="{EA6BA56F-B55F-4ABF-A949-89D037807E63}" destId="{E753CFEE-0263-497B-AA9A-2D25BFBABD5C}" srcOrd="0" destOrd="0" presId="urn:microsoft.com/office/officeart/2005/8/layout/vProcess5"/>
    <dgm:cxn modelId="{9D166F94-36C5-475C-AFC8-AE72745ACA36}" type="presParOf" srcId="{D7257499-CB84-4C88-9A98-CFCFD74CF348}" destId="{46DA5688-62BB-4186-9876-943944D9AA2C}" srcOrd="0" destOrd="0" presId="urn:microsoft.com/office/officeart/2005/8/layout/vProcess5"/>
    <dgm:cxn modelId="{DAE73157-AD49-43F0-9708-67FD0F3C20CE}" type="presParOf" srcId="{D7257499-CB84-4C88-9A98-CFCFD74CF348}" destId="{C1672E98-95D6-4F59-BBF7-1B38A59F3FB9}" srcOrd="1" destOrd="0" presId="urn:microsoft.com/office/officeart/2005/8/layout/vProcess5"/>
    <dgm:cxn modelId="{AC479244-A396-48A0-B6C0-007EC0EC2F47}" type="presParOf" srcId="{D7257499-CB84-4C88-9A98-CFCFD74CF348}" destId="{65D562B0-DBF9-4EBD-856E-1F9CDDD084F1}" srcOrd="2" destOrd="0" presId="urn:microsoft.com/office/officeart/2005/8/layout/vProcess5"/>
    <dgm:cxn modelId="{2AE670E7-3522-4CB3-8708-09DF4A3C05A5}" type="presParOf" srcId="{D7257499-CB84-4C88-9A98-CFCFD74CF348}" destId="{61861CAF-A42D-452B-8EAD-AA4B6FC903F9}" srcOrd="3" destOrd="0" presId="urn:microsoft.com/office/officeart/2005/8/layout/vProcess5"/>
    <dgm:cxn modelId="{AD41651D-BEFD-4008-A9CD-34517E2266D6}" type="presParOf" srcId="{D7257499-CB84-4C88-9A98-CFCFD74CF348}" destId="{B2B7D017-EDA3-4830-A92D-12208784843C}" srcOrd="4" destOrd="0" presId="urn:microsoft.com/office/officeart/2005/8/layout/vProcess5"/>
    <dgm:cxn modelId="{0913BB33-9B33-484B-B100-27C05DEA9FBE}" type="presParOf" srcId="{D7257499-CB84-4C88-9A98-CFCFD74CF348}" destId="{A74DA7E5-BA69-4E05-8205-E5243C1DD43D}" srcOrd="5" destOrd="0" presId="urn:microsoft.com/office/officeart/2005/8/layout/vProcess5"/>
    <dgm:cxn modelId="{F04C493F-233B-46D6-8B4A-B58A9B3E6B57}" type="presParOf" srcId="{D7257499-CB84-4C88-9A98-CFCFD74CF348}" destId="{D736938E-4708-4ECC-AA2C-A4E840D69CC3}" srcOrd="6" destOrd="0" presId="urn:microsoft.com/office/officeart/2005/8/layout/vProcess5"/>
    <dgm:cxn modelId="{E4A302EF-298D-46DA-A4F3-BFB80F8553F6}" type="presParOf" srcId="{D7257499-CB84-4C88-9A98-CFCFD74CF348}" destId="{E753CFEE-0263-497B-AA9A-2D25BFBABD5C}" srcOrd="7" destOrd="0" presId="urn:microsoft.com/office/officeart/2005/8/layout/vProcess5"/>
    <dgm:cxn modelId="{5A4A32D0-4041-4072-8E02-027E5ED49A3E}" type="presParOf" srcId="{D7257499-CB84-4C88-9A98-CFCFD74CF348}" destId="{41A1A47E-79CC-4387-8038-3E9106AE0C58}" srcOrd="8" destOrd="0" presId="urn:microsoft.com/office/officeart/2005/8/layout/vProcess5"/>
    <dgm:cxn modelId="{E56A1A97-5F49-4F27-95D6-CA3F7F675A1F}" type="presParOf" srcId="{D7257499-CB84-4C88-9A98-CFCFD74CF348}" destId="{82A27C3A-E9F9-4437-844B-21CBF9273AC0}" srcOrd="9" destOrd="0" presId="urn:microsoft.com/office/officeart/2005/8/layout/vProcess5"/>
    <dgm:cxn modelId="{3A5B4259-1F2E-4386-ADFF-9A3CD8E5862A}" type="presParOf" srcId="{D7257499-CB84-4C88-9A98-CFCFD74CF348}" destId="{5EB54883-E6ED-41A3-ADFC-1EE8ABC22E74}" srcOrd="10" destOrd="0" presId="urn:microsoft.com/office/officeart/2005/8/layout/vProcess5"/>
    <dgm:cxn modelId="{3EE1EA9B-1E9D-414F-9C24-F5D0C3BCBBE4}" type="presParOf" srcId="{D7257499-CB84-4C88-9A98-CFCFD74CF348}" destId="{420FFEEA-6A38-47D4-B142-501ACD42A06A}" srcOrd="11" destOrd="0" presId="urn:microsoft.com/office/officeart/2005/8/layout/vProcess5"/>
    <dgm:cxn modelId="{386DD8ED-DD83-4828-A152-1353DE9D12B1}" type="presParOf" srcId="{D7257499-CB84-4C88-9A98-CFCFD74CF348}" destId="{2AD82C58-D69F-452F-87CD-044429ED5CED}" srcOrd="12" destOrd="0" presId="urn:microsoft.com/office/officeart/2005/8/layout/vProcess5"/>
    <dgm:cxn modelId="{1CC070B3-EDDD-4E3F-A3CF-D86373968C9F}" type="presParOf" srcId="{D7257499-CB84-4C88-9A98-CFCFD74CF348}" destId="{2ED94FB3-4FF1-4333-98EA-F4807DAAB79A}" srcOrd="13" destOrd="0" presId="urn:microsoft.com/office/officeart/2005/8/layout/vProcess5"/>
    <dgm:cxn modelId="{08B8002C-0824-4867-A051-69625A2893BD}" type="presParOf" srcId="{D7257499-CB84-4C88-9A98-CFCFD74CF348}" destId="{BA4EE3EA-6939-44B4-8144-C0045BD528E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F81D34-6C03-4C78-94C6-98CCEEB9649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B235019-0804-4696-8DDC-482974735062}">
      <dgm:prSet phldrT="[Текст]"/>
      <dgm:spPr/>
      <dgm:t>
        <a:bodyPr/>
        <a:lstStyle/>
        <a:p>
          <a:r>
            <a:rPr lang="ru-RU" dirty="0"/>
            <a:t>Внутришкольное</a:t>
          </a:r>
        </a:p>
      </dgm:t>
    </dgm:pt>
    <dgm:pt modelId="{7675BE4F-26FE-4F87-9D1F-0B1825C5A318}" type="parTrans" cxnId="{5D1D7B21-B3BA-4285-8C35-39B47DAF91EE}">
      <dgm:prSet/>
      <dgm:spPr/>
      <dgm:t>
        <a:bodyPr/>
        <a:lstStyle/>
        <a:p>
          <a:endParaRPr lang="ru-RU"/>
        </a:p>
      </dgm:t>
    </dgm:pt>
    <dgm:pt modelId="{9279B614-F138-4652-B87C-B7A713465B5E}" type="sibTrans" cxnId="{5D1D7B21-B3BA-4285-8C35-39B47DAF91EE}">
      <dgm:prSet/>
      <dgm:spPr/>
      <dgm:t>
        <a:bodyPr/>
        <a:lstStyle/>
        <a:p>
          <a:endParaRPr lang="ru-RU"/>
        </a:p>
      </dgm:t>
    </dgm:pt>
    <dgm:pt modelId="{324BDC2B-DD80-44C1-B4C2-51BE6E75F1AE}">
      <dgm:prSet phldrT="[Текст]" custT="1"/>
      <dgm:spPr/>
      <dgm:t>
        <a:bodyPr/>
        <a:lstStyle/>
        <a:p>
          <a:r>
            <a:rPr lang="ru-RU" sz="2400" dirty="0"/>
            <a:t>ГИА, ВПР, мониторинг федерального, регионального, муниципального уровней</a:t>
          </a:r>
        </a:p>
      </dgm:t>
    </dgm:pt>
    <dgm:pt modelId="{E205D4B4-CCF1-4ECD-9102-8FCBB3B90FAA}" type="parTrans" cxnId="{B24E1FEC-ED4C-4415-8B2C-B3125658BE93}">
      <dgm:prSet/>
      <dgm:spPr/>
      <dgm:t>
        <a:bodyPr/>
        <a:lstStyle/>
        <a:p>
          <a:endParaRPr lang="ru-RU"/>
        </a:p>
      </dgm:t>
    </dgm:pt>
    <dgm:pt modelId="{BEF84F2B-273E-42FC-8AD5-8165D56D9E85}" type="sibTrans" cxnId="{B24E1FEC-ED4C-4415-8B2C-B3125658BE93}">
      <dgm:prSet/>
      <dgm:spPr/>
      <dgm:t>
        <a:bodyPr/>
        <a:lstStyle/>
        <a:p>
          <a:endParaRPr lang="ru-RU"/>
        </a:p>
      </dgm:t>
    </dgm:pt>
    <dgm:pt modelId="{3948A281-FE36-4C21-8BF5-023F778AC3B9}">
      <dgm:prSet phldrT="[Текст]"/>
      <dgm:spPr/>
      <dgm:t>
        <a:bodyPr/>
        <a:lstStyle/>
        <a:p>
          <a:r>
            <a:rPr lang="ru-RU" dirty="0"/>
            <a:t>Внутреннее </a:t>
          </a:r>
        </a:p>
      </dgm:t>
    </dgm:pt>
    <dgm:pt modelId="{8A7C4A64-F0BA-4325-ADF7-23CB1C96EA61}" type="parTrans" cxnId="{3216E1A3-60B3-4707-B89A-F9A082EBD63D}">
      <dgm:prSet/>
      <dgm:spPr/>
      <dgm:t>
        <a:bodyPr/>
        <a:lstStyle/>
        <a:p>
          <a:endParaRPr lang="ru-RU"/>
        </a:p>
      </dgm:t>
    </dgm:pt>
    <dgm:pt modelId="{BE950745-3C22-48F6-9DE2-78B177037715}" type="sibTrans" cxnId="{3216E1A3-60B3-4707-B89A-F9A082EBD63D}">
      <dgm:prSet/>
      <dgm:spPr/>
      <dgm:t>
        <a:bodyPr/>
        <a:lstStyle/>
        <a:p>
          <a:endParaRPr lang="ru-RU"/>
        </a:p>
      </dgm:t>
    </dgm:pt>
    <dgm:pt modelId="{266764D0-4A53-4B40-9E32-262CC8D0D31E}">
      <dgm:prSet phldrT="[Текст]"/>
      <dgm:spPr/>
      <dgm:t>
        <a:bodyPr/>
        <a:lstStyle/>
        <a:p>
          <a:r>
            <a:rPr lang="ru-RU" dirty="0"/>
            <a:t>Внешнее </a:t>
          </a:r>
        </a:p>
      </dgm:t>
    </dgm:pt>
    <dgm:pt modelId="{2DEE60B2-7306-4DCA-9151-D0CBEA0C9E89}" type="parTrans" cxnId="{7F5C98BC-10F9-4385-A6D1-3BC4E16FD261}">
      <dgm:prSet/>
      <dgm:spPr/>
      <dgm:t>
        <a:bodyPr/>
        <a:lstStyle/>
        <a:p>
          <a:endParaRPr lang="ru-RU"/>
        </a:p>
      </dgm:t>
    </dgm:pt>
    <dgm:pt modelId="{E227303F-FD9B-41FE-B5DE-4E0A45ACD8DA}" type="sibTrans" cxnId="{7F5C98BC-10F9-4385-A6D1-3BC4E16FD261}">
      <dgm:prSet/>
      <dgm:spPr/>
      <dgm:t>
        <a:bodyPr/>
        <a:lstStyle/>
        <a:p>
          <a:endParaRPr lang="ru-RU"/>
        </a:p>
      </dgm:t>
    </dgm:pt>
    <dgm:pt modelId="{2E74C77C-9144-4F06-8F0C-8D6A5DAE9D29}">
      <dgm:prSet phldrT="[Текст]"/>
      <dgm:spPr/>
      <dgm:t>
        <a:bodyPr/>
        <a:lstStyle/>
        <a:p>
          <a:r>
            <a:rPr lang="ru-RU" dirty="0"/>
            <a:t>Оценивание </a:t>
          </a:r>
        </a:p>
      </dgm:t>
    </dgm:pt>
    <dgm:pt modelId="{1973B166-D2E1-41B0-8032-3C0C73E6263D}" type="parTrans" cxnId="{8F86F1C7-FB09-478D-8AE4-5768ABA74166}">
      <dgm:prSet/>
      <dgm:spPr/>
      <dgm:t>
        <a:bodyPr/>
        <a:lstStyle/>
        <a:p>
          <a:endParaRPr lang="ru-RU"/>
        </a:p>
      </dgm:t>
    </dgm:pt>
    <dgm:pt modelId="{C2A01067-39BB-4990-B713-3ED733DE92EE}" type="sibTrans" cxnId="{8F86F1C7-FB09-478D-8AE4-5768ABA74166}">
      <dgm:prSet/>
      <dgm:spPr/>
      <dgm:t>
        <a:bodyPr/>
        <a:lstStyle/>
        <a:p>
          <a:endParaRPr lang="ru-RU"/>
        </a:p>
      </dgm:t>
    </dgm:pt>
    <dgm:pt modelId="{E15DA006-5AB5-484B-A939-90991BDEE51F}" type="pres">
      <dgm:prSet presAssocID="{69F81D34-6C03-4C78-94C6-98CCEEB96495}" presName="diagram" presStyleCnt="0">
        <dgm:presLayoutVars>
          <dgm:dir/>
          <dgm:resizeHandles val="exact"/>
        </dgm:presLayoutVars>
      </dgm:prSet>
      <dgm:spPr/>
    </dgm:pt>
    <dgm:pt modelId="{F53A453E-60D0-4100-967A-08A8DEBD06C3}" type="pres">
      <dgm:prSet presAssocID="{8B235019-0804-4696-8DDC-482974735062}" presName="node" presStyleLbl="node1" presStyleIdx="0" presStyleCnt="5" custScaleX="61829" custScaleY="60873" custLinFactNeighborX="1503" custLinFactNeighborY="82577">
        <dgm:presLayoutVars>
          <dgm:bulletEnabled val="1"/>
        </dgm:presLayoutVars>
      </dgm:prSet>
      <dgm:spPr/>
    </dgm:pt>
    <dgm:pt modelId="{5CDE4E93-BFEF-48AC-B7B5-C43F28413489}" type="pres">
      <dgm:prSet presAssocID="{9279B614-F138-4652-B87C-B7A713465B5E}" presName="sibTrans" presStyleCnt="0"/>
      <dgm:spPr/>
    </dgm:pt>
    <dgm:pt modelId="{7B994D3A-4BDC-48DD-BD20-81189F6B0F1F}" type="pres">
      <dgm:prSet presAssocID="{324BDC2B-DD80-44C1-B4C2-51BE6E75F1AE}" presName="node" presStyleLbl="node1" presStyleIdx="1" presStyleCnt="5" custScaleX="60017" custScaleY="62081" custLinFactNeighborX="-4265" custLinFactNeighborY="82596">
        <dgm:presLayoutVars>
          <dgm:bulletEnabled val="1"/>
        </dgm:presLayoutVars>
      </dgm:prSet>
      <dgm:spPr/>
    </dgm:pt>
    <dgm:pt modelId="{B7174927-D348-4326-916E-A6320CDAB691}" type="pres">
      <dgm:prSet presAssocID="{BEF84F2B-273E-42FC-8AD5-8165D56D9E85}" presName="sibTrans" presStyleCnt="0"/>
      <dgm:spPr/>
    </dgm:pt>
    <dgm:pt modelId="{980CC66E-F4DB-4C43-8A51-0BD141E20FC6}" type="pres">
      <dgm:prSet presAssocID="{3948A281-FE36-4C21-8BF5-023F778AC3B9}" presName="node" presStyleLbl="node1" presStyleIdx="2" presStyleCnt="5" custScaleX="57920" custScaleY="44705" custLinFactNeighborX="2101" custLinFactNeighborY="-47934">
        <dgm:presLayoutVars>
          <dgm:bulletEnabled val="1"/>
        </dgm:presLayoutVars>
      </dgm:prSet>
      <dgm:spPr/>
    </dgm:pt>
    <dgm:pt modelId="{0C3AFA96-A243-4DB6-BE03-C91D409C4993}" type="pres">
      <dgm:prSet presAssocID="{BE950745-3C22-48F6-9DE2-78B177037715}" presName="sibTrans" presStyleCnt="0"/>
      <dgm:spPr/>
    </dgm:pt>
    <dgm:pt modelId="{FAA69AAC-ADF6-4148-8BC6-7EE62C8DBAF0}" type="pres">
      <dgm:prSet presAssocID="{266764D0-4A53-4B40-9E32-262CC8D0D31E}" presName="node" presStyleLbl="node1" presStyleIdx="3" presStyleCnt="5" custScaleX="57478" custScaleY="44393" custLinFactNeighborX="-2448" custLinFactNeighborY="-48141">
        <dgm:presLayoutVars>
          <dgm:bulletEnabled val="1"/>
        </dgm:presLayoutVars>
      </dgm:prSet>
      <dgm:spPr/>
    </dgm:pt>
    <dgm:pt modelId="{8AFC702B-F61F-435D-BD35-3909005B02E3}" type="pres">
      <dgm:prSet presAssocID="{E227303F-FD9B-41FE-B5DE-4E0A45ACD8DA}" presName="sibTrans" presStyleCnt="0"/>
      <dgm:spPr/>
    </dgm:pt>
    <dgm:pt modelId="{80FC17D3-C010-48A7-A286-9D8C8BBDC09D}" type="pres">
      <dgm:prSet presAssocID="{2E74C77C-9144-4F06-8F0C-8D6A5DAE9D29}" presName="node" presStyleLbl="node1" presStyleIdx="4" presStyleCnt="5" custScaleX="69243" custScaleY="33631" custLinFactY="-99951" custLinFactNeighborX="2772" custLinFactNeighborY="-100000">
        <dgm:presLayoutVars>
          <dgm:bulletEnabled val="1"/>
        </dgm:presLayoutVars>
      </dgm:prSet>
      <dgm:spPr/>
    </dgm:pt>
  </dgm:ptLst>
  <dgm:cxnLst>
    <dgm:cxn modelId="{5D1D7B21-B3BA-4285-8C35-39B47DAF91EE}" srcId="{69F81D34-6C03-4C78-94C6-98CCEEB96495}" destId="{8B235019-0804-4696-8DDC-482974735062}" srcOrd="0" destOrd="0" parTransId="{7675BE4F-26FE-4F87-9D1F-0B1825C5A318}" sibTransId="{9279B614-F138-4652-B87C-B7A713465B5E}"/>
    <dgm:cxn modelId="{5521F565-667E-4AFA-920F-55114CAC3F77}" type="presOf" srcId="{3948A281-FE36-4C21-8BF5-023F778AC3B9}" destId="{980CC66E-F4DB-4C43-8A51-0BD141E20FC6}" srcOrd="0" destOrd="0" presId="urn:microsoft.com/office/officeart/2005/8/layout/default"/>
    <dgm:cxn modelId="{929EBA46-15C9-432C-BF32-F2AD3DF7324C}" type="presOf" srcId="{266764D0-4A53-4B40-9E32-262CC8D0D31E}" destId="{FAA69AAC-ADF6-4148-8BC6-7EE62C8DBAF0}" srcOrd="0" destOrd="0" presId="urn:microsoft.com/office/officeart/2005/8/layout/default"/>
    <dgm:cxn modelId="{0B0A4485-B741-4D69-8649-AA2D79CADB86}" type="presOf" srcId="{8B235019-0804-4696-8DDC-482974735062}" destId="{F53A453E-60D0-4100-967A-08A8DEBD06C3}" srcOrd="0" destOrd="0" presId="urn:microsoft.com/office/officeart/2005/8/layout/default"/>
    <dgm:cxn modelId="{2DB3759E-C2A0-48CA-850E-AA61C72F9298}" type="presOf" srcId="{2E74C77C-9144-4F06-8F0C-8D6A5DAE9D29}" destId="{80FC17D3-C010-48A7-A286-9D8C8BBDC09D}" srcOrd="0" destOrd="0" presId="urn:microsoft.com/office/officeart/2005/8/layout/default"/>
    <dgm:cxn modelId="{3216E1A3-60B3-4707-B89A-F9A082EBD63D}" srcId="{69F81D34-6C03-4C78-94C6-98CCEEB96495}" destId="{3948A281-FE36-4C21-8BF5-023F778AC3B9}" srcOrd="2" destOrd="0" parTransId="{8A7C4A64-F0BA-4325-ADF7-23CB1C96EA61}" sibTransId="{BE950745-3C22-48F6-9DE2-78B177037715}"/>
    <dgm:cxn modelId="{7F5C98BC-10F9-4385-A6D1-3BC4E16FD261}" srcId="{69F81D34-6C03-4C78-94C6-98CCEEB96495}" destId="{266764D0-4A53-4B40-9E32-262CC8D0D31E}" srcOrd="3" destOrd="0" parTransId="{2DEE60B2-7306-4DCA-9151-D0CBEA0C9E89}" sibTransId="{E227303F-FD9B-41FE-B5DE-4E0A45ACD8DA}"/>
    <dgm:cxn modelId="{8F86F1C7-FB09-478D-8AE4-5768ABA74166}" srcId="{69F81D34-6C03-4C78-94C6-98CCEEB96495}" destId="{2E74C77C-9144-4F06-8F0C-8D6A5DAE9D29}" srcOrd="4" destOrd="0" parTransId="{1973B166-D2E1-41B0-8032-3C0C73E6263D}" sibTransId="{C2A01067-39BB-4990-B713-3ED733DE92EE}"/>
    <dgm:cxn modelId="{1314F7E5-354F-4B5A-A38D-9ADDF6031C8B}" type="presOf" srcId="{69F81D34-6C03-4C78-94C6-98CCEEB96495}" destId="{E15DA006-5AB5-484B-A939-90991BDEE51F}" srcOrd="0" destOrd="0" presId="urn:microsoft.com/office/officeart/2005/8/layout/default"/>
    <dgm:cxn modelId="{B24E1FEC-ED4C-4415-8B2C-B3125658BE93}" srcId="{69F81D34-6C03-4C78-94C6-98CCEEB96495}" destId="{324BDC2B-DD80-44C1-B4C2-51BE6E75F1AE}" srcOrd="1" destOrd="0" parTransId="{E205D4B4-CCF1-4ECD-9102-8FCBB3B90FAA}" sibTransId="{BEF84F2B-273E-42FC-8AD5-8165D56D9E85}"/>
    <dgm:cxn modelId="{8D6636FD-C46B-425B-B1FE-0C119C019FFD}" type="presOf" srcId="{324BDC2B-DD80-44C1-B4C2-51BE6E75F1AE}" destId="{7B994D3A-4BDC-48DD-BD20-81189F6B0F1F}" srcOrd="0" destOrd="0" presId="urn:microsoft.com/office/officeart/2005/8/layout/default"/>
    <dgm:cxn modelId="{CA55BD78-3805-428D-B3F3-B50E2CF875F8}" type="presParOf" srcId="{E15DA006-5AB5-484B-A939-90991BDEE51F}" destId="{F53A453E-60D0-4100-967A-08A8DEBD06C3}" srcOrd="0" destOrd="0" presId="urn:microsoft.com/office/officeart/2005/8/layout/default"/>
    <dgm:cxn modelId="{7212BFC4-94AA-4CB5-A651-13C350EB013B}" type="presParOf" srcId="{E15DA006-5AB5-484B-A939-90991BDEE51F}" destId="{5CDE4E93-BFEF-48AC-B7B5-C43F28413489}" srcOrd="1" destOrd="0" presId="urn:microsoft.com/office/officeart/2005/8/layout/default"/>
    <dgm:cxn modelId="{CD1F7D25-8056-4983-B3D8-9EBF30ADC05A}" type="presParOf" srcId="{E15DA006-5AB5-484B-A939-90991BDEE51F}" destId="{7B994D3A-4BDC-48DD-BD20-81189F6B0F1F}" srcOrd="2" destOrd="0" presId="urn:microsoft.com/office/officeart/2005/8/layout/default"/>
    <dgm:cxn modelId="{28BC5163-56FB-4139-AA7B-A99C4D380174}" type="presParOf" srcId="{E15DA006-5AB5-484B-A939-90991BDEE51F}" destId="{B7174927-D348-4326-916E-A6320CDAB691}" srcOrd="3" destOrd="0" presId="urn:microsoft.com/office/officeart/2005/8/layout/default"/>
    <dgm:cxn modelId="{FDD6AFBA-98EF-4335-9AD5-6756567EEEAB}" type="presParOf" srcId="{E15DA006-5AB5-484B-A939-90991BDEE51F}" destId="{980CC66E-F4DB-4C43-8A51-0BD141E20FC6}" srcOrd="4" destOrd="0" presId="urn:microsoft.com/office/officeart/2005/8/layout/default"/>
    <dgm:cxn modelId="{273C646B-0008-455D-96A4-EFFB4096E95B}" type="presParOf" srcId="{E15DA006-5AB5-484B-A939-90991BDEE51F}" destId="{0C3AFA96-A243-4DB6-BE03-C91D409C4993}" srcOrd="5" destOrd="0" presId="urn:microsoft.com/office/officeart/2005/8/layout/default"/>
    <dgm:cxn modelId="{4652CC29-6D93-49D3-B953-1D8AB11A8D46}" type="presParOf" srcId="{E15DA006-5AB5-484B-A939-90991BDEE51F}" destId="{FAA69AAC-ADF6-4148-8BC6-7EE62C8DBAF0}" srcOrd="6" destOrd="0" presId="urn:microsoft.com/office/officeart/2005/8/layout/default"/>
    <dgm:cxn modelId="{F1DD3F94-E79A-4E62-8499-973AE2E032EE}" type="presParOf" srcId="{E15DA006-5AB5-484B-A939-90991BDEE51F}" destId="{8AFC702B-F61F-435D-BD35-3909005B02E3}" srcOrd="7" destOrd="0" presId="urn:microsoft.com/office/officeart/2005/8/layout/default"/>
    <dgm:cxn modelId="{677B0BCE-9A32-42A8-B873-14A379E51D43}" type="presParOf" srcId="{E15DA006-5AB5-484B-A939-90991BDEE51F}" destId="{80FC17D3-C010-48A7-A286-9D8C8BBDC09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15F356-1F47-4848-9DAA-E979D89ABF8D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9A5CF97-B0B1-42E5-812E-732E429D957F}">
      <dgm:prSet phldrT="[Текст]"/>
      <dgm:spPr/>
      <dgm:t>
        <a:bodyPr/>
        <a:lstStyle/>
        <a:p>
          <a:r>
            <a:rPr lang="ru-RU" dirty="0"/>
            <a:t>Тематические практические работы</a:t>
          </a:r>
        </a:p>
      </dgm:t>
    </dgm:pt>
    <dgm:pt modelId="{692A824B-82EE-444A-ABCD-538972F7F1E1}" type="parTrans" cxnId="{18C8E1F1-881B-4882-8083-B75FB15631C4}">
      <dgm:prSet/>
      <dgm:spPr/>
      <dgm:t>
        <a:bodyPr/>
        <a:lstStyle/>
        <a:p>
          <a:endParaRPr lang="ru-RU"/>
        </a:p>
      </dgm:t>
    </dgm:pt>
    <dgm:pt modelId="{85EFE243-4778-4643-AEED-34EB6C0E75A7}" type="sibTrans" cxnId="{18C8E1F1-881B-4882-8083-B75FB15631C4}">
      <dgm:prSet/>
      <dgm:spPr/>
      <dgm:t>
        <a:bodyPr/>
        <a:lstStyle/>
        <a:p>
          <a:endParaRPr lang="ru-RU"/>
        </a:p>
      </dgm:t>
    </dgm:pt>
    <dgm:pt modelId="{734222D8-5D6A-4B3D-83E4-EA7578F05A1E}">
      <dgm:prSet phldrT="[Текст]"/>
      <dgm:spPr/>
      <dgm:t>
        <a:bodyPr/>
        <a:lstStyle/>
        <a:p>
          <a:r>
            <a:rPr lang="ru-RU" dirty="0"/>
            <a:t>Выполняют под руководством учителя</a:t>
          </a:r>
        </a:p>
      </dgm:t>
    </dgm:pt>
    <dgm:pt modelId="{F8261745-6D08-4E53-B39E-5A48DFBFFCE9}" type="parTrans" cxnId="{EA2D46D4-B535-4254-9D9D-8218CD061FDF}">
      <dgm:prSet/>
      <dgm:spPr/>
      <dgm:t>
        <a:bodyPr/>
        <a:lstStyle/>
        <a:p>
          <a:endParaRPr lang="ru-RU"/>
        </a:p>
      </dgm:t>
    </dgm:pt>
    <dgm:pt modelId="{DC3AC905-261E-44E0-9029-3EB03744F84A}" type="sibTrans" cxnId="{EA2D46D4-B535-4254-9D9D-8218CD061FDF}">
      <dgm:prSet/>
      <dgm:spPr/>
      <dgm:t>
        <a:bodyPr/>
        <a:lstStyle/>
        <a:p>
          <a:endParaRPr lang="ru-RU"/>
        </a:p>
      </dgm:t>
    </dgm:pt>
    <dgm:pt modelId="{B27F7788-D451-4095-AF0B-FDF8CD48DE97}">
      <dgm:prSet/>
      <dgm:spPr/>
      <dgm:t>
        <a:bodyPr/>
        <a:lstStyle/>
        <a:p>
          <a:r>
            <a:rPr lang="ru-RU"/>
            <a:t>работают по алгоритму, самостоятельно</a:t>
          </a:r>
        </a:p>
      </dgm:t>
    </dgm:pt>
    <dgm:pt modelId="{8AE77C98-AD38-47D2-B529-279A0196C088}" type="parTrans" cxnId="{DA668B10-BFF1-4B25-92A5-FC4F1F183E84}">
      <dgm:prSet/>
      <dgm:spPr/>
      <dgm:t>
        <a:bodyPr/>
        <a:lstStyle/>
        <a:p>
          <a:endParaRPr lang="ru-RU"/>
        </a:p>
      </dgm:t>
    </dgm:pt>
    <dgm:pt modelId="{47A1F7ED-3E3D-4055-91AC-525364BF69B1}" type="sibTrans" cxnId="{DA668B10-BFF1-4B25-92A5-FC4F1F183E84}">
      <dgm:prSet/>
      <dgm:spPr/>
      <dgm:t>
        <a:bodyPr/>
        <a:lstStyle/>
        <a:p>
          <a:endParaRPr lang="ru-RU"/>
        </a:p>
      </dgm:t>
    </dgm:pt>
    <dgm:pt modelId="{34F29BE6-2EAE-4D00-80C4-FD3887705FE2}" type="pres">
      <dgm:prSet presAssocID="{3315F356-1F47-4848-9DAA-E979D89ABF8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3BA38D4-D253-4732-A123-B9BAD45A56E0}" type="pres">
      <dgm:prSet presAssocID="{F9A5CF97-B0B1-42E5-812E-732E429D957F}" presName="root1" presStyleCnt="0"/>
      <dgm:spPr/>
    </dgm:pt>
    <dgm:pt modelId="{7FB847A2-22A9-454D-997A-7D9C58C623C6}" type="pres">
      <dgm:prSet presAssocID="{F9A5CF97-B0B1-42E5-812E-732E429D957F}" presName="LevelOneTextNode" presStyleLbl="node0" presStyleIdx="0" presStyleCnt="1">
        <dgm:presLayoutVars>
          <dgm:chPref val="3"/>
        </dgm:presLayoutVars>
      </dgm:prSet>
      <dgm:spPr/>
    </dgm:pt>
    <dgm:pt modelId="{B2D5439F-65CE-46BC-A101-F4394A5E6F6B}" type="pres">
      <dgm:prSet presAssocID="{F9A5CF97-B0B1-42E5-812E-732E429D957F}" presName="level2hierChild" presStyleCnt="0"/>
      <dgm:spPr/>
    </dgm:pt>
    <dgm:pt modelId="{384B12C3-FA32-4421-B0A8-28A1A91C8959}" type="pres">
      <dgm:prSet presAssocID="{F8261745-6D08-4E53-B39E-5A48DFBFFCE9}" presName="conn2-1" presStyleLbl="parChTrans1D2" presStyleIdx="0" presStyleCnt="2"/>
      <dgm:spPr/>
    </dgm:pt>
    <dgm:pt modelId="{3B68A99A-702D-4091-9B3F-D92E03B98B8E}" type="pres">
      <dgm:prSet presAssocID="{F8261745-6D08-4E53-B39E-5A48DFBFFCE9}" presName="connTx" presStyleLbl="parChTrans1D2" presStyleIdx="0" presStyleCnt="2"/>
      <dgm:spPr/>
    </dgm:pt>
    <dgm:pt modelId="{012A3242-EA13-4D34-A0F6-E96D552EA473}" type="pres">
      <dgm:prSet presAssocID="{734222D8-5D6A-4B3D-83E4-EA7578F05A1E}" presName="root2" presStyleCnt="0"/>
      <dgm:spPr/>
    </dgm:pt>
    <dgm:pt modelId="{0A6757C8-6EE6-447C-BCC8-5809B1732A34}" type="pres">
      <dgm:prSet presAssocID="{734222D8-5D6A-4B3D-83E4-EA7578F05A1E}" presName="LevelTwoTextNode" presStyleLbl="node2" presStyleIdx="0" presStyleCnt="2">
        <dgm:presLayoutVars>
          <dgm:chPref val="3"/>
        </dgm:presLayoutVars>
      </dgm:prSet>
      <dgm:spPr/>
    </dgm:pt>
    <dgm:pt modelId="{AB2F7793-0CDB-4AF1-8432-1D785D4DA766}" type="pres">
      <dgm:prSet presAssocID="{734222D8-5D6A-4B3D-83E4-EA7578F05A1E}" presName="level3hierChild" presStyleCnt="0"/>
      <dgm:spPr/>
    </dgm:pt>
    <dgm:pt modelId="{BEADAE15-BE87-458F-95CD-E8D1FF1E3D1B}" type="pres">
      <dgm:prSet presAssocID="{8AE77C98-AD38-47D2-B529-279A0196C088}" presName="conn2-1" presStyleLbl="parChTrans1D2" presStyleIdx="1" presStyleCnt="2"/>
      <dgm:spPr/>
    </dgm:pt>
    <dgm:pt modelId="{7D853671-16B5-473D-BD4E-3E0649EE8FF1}" type="pres">
      <dgm:prSet presAssocID="{8AE77C98-AD38-47D2-B529-279A0196C088}" presName="connTx" presStyleLbl="parChTrans1D2" presStyleIdx="1" presStyleCnt="2"/>
      <dgm:spPr/>
    </dgm:pt>
    <dgm:pt modelId="{475B7139-A390-4F0F-9D12-6A59C7DD87B1}" type="pres">
      <dgm:prSet presAssocID="{B27F7788-D451-4095-AF0B-FDF8CD48DE97}" presName="root2" presStyleCnt="0"/>
      <dgm:spPr/>
    </dgm:pt>
    <dgm:pt modelId="{01639986-2D68-4CB1-986E-7F0BA44F3FE9}" type="pres">
      <dgm:prSet presAssocID="{B27F7788-D451-4095-AF0B-FDF8CD48DE97}" presName="LevelTwoTextNode" presStyleLbl="node2" presStyleIdx="1" presStyleCnt="2">
        <dgm:presLayoutVars>
          <dgm:chPref val="3"/>
        </dgm:presLayoutVars>
      </dgm:prSet>
      <dgm:spPr/>
    </dgm:pt>
    <dgm:pt modelId="{1FDB5A40-819C-4087-A37F-9D92A7FED82A}" type="pres">
      <dgm:prSet presAssocID="{B27F7788-D451-4095-AF0B-FDF8CD48DE97}" presName="level3hierChild" presStyleCnt="0"/>
      <dgm:spPr/>
    </dgm:pt>
  </dgm:ptLst>
  <dgm:cxnLst>
    <dgm:cxn modelId="{DA668B10-BFF1-4B25-92A5-FC4F1F183E84}" srcId="{F9A5CF97-B0B1-42E5-812E-732E429D957F}" destId="{B27F7788-D451-4095-AF0B-FDF8CD48DE97}" srcOrd="1" destOrd="0" parTransId="{8AE77C98-AD38-47D2-B529-279A0196C088}" sibTransId="{47A1F7ED-3E3D-4055-91AC-525364BF69B1}"/>
    <dgm:cxn modelId="{75E11217-403B-46BC-AC36-26A1793FB89C}" type="presOf" srcId="{8AE77C98-AD38-47D2-B529-279A0196C088}" destId="{BEADAE15-BE87-458F-95CD-E8D1FF1E3D1B}" srcOrd="0" destOrd="0" presId="urn:microsoft.com/office/officeart/2005/8/layout/hierarchy2"/>
    <dgm:cxn modelId="{59F99164-8837-41B7-B0C2-420BF16E077A}" type="presOf" srcId="{734222D8-5D6A-4B3D-83E4-EA7578F05A1E}" destId="{0A6757C8-6EE6-447C-BCC8-5809B1732A34}" srcOrd="0" destOrd="0" presId="urn:microsoft.com/office/officeart/2005/8/layout/hierarchy2"/>
    <dgm:cxn modelId="{1F3C184E-859E-4BF9-9A8F-FE76B4215CAE}" type="presOf" srcId="{8AE77C98-AD38-47D2-B529-279A0196C088}" destId="{7D853671-16B5-473D-BD4E-3E0649EE8FF1}" srcOrd="1" destOrd="0" presId="urn:microsoft.com/office/officeart/2005/8/layout/hierarchy2"/>
    <dgm:cxn modelId="{F2FDB758-C141-4346-88EE-099E3E92CE90}" type="presOf" srcId="{B27F7788-D451-4095-AF0B-FDF8CD48DE97}" destId="{01639986-2D68-4CB1-986E-7F0BA44F3FE9}" srcOrd="0" destOrd="0" presId="urn:microsoft.com/office/officeart/2005/8/layout/hierarchy2"/>
    <dgm:cxn modelId="{682523B1-F167-43AC-8FDF-CE5ABAFA7797}" type="presOf" srcId="{F9A5CF97-B0B1-42E5-812E-732E429D957F}" destId="{7FB847A2-22A9-454D-997A-7D9C58C623C6}" srcOrd="0" destOrd="0" presId="urn:microsoft.com/office/officeart/2005/8/layout/hierarchy2"/>
    <dgm:cxn modelId="{76C460BD-A0CD-40DA-8481-82DEBA09A6FC}" type="presOf" srcId="{F8261745-6D08-4E53-B39E-5A48DFBFFCE9}" destId="{384B12C3-FA32-4421-B0A8-28A1A91C8959}" srcOrd="0" destOrd="0" presId="urn:microsoft.com/office/officeart/2005/8/layout/hierarchy2"/>
    <dgm:cxn modelId="{EA2D46D4-B535-4254-9D9D-8218CD061FDF}" srcId="{F9A5CF97-B0B1-42E5-812E-732E429D957F}" destId="{734222D8-5D6A-4B3D-83E4-EA7578F05A1E}" srcOrd="0" destOrd="0" parTransId="{F8261745-6D08-4E53-B39E-5A48DFBFFCE9}" sibTransId="{DC3AC905-261E-44E0-9029-3EB03744F84A}"/>
    <dgm:cxn modelId="{6AFFB9E6-FD51-41BB-AEE6-1A4D013BC9B9}" type="presOf" srcId="{F8261745-6D08-4E53-B39E-5A48DFBFFCE9}" destId="{3B68A99A-702D-4091-9B3F-D92E03B98B8E}" srcOrd="1" destOrd="0" presId="urn:microsoft.com/office/officeart/2005/8/layout/hierarchy2"/>
    <dgm:cxn modelId="{4685CBEB-447D-400E-AF84-BBC3FB195F84}" type="presOf" srcId="{3315F356-1F47-4848-9DAA-E979D89ABF8D}" destId="{34F29BE6-2EAE-4D00-80C4-FD3887705FE2}" srcOrd="0" destOrd="0" presId="urn:microsoft.com/office/officeart/2005/8/layout/hierarchy2"/>
    <dgm:cxn modelId="{18C8E1F1-881B-4882-8083-B75FB15631C4}" srcId="{3315F356-1F47-4848-9DAA-E979D89ABF8D}" destId="{F9A5CF97-B0B1-42E5-812E-732E429D957F}" srcOrd="0" destOrd="0" parTransId="{692A824B-82EE-444A-ABCD-538972F7F1E1}" sibTransId="{85EFE243-4778-4643-AEED-34EB6C0E75A7}"/>
    <dgm:cxn modelId="{1E10952F-2342-4880-AFB1-4B3A9EB357B4}" type="presParOf" srcId="{34F29BE6-2EAE-4D00-80C4-FD3887705FE2}" destId="{93BA38D4-D253-4732-A123-B9BAD45A56E0}" srcOrd="0" destOrd="0" presId="urn:microsoft.com/office/officeart/2005/8/layout/hierarchy2"/>
    <dgm:cxn modelId="{B7B42EF7-DD84-4235-9500-8D659CA3DF70}" type="presParOf" srcId="{93BA38D4-D253-4732-A123-B9BAD45A56E0}" destId="{7FB847A2-22A9-454D-997A-7D9C58C623C6}" srcOrd="0" destOrd="0" presId="urn:microsoft.com/office/officeart/2005/8/layout/hierarchy2"/>
    <dgm:cxn modelId="{1D3587A8-7DE4-4045-A39F-17E485FED6A5}" type="presParOf" srcId="{93BA38D4-D253-4732-A123-B9BAD45A56E0}" destId="{B2D5439F-65CE-46BC-A101-F4394A5E6F6B}" srcOrd="1" destOrd="0" presId="urn:microsoft.com/office/officeart/2005/8/layout/hierarchy2"/>
    <dgm:cxn modelId="{27A9317E-2E7D-42A8-9C3D-9E5AFA653B4F}" type="presParOf" srcId="{B2D5439F-65CE-46BC-A101-F4394A5E6F6B}" destId="{384B12C3-FA32-4421-B0A8-28A1A91C8959}" srcOrd="0" destOrd="0" presId="urn:microsoft.com/office/officeart/2005/8/layout/hierarchy2"/>
    <dgm:cxn modelId="{651AC4D7-C48D-42B5-8320-84081072444B}" type="presParOf" srcId="{384B12C3-FA32-4421-B0A8-28A1A91C8959}" destId="{3B68A99A-702D-4091-9B3F-D92E03B98B8E}" srcOrd="0" destOrd="0" presId="urn:microsoft.com/office/officeart/2005/8/layout/hierarchy2"/>
    <dgm:cxn modelId="{C8A680E8-A0A9-4BD4-9465-EF2FDD897076}" type="presParOf" srcId="{B2D5439F-65CE-46BC-A101-F4394A5E6F6B}" destId="{012A3242-EA13-4D34-A0F6-E96D552EA473}" srcOrd="1" destOrd="0" presId="urn:microsoft.com/office/officeart/2005/8/layout/hierarchy2"/>
    <dgm:cxn modelId="{E6319403-FFD2-478F-A501-A9E33087EC7E}" type="presParOf" srcId="{012A3242-EA13-4D34-A0F6-E96D552EA473}" destId="{0A6757C8-6EE6-447C-BCC8-5809B1732A34}" srcOrd="0" destOrd="0" presId="urn:microsoft.com/office/officeart/2005/8/layout/hierarchy2"/>
    <dgm:cxn modelId="{3D68EE3D-55AB-427F-B8AA-D19629E90ADD}" type="presParOf" srcId="{012A3242-EA13-4D34-A0F6-E96D552EA473}" destId="{AB2F7793-0CDB-4AF1-8432-1D785D4DA766}" srcOrd="1" destOrd="0" presId="urn:microsoft.com/office/officeart/2005/8/layout/hierarchy2"/>
    <dgm:cxn modelId="{6668E30E-C0EE-4187-9618-098692E17507}" type="presParOf" srcId="{B2D5439F-65CE-46BC-A101-F4394A5E6F6B}" destId="{BEADAE15-BE87-458F-95CD-E8D1FF1E3D1B}" srcOrd="2" destOrd="0" presId="urn:microsoft.com/office/officeart/2005/8/layout/hierarchy2"/>
    <dgm:cxn modelId="{654BF23D-622E-4C07-BDE3-371A3915CD40}" type="presParOf" srcId="{BEADAE15-BE87-458F-95CD-E8D1FF1E3D1B}" destId="{7D853671-16B5-473D-BD4E-3E0649EE8FF1}" srcOrd="0" destOrd="0" presId="urn:microsoft.com/office/officeart/2005/8/layout/hierarchy2"/>
    <dgm:cxn modelId="{148482CB-5748-4E49-A0F7-E1954769FA26}" type="presParOf" srcId="{B2D5439F-65CE-46BC-A101-F4394A5E6F6B}" destId="{475B7139-A390-4F0F-9D12-6A59C7DD87B1}" srcOrd="3" destOrd="0" presId="urn:microsoft.com/office/officeart/2005/8/layout/hierarchy2"/>
    <dgm:cxn modelId="{541F88D9-7A62-4E60-8549-E991D77DB5F7}" type="presParOf" srcId="{475B7139-A390-4F0F-9D12-6A59C7DD87B1}" destId="{01639986-2D68-4CB1-986E-7F0BA44F3FE9}" srcOrd="0" destOrd="0" presId="urn:microsoft.com/office/officeart/2005/8/layout/hierarchy2"/>
    <dgm:cxn modelId="{BA2E065B-8173-4464-AE9F-C78CA3FAC9C0}" type="presParOf" srcId="{475B7139-A390-4F0F-9D12-6A59C7DD87B1}" destId="{1FDB5A40-819C-4087-A37F-9D92A7FED82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72E98-95D6-4F59-BBF7-1B38A59F3FB9}">
      <dsp:nvSpPr>
        <dsp:cNvPr id="0" name=""/>
        <dsp:cNvSpPr/>
      </dsp:nvSpPr>
      <dsp:spPr>
        <a:xfrm>
          <a:off x="0" y="0"/>
          <a:ext cx="6000054" cy="8849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ФГОС ООО</a:t>
          </a:r>
        </a:p>
      </dsp:txBody>
      <dsp:txXfrm>
        <a:off x="25920" y="25920"/>
        <a:ext cx="4941549" cy="833140"/>
      </dsp:txXfrm>
    </dsp:sp>
    <dsp:sp modelId="{65D562B0-DBF9-4EBD-856E-1F9CDDD084F1}">
      <dsp:nvSpPr>
        <dsp:cNvPr id="0" name=""/>
        <dsp:cNvSpPr/>
      </dsp:nvSpPr>
      <dsp:spPr>
        <a:xfrm>
          <a:off x="448055" y="1007894"/>
          <a:ext cx="6000054" cy="8849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Уточнение и конкретизация требований к результатам освоения ОП</a:t>
          </a:r>
        </a:p>
      </dsp:txBody>
      <dsp:txXfrm>
        <a:off x="473975" y="1033814"/>
        <a:ext cx="4924920" cy="833140"/>
      </dsp:txXfrm>
    </dsp:sp>
    <dsp:sp modelId="{61861CAF-A42D-452B-8EAD-AA4B6FC903F9}">
      <dsp:nvSpPr>
        <dsp:cNvPr id="0" name=""/>
        <dsp:cNvSpPr/>
      </dsp:nvSpPr>
      <dsp:spPr>
        <a:xfrm>
          <a:off x="896111" y="2015788"/>
          <a:ext cx="6000054" cy="8849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Реализаций системно-деятельностного подхода </a:t>
          </a:r>
        </a:p>
      </dsp:txBody>
      <dsp:txXfrm>
        <a:off x="922031" y="2041708"/>
        <a:ext cx="4924920" cy="833140"/>
      </dsp:txXfrm>
    </dsp:sp>
    <dsp:sp modelId="{B2B7D017-EDA3-4830-A92D-12208784843C}">
      <dsp:nvSpPr>
        <dsp:cNvPr id="0" name=""/>
        <dsp:cNvSpPr/>
      </dsp:nvSpPr>
      <dsp:spPr>
        <a:xfrm>
          <a:off x="1344167" y="3023682"/>
          <a:ext cx="6000054" cy="88498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Знания </a:t>
          </a:r>
          <a:r>
            <a:rPr lang="ru-RU" sz="2100" b="1" kern="1200" baseline="0" dirty="0"/>
            <a:t>и виды деятельности (УУД)</a:t>
          </a:r>
          <a:endParaRPr lang="ru-RU" sz="2100" b="1" kern="1200" dirty="0"/>
        </a:p>
      </dsp:txBody>
      <dsp:txXfrm>
        <a:off x="1370087" y="3049602"/>
        <a:ext cx="4924920" cy="833140"/>
      </dsp:txXfrm>
    </dsp:sp>
    <dsp:sp modelId="{A74DA7E5-BA69-4E05-8205-E5243C1DD43D}">
      <dsp:nvSpPr>
        <dsp:cNvPr id="0" name=""/>
        <dsp:cNvSpPr/>
      </dsp:nvSpPr>
      <dsp:spPr>
        <a:xfrm>
          <a:off x="1792223" y="4031576"/>
          <a:ext cx="6000054" cy="88498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/>
            <a:t>Достижение предметных и метапредметных результатов</a:t>
          </a:r>
        </a:p>
      </dsp:txBody>
      <dsp:txXfrm>
        <a:off x="1818143" y="4057496"/>
        <a:ext cx="4924920" cy="833140"/>
      </dsp:txXfrm>
    </dsp:sp>
    <dsp:sp modelId="{D736938E-4708-4ECC-AA2C-A4E840D69CC3}">
      <dsp:nvSpPr>
        <dsp:cNvPr id="0" name=""/>
        <dsp:cNvSpPr/>
      </dsp:nvSpPr>
      <dsp:spPr>
        <a:xfrm>
          <a:off x="5424816" y="646527"/>
          <a:ext cx="575237" cy="5752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>
        <a:off x="5554244" y="646527"/>
        <a:ext cx="316381" cy="432866"/>
      </dsp:txXfrm>
    </dsp:sp>
    <dsp:sp modelId="{E753CFEE-0263-497B-AA9A-2D25BFBABD5C}">
      <dsp:nvSpPr>
        <dsp:cNvPr id="0" name=""/>
        <dsp:cNvSpPr/>
      </dsp:nvSpPr>
      <dsp:spPr>
        <a:xfrm>
          <a:off x="5872872" y="1654421"/>
          <a:ext cx="575237" cy="57523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>
        <a:off x="6002300" y="1654421"/>
        <a:ext cx="316381" cy="432866"/>
      </dsp:txXfrm>
    </dsp:sp>
    <dsp:sp modelId="{41A1A47E-79CC-4387-8038-3E9106AE0C58}">
      <dsp:nvSpPr>
        <dsp:cNvPr id="0" name=""/>
        <dsp:cNvSpPr/>
      </dsp:nvSpPr>
      <dsp:spPr>
        <a:xfrm>
          <a:off x="6320928" y="2647565"/>
          <a:ext cx="575237" cy="57523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>
        <a:off x="6450356" y="2647565"/>
        <a:ext cx="316381" cy="432866"/>
      </dsp:txXfrm>
    </dsp:sp>
    <dsp:sp modelId="{82A27C3A-E9F9-4437-844B-21CBF9273AC0}">
      <dsp:nvSpPr>
        <dsp:cNvPr id="0" name=""/>
        <dsp:cNvSpPr/>
      </dsp:nvSpPr>
      <dsp:spPr>
        <a:xfrm>
          <a:off x="6768984" y="3665293"/>
          <a:ext cx="575237" cy="57523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>
        <a:off x="6898412" y="3665293"/>
        <a:ext cx="316381" cy="4328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3A453E-60D0-4100-967A-08A8DEBD06C3}">
      <dsp:nvSpPr>
        <dsp:cNvPr id="0" name=""/>
        <dsp:cNvSpPr/>
      </dsp:nvSpPr>
      <dsp:spPr>
        <a:xfrm>
          <a:off x="96050" y="3303701"/>
          <a:ext cx="3808357" cy="22496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/>
            <a:t>Внутришкольное</a:t>
          </a:r>
        </a:p>
      </dsp:txBody>
      <dsp:txXfrm>
        <a:off x="96050" y="3303701"/>
        <a:ext cx="3808357" cy="2249683"/>
      </dsp:txXfrm>
    </dsp:sp>
    <dsp:sp modelId="{7B994D3A-4BDC-48DD-BD20-81189F6B0F1F}">
      <dsp:nvSpPr>
        <dsp:cNvPr id="0" name=""/>
        <dsp:cNvSpPr/>
      </dsp:nvSpPr>
      <dsp:spPr>
        <a:xfrm>
          <a:off x="4165077" y="3282081"/>
          <a:ext cx="3696747" cy="22943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ГИА, ВПР, мониторинг федерального, регионального, муниципального уровней</a:t>
          </a:r>
        </a:p>
      </dsp:txBody>
      <dsp:txXfrm>
        <a:off x="4165077" y="3282081"/>
        <a:ext cx="3696747" cy="2294327"/>
      </dsp:txXfrm>
    </dsp:sp>
    <dsp:sp modelId="{980CC66E-F4DB-4C43-8A51-0BD141E20FC6}">
      <dsp:nvSpPr>
        <dsp:cNvPr id="0" name=""/>
        <dsp:cNvSpPr/>
      </dsp:nvSpPr>
      <dsp:spPr>
        <a:xfrm>
          <a:off x="331466" y="1368362"/>
          <a:ext cx="3567582" cy="16521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/>
            <a:t>Внутреннее </a:t>
          </a:r>
        </a:p>
      </dsp:txBody>
      <dsp:txXfrm>
        <a:off x="331466" y="1368362"/>
        <a:ext cx="3567582" cy="1652162"/>
      </dsp:txXfrm>
    </dsp:sp>
    <dsp:sp modelId="{FAA69AAC-ADF6-4148-8BC6-7EE62C8DBAF0}">
      <dsp:nvSpPr>
        <dsp:cNvPr id="0" name=""/>
        <dsp:cNvSpPr/>
      </dsp:nvSpPr>
      <dsp:spPr>
        <a:xfrm>
          <a:off x="4234802" y="1366477"/>
          <a:ext cx="3540357" cy="16406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/>
            <a:t>Внешнее </a:t>
          </a:r>
        </a:p>
      </dsp:txBody>
      <dsp:txXfrm>
        <a:off x="4234802" y="1366477"/>
        <a:ext cx="3540357" cy="1640632"/>
      </dsp:txXfrm>
    </dsp:sp>
    <dsp:sp modelId="{80FC17D3-C010-48A7-A286-9D8C8BBDC09D}">
      <dsp:nvSpPr>
        <dsp:cNvPr id="0" name=""/>
        <dsp:cNvSpPr/>
      </dsp:nvSpPr>
      <dsp:spPr>
        <a:xfrm>
          <a:off x="2102230" y="0"/>
          <a:ext cx="4265022" cy="12429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kern="1200" dirty="0"/>
            <a:t>Оценивание </a:t>
          </a:r>
        </a:p>
      </dsp:txBody>
      <dsp:txXfrm>
        <a:off x="2102230" y="0"/>
        <a:ext cx="4265022" cy="12429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B847A2-22A9-454D-997A-7D9C58C623C6}">
      <dsp:nvSpPr>
        <dsp:cNvPr id="0" name=""/>
        <dsp:cNvSpPr/>
      </dsp:nvSpPr>
      <dsp:spPr>
        <a:xfrm>
          <a:off x="1354" y="1004469"/>
          <a:ext cx="2268306" cy="113415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Тематические практические работы</a:t>
          </a:r>
        </a:p>
      </dsp:txBody>
      <dsp:txXfrm>
        <a:off x="34572" y="1037687"/>
        <a:ext cx="2201870" cy="1067717"/>
      </dsp:txXfrm>
    </dsp:sp>
    <dsp:sp modelId="{384B12C3-FA32-4421-B0A8-28A1A91C8959}">
      <dsp:nvSpPr>
        <dsp:cNvPr id="0" name=""/>
        <dsp:cNvSpPr/>
      </dsp:nvSpPr>
      <dsp:spPr>
        <a:xfrm rot="19457599">
          <a:off x="2164636" y="1213001"/>
          <a:ext cx="1117371" cy="64951"/>
        </a:xfrm>
        <a:custGeom>
          <a:avLst/>
          <a:gdLst/>
          <a:ahLst/>
          <a:cxnLst/>
          <a:rect l="0" t="0" r="0" b="0"/>
          <a:pathLst>
            <a:path>
              <a:moveTo>
                <a:pt x="0" y="32475"/>
              </a:moveTo>
              <a:lnTo>
                <a:pt x="1117371" y="32475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695387" y="1217543"/>
        <a:ext cx="55868" cy="55868"/>
      </dsp:txXfrm>
    </dsp:sp>
    <dsp:sp modelId="{0A6757C8-6EE6-447C-BCC8-5809B1732A34}">
      <dsp:nvSpPr>
        <dsp:cNvPr id="0" name=""/>
        <dsp:cNvSpPr/>
      </dsp:nvSpPr>
      <dsp:spPr>
        <a:xfrm>
          <a:off x="3176983" y="352331"/>
          <a:ext cx="2268306" cy="11341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Выполняют под руководством учителя</a:t>
          </a:r>
        </a:p>
      </dsp:txBody>
      <dsp:txXfrm>
        <a:off x="3210201" y="385549"/>
        <a:ext cx="2201870" cy="1067717"/>
      </dsp:txXfrm>
    </dsp:sp>
    <dsp:sp modelId="{BEADAE15-BE87-458F-95CD-E8D1FF1E3D1B}">
      <dsp:nvSpPr>
        <dsp:cNvPr id="0" name=""/>
        <dsp:cNvSpPr/>
      </dsp:nvSpPr>
      <dsp:spPr>
        <a:xfrm rot="2142401">
          <a:off x="2164636" y="1865139"/>
          <a:ext cx="1117371" cy="64951"/>
        </a:xfrm>
        <a:custGeom>
          <a:avLst/>
          <a:gdLst/>
          <a:ahLst/>
          <a:cxnLst/>
          <a:rect l="0" t="0" r="0" b="0"/>
          <a:pathLst>
            <a:path>
              <a:moveTo>
                <a:pt x="0" y="32475"/>
              </a:moveTo>
              <a:lnTo>
                <a:pt x="1117371" y="32475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2695387" y="1869681"/>
        <a:ext cx="55868" cy="55868"/>
      </dsp:txXfrm>
    </dsp:sp>
    <dsp:sp modelId="{01639986-2D68-4CB1-986E-7F0BA44F3FE9}">
      <dsp:nvSpPr>
        <dsp:cNvPr id="0" name=""/>
        <dsp:cNvSpPr/>
      </dsp:nvSpPr>
      <dsp:spPr>
        <a:xfrm>
          <a:off x="3176983" y="1656607"/>
          <a:ext cx="2268306" cy="11341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работают по алгоритму, самостоятельно</a:t>
          </a:r>
        </a:p>
      </dsp:txBody>
      <dsp:txXfrm>
        <a:off x="3210201" y="1689825"/>
        <a:ext cx="2201870" cy="1067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22.11.2024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content.edsoo.ru/case/subject/2/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soo.ru/wp-content/uploads/2023/11/mp_oczenka_geografiya.pdf?ysclid=m3fwnm68k4682065698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soo.ru/wp-content/uploads/2023/11/mp_oczenka_geografiya.pdf?ysclid=m3fwnm68k4682065698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na.negodina@mail.ru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5692" y="1757127"/>
            <a:ext cx="7195930" cy="187346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/>
            <a:r>
              <a:rPr lang="ru-RU" sz="3200" b="1" dirty="0"/>
              <a:t>Система оценки достижений планируемых предметных результатов освоения учебного предмета «География»</a:t>
            </a:r>
            <a:endParaRPr lang="ru" sz="32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8984" y="4968163"/>
            <a:ext cx="6650455" cy="1021498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>
            <a:normAutofit fontScale="85000" lnSpcReduction="20000"/>
          </a:bodyPr>
          <a:lstStyle/>
          <a:p>
            <a:pPr algn="just" rtl="0"/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Негодина Инна Сергеевна, учитель географии МАОУ «Зональненская СОШ Томского района</a:t>
            </a:r>
          </a:p>
          <a:p>
            <a:pPr algn="just" rtl="0"/>
            <a:endParaRPr lang="ru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Рисунок 4" descr="Изображение здания, места для сидения, скамейки, вид сбоку&#10;&#10;Автоматически созданное описание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Многообразие видов и форм оценивания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20496A6-292C-5690-DB4D-B4D52E12A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820543"/>
              </p:ext>
            </p:extLst>
          </p:nvPr>
        </p:nvGraphicFramePr>
        <p:xfrm>
          <a:off x="132523" y="561536"/>
          <a:ext cx="11913704" cy="57302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884658">
                  <a:extLst>
                    <a:ext uri="{9D8B030D-6E8A-4147-A177-3AD203B41FA5}">
                      <a16:colId xmlns:a16="http://schemas.microsoft.com/office/drawing/2014/main" val="285043419"/>
                    </a:ext>
                  </a:extLst>
                </a:gridCol>
                <a:gridCol w="9029046">
                  <a:extLst>
                    <a:ext uri="{9D8B030D-6E8A-4147-A177-3AD203B41FA5}">
                      <a16:colId xmlns:a16="http://schemas.microsoft.com/office/drawing/2014/main" val="28738457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Стартовая  диагностика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0" dirty="0"/>
                        <a:t>Направлена  на оценку общей готовности обучающихся к обучению на данном уровне образования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847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Текущее  оценивание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Отражает  индивидуальное продвижение обучающегося в освоении программы учебного предмета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258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Тематическое  оценивание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/>
                        <a:t>Направлено  на выявление и оценку достижения образовательных результатов, связанных с изучением отдельных тем образовательной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357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Промежуточное  оценивание (по итогам изучения крупных блоков)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Направлено  на выявление и оценку достижения образовательных результатов, связанных с изучением крупных блоков образовательной программы, включающей несколько тем или формирование комплексного блока учебных действий (работа с разными источниками информацией, статистическими данными и </a:t>
                      </a:r>
                      <a:r>
                        <a:rPr lang="ru-RU" sz="2000" dirty="0" err="1"/>
                        <a:t>др</a:t>
                      </a:r>
                      <a:r>
                        <a:rPr lang="ru-RU" sz="2000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3927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Итоговое оценивание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/>
                        <a:t>Направлено  на выявление и оценку достижения образовательных результатов всего учебного курса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635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Промежуточная аттестация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/>
                        <a:t>Не просто оценивание уровня усвоения обучающимися ОП с последующим учетом полученных результатов в организации учебной деятельности, а принятие в отношении каждого аттестуемого определенных обязывающих решений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228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3537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Многообразие видов и форм оценивания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CE9775-7172-EB41-0113-604F4453A2A6}"/>
              </a:ext>
            </a:extLst>
          </p:cNvPr>
          <p:cNvSpPr txBox="1"/>
          <p:nvPr/>
        </p:nvSpPr>
        <p:spPr>
          <a:xfrm>
            <a:off x="655983" y="751344"/>
            <a:ext cx="1088003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Формы оценивания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устные ответы;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письменные работы (самостоятельные и контрольные работы, тестирование и другие);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практические работы;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проектные работы;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творческие работы обучающихся.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2506CB-FDDF-67C0-AF0A-E456A0882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6817" y="2326084"/>
            <a:ext cx="5214730" cy="3998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2567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Текущее оценивание 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8B8A7C2-4FA1-4CA8-8838-CC6AFFBB965F}"/>
              </a:ext>
            </a:extLst>
          </p:cNvPr>
          <p:cNvSpPr/>
          <p:nvPr/>
        </p:nvSpPr>
        <p:spPr>
          <a:xfrm>
            <a:off x="7487477" y="2173356"/>
            <a:ext cx="4446105" cy="21236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200" b="1" dirty="0"/>
              <a:t>Формы проверки</a:t>
            </a:r>
            <a:r>
              <a:rPr lang="ru-RU" sz="22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устные опросы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письменные опросы (выполнение тестовых заданий)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практические работы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 их различные сочетания.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F26F82-9F43-43EE-A9D4-65BD2673204E}"/>
              </a:ext>
            </a:extLst>
          </p:cNvPr>
          <p:cNvSpPr/>
          <p:nvPr/>
        </p:nvSpPr>
        <p:spPr>
          <a:xfrm>
            <a:off x="258417" y="561536"/>
            <a:ext cx="11675165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Только получая оперативные данные о результатах учебной деятельности обучающихся на каждом уроке, информацию об уровне освоения ими географических знаний, степени сформированности умений, о возможных недостатках в образовательной подготовке обучающихся, учитель может правильно планировать и осуществлять свою деятельность в образовательном процессе, анализировать ее результаты и при необходимости вносить в нее коррективы.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AEC3B-8AD9-4E25-AA78-0484007BA701}"/>
              </a:ext>
            </a:extLst>
          </p:cNvPr>
          <p:cNvSpPr txBox="1"/>
          <p:nvPr/>
        </p:nvSpPr>
        <p:spPr>
          <a:xfrm>
            <a:off x="258417" y="2173356"/>
            <a:ext cx="6877878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Основные объекты текущего оценивания </a:t>
            </a:r>
            <a:r>
              <a:rPr lang="ru-RU" sz="2000" dirty="0"/>
              <a:t>– планируемые предметные результаты: 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знание фактов,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географической номенклатуры,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понимание географических понятий и терминов,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знание алгоритмов,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 самостоятельная работа  с источниками географической информации (с географическими картами, текстом и иллюстрациями учебника),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планируемые предметные результаты ранее изученных разделов курса,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степень владения содержанием других предметов,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34E25D-25E1-4ED8-9C71-ED382F520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41972" y="4431506"/>
            <a:ext cx="3737113" cy="2020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835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Рекомендации по оценке устных и письменных ответов 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BF8218-5C7F-49E3-BE4D-A7D6D1E022F7}"/>
              </a:ext>
            </a:extLst>
          </p:cNvPr>
          <p:cNvSpPr txBox="1"/>
          <p:nvPr/>
        </p:nvSpPr>
        <p:spPr>
          <a:xfrm>
            <a:off x="258415" y="587670"/>
            <a:ext cx="1167516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На каком этапе урока лучше использовать устный опрос? Аргументируйте свою точку зрения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EEDF693-7B3C-4375-9E7A-AC2593AC40B3}"/>
              </a:ext>
            </a:extLst>
          </p:cNvPr>
          <p:cNvSpPr/>
          <p:nvPr/>
        </p:nvSpPr>
        <p:spPr>
          <a:xfrm>
            <a:off x="207485" y="1010673"/>
            <a:ext cx="11777026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При оценивании устных ответов принимаются во внимание: </a:t>
            </a:r>
          </a:p>
          <a:p>
            <a:r>
              <a:rPr lang="ru-RU" dirty="0"/>
              <a:t>– правильность ответа по содержанию, свидетельствующая о понимании изученного материала; </a:t>
            </a:r>
          </a:p>
          <a:p>
            <a:r>
              <a:rPr lang="ru-RU" dirty="0"/>
              <a:t>– полнота ответа; </a:t>
            </a:r>
          </a:p>
          <a:p>
            <a:r>
              <a:rPr lang="ru-RU" dirty="0"/>
              <a:t>– умение практически применять свои знания; </a:t>
            </a:r>
          </a:p>
          <a:p>
            <a:r>
              <a:rPr lang="ru-RU" dirty="0"/>
              <a:t>– последовательность изложения и речевое оформление ответа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E20286D-4B71-4955-982F-C4CBDD452173}"/>
              </a:ext>
            </a:extLst>
          </p:cNvPr>
          <p:cNvSpPr/>
          <p:nvPr/>
        </p:nvSpPr>
        <p:spPr>
          <a:xfrm>
            <a:off x="207485" y="2637947"/>
            <a:ext cx="6096000" cy="1477328"/>
          </a:xfrm>
          <a:prstGeom prst="rect">
            <a:avLst/>
          </a:prstGeom>
          <a:gradFill flip="none" rotWithShape="1">
            <a:gsLst>
              <a:gs pos="0">
                <a:srgbClr val="6699FF">
                  <a:tint val="66000"/>
                  <a:satMod val="160000"/>
                </a:srgbClr>
              </a:gs>
              <a:gs pos="50000">
                <a:srgbClr val="6699FF">
                  <a:tint val="44500"/>
                  <a:satMod val="160000"/>
                </a:srgbClr>
              </a:gs>
              <a:gs pos="100000">
                <a:srgbClr val="6699FF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txBody>
          <a:bodyPr>
            <a:spAutoFit/>
          </a:bodyPr>
          <a:lstStyle/>
          <a:p>
            <a:r>
              <a:rPr lang="ru-RU" b="1" dirty="0"/>
              <a:t>Отметка «5» ставится, если обучающийся: </a:t>
            </a:r>
          </a:p>
          <a:p>
            <a:r>
              <a:rPr lang="ru-RU" dirty="0"/>
              <a:t> обнаруживает понимание материала, может самостоятельно сформулировать и(или) обосновать свой ответ, привести необходимые примеры;</a:t>
            </a:r>
          </a:p>
          <a:p>
            <a:r>
              <a:rPr lang="ru-RU" dirty="0"/>
              <a:t>  допускает единичные ошибки, которые сам исправляет.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3047120-2E02-448D-AB29-2D75684FE104}"/>
              </a:ext>
            </a:extLst>
          </p:cNvPr>
          <p:cNvSpPr/>
          <p:nvPr/>
        </p:nvSpPr>
        <p:spPr>
          <a:xfrm>
            <a:off x="6462851" y="2771800"/>
            <a:ext cx="552166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Отметка «4» ставится, если обучающийся: </a:t>
            </a:r>
          </a:p>
          <a:p>
            <a:r>
              <a:rPr lang="ru-RU" dirty="0"/>
              <a:t> дает ответ, в целом соответствующий оценке «5», но допускает неточности и исправляет их с помощью учителя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9A854EC-9BF8-4979-A1B0-A1095D7B1B29}"/>
              </a:ext>
            </a:extLst>
          </p:cNvPr>
          <p:cNvSpPr/>
          <p:nvPr/>
        </p:nvSpPr>
        <p:spPr>
          <a:xfrm>
            <a:off x="207485" y="4265221"/>
            <a:ext cx="6096000" cy="20313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Отметка «3» ставится, если обучающийся </a:t>
            </a:r>
          </a:p>
          <a:p>
            <a:r>
              <a:rPr lang="ru-RU" dirty="0"/>
              <a:t> в ответе на вопрос не всегда демонстрирует понимание изученного; </a:t>
            </a:r>
          </a:p>
          <a:p>
            <a:r>
              <a:rPr lang="ru-RU" dirty="0"/>
              <a:t> излагает материал недостаточно полно и последовательно; </a:t>
            </a:r>
          </a:p>
          <a:p>
            <a:r>
              <a:rPr lang="ru-RU" dirty="0"/>
              <a:t> не способен самостоятельно применять знания;</a:t>
            </a:r>
          </a:p>
          <a:p>
            <a:r>
              <a:rPr lang="ru-RU" dirty="0"/>
              <a:t> нуждается в наводящих вопросах учителя.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7034533-2078-45F0-A9D8-EAE684D655B2}"/>
              </a:ext>
            </a:extLst>
          </p:cNvPr>
          <p:cNvSpPr/>
          <p:nvPr/>
        </p:nvSpPr>
        <p:spPr>
          <a:xfrm>
            <a:off x="6493511" y="4265220"/>
            <a:ext cx="5521660" cy="203132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b="1" dirty="0"/>
              <a:t>Отметка «2» ставится, если обучающийся: </a:t>
            </a:r>
          </a:p>
          <a:p>
            <a:r>
              <a:rPr lang="ru-RU" dirty="0"/>
              <a:t> не усвоил и не раскрыл основное содержание материала; </a:t>
            </a:r>
          </a:p>
          <a:p>
            <a:r>
              <a:rPr lang="ru-RU" dirty="0"/>
              <a:t> не делает выводов и обобщений; </a:t>
            </a:r>
          </a:p>
          <a:p>
            <a:pPr algn="just"/>
            <a:r>
              <a:rPr lang="ru-RU" dirty="0"/>
              <a:t> при ответе допускает более двух грубых ошибок, которые не может исправить даже при помощи наводящих вопросов учителя.</a:t>
            </a:r>
          </a:p>
        </p:txBody>
      </p:sp>
    </p:spTree>
    <p:extLst>
      <p:ext uri="{BB962C8B-B14F-4D97-AF65-F5344CB8AC3E}">
        <p14:creationId xmlns:p14="http://schemas.microsoft.com/office/powerpoint/2010/main" val="2436112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Рекомендации по оценке устных и письменных ответов 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E8C7039-580B-436F-92A2-4B7A0107E1F7}"/>
              </a:ext>
            </a:extLst>
          </p:cNvPr>
          <p:cNvSpPr/>
          <p:nvPr/>
        </p:nvSpPr>
        <p:spPr>
          <a:xfrm>
            <a:off x="208720" y="561536"/>
            <a:ext cx="11774557" cy="126188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900" b="1" dirty="0"/>
              <a:t>Письменный опрос </a:t>
            </a:r>
            <a:r>
              <a:rPr lang="ru-RU" sz="1900" dirty="0"/>
              <a:t>может проводиться в начале урока, в том числе при проведении комбинированного опроса,  или в конце урока (если требуется получить информацию об овладении содержанием программы всеми), а на следующем уроке обратить внимание обучающихся на недостатки в их подготовке, разобрать и исправить их ошибки.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FDF4F2-6315-4E90-8150-BD713F8657AA}"/>
              </a:ext>
            </a:extLst>
          </p:cNvPr>
          <p:cNvSpPr txBox="1"/>
          <p:nvPr/>
        </p:nvSpPr>
        <p:spPr>
          <a:xfrm>
            <a:off x="258417" y="1917000"/>
            <a:ext cx="11675165" cy="15542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900" b="1" dirty="0"/>
              <a:t>Виды письменных работ и проверки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900" dirty="0"/>
              <a:t>тестовые задания  - взаимопроверка с разбором типичных ошибок;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задания, в формулировках которых используются такие же глаголы: «приведите примеры …», «назовите причины …», «опишите …»;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тестовые задания с выбором одного или нескольких ответов,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72D800D-EEA3-48F2-99AB-D51CE237D446}"/>
              </a:ext>
            </a:extLst>
          </p:cNvPr>
          <p:cNvSpPr/>
          <p:nvPr/>
        </p:nvSpPr>
        <p:spPr>
          <a:xfrm>
            <a:off x="208719" y="3666393"/>
            <a:ext cx="11724863" cy="2585323"/>
          </a:xfrm>
          <a:prstGeom prst="rect">
            <a:avLst/>
          </a:prstGeom>
          <a:solidFill>
            <a:srgbClr val="D3F6B8"/>
          </a:solidFill>
        </p:spPr>
        <p:txBody>
          <a:bodyPr wrap="square">
            <a:spAutoFit/>
          </a:bodyPr>
          <a:lstStyle/>
          <a:p>
            <a:r>
              <a:rPr lang="ru-RU" b="1" dirty="0"/>
              <a:t>8 класс </a:t>
            </a:r>
          </a:p>
          <a:p>
            <a:r>
              <a:rPr lang="ru-RU" dirty="0"/>
              <a:t>В каком из следующих предложений содержится информация о климате? </a:t>
            </a:r>
          </a:p>
          <a:p>
            <a:pPr marL="342900" indent="-342900">
              <a:buAutoNum type="arabicParenR"/>
            </a:pPr>
            <a:r>
              <a:rPr lang="ru-RU" dirty="0"/>
              <a:t>В последние десятилетия наблюдается потепление в тропосфере и значительное похолодание в нижней стратосфере.</a:t>
            </a:r>
          </a:p>
          <a:p>
            <a:pPr marL="342900" indent="-342900">
              <a:buAutoNum type="arabicParenR"/>
            </a:pPr>
            <a:r>
              <a:rPr lang="ru-RU" dirty="0"/>
              <a:t> Завтра в Москве день будет облачный и дождливый, но к вечеру небо прояснится, похолодает. </a:t>
            </a:r>
          </a:p>
          <a:p>
            <a:pPr marL="342900" indent="-342900">
              <a:buAutoNum type="arabicParenR"/>
            </a:pPr>
            <a:r>
              <a:rPr lang="ru-RU" dirty="0"/>
              <a:t>В области повышенного атмосферного давления на большей части территории области осадков не ожидается, небольшой дождь пройдет лишь местами на западе и севере. </a:t>
            </a:r>
          </a:p>
          <a:p>
            <a:pPr marL="342900" indent="-342900">
              <a:buAutoNum type="arabicParenR"/>
            </a:pPr>
            <a:r>
              <a:rPr lang="ru-RU" dirty="0"/>
              <a:t>В прошедшие сутки в южных районах Красноярского края и в Хакасии прошли сильные дожди, прогремели грозы, скорость ветра достигала 15–20 м/с. </a:t>
            </a:r>
          </a:p>
        </p:txBody>
      </p:sp>
    </p:spTree>
    <p:extLst>
      <p:ext uri="{BB962C8B-B14F-4D97-AF65-F5344CB8AC3E}">
        <p14:creationId xmlns:p14="http://schemas.microsoft.com/office/powerpoint/2010/main" val="262986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Рекомендации по оценке устных и письменных ответов 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E8C7039-580B-436F-92A2-4B7A0107E1F7}"/>
              </a:ext>
            </a:extLst>
          </p:cNvPr>
          <p:cNvSpPr/>
          <p:nvPr/>
        </p:nvSpPr>
        <p:spPr>
          <a:xfrm>
            <a:off x="208720" y="561536"/>
            <a:ext cx="11774557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Письменный опрос </a:t>
            </a:r>
            <a:r>
              <a:rPr lang="ru-RU" sz="2000" dirty="0"/>
              <a:t>может проводиться в начале урока, в том числе при проведении комбинированного опроса,  или в конце урока (если требуется получить информацию об овладении содержанием программы всеми), а на следующем уроке обратить внимание обучающихся на недостатки в их подготовке, разобрать и исправить их ошибки.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FDF4F2-6315-4E90-8150-BD713F8657AA}"/>
              </a:ext>
            </a:extLst>
          </p:cNvPr>
          <p:cNvSpPr txBox="1"/>
          <p:nvPr/>
        </p:nvSpPr>
        <p:spPr>
          <a:xfrm>
            <a:off x="258417" y="2044648"/>
            <a:ext cx="11675165" cy="184665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900" b="1" dirty="0"/>
              <a:t>Виды письменных работ и проверки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900" dirty="0"/>
              <a:t>тестовые задания  - взаимопроверка с разбором типичных ошибок;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задания, в формулировках которых используются такие же глаголы: «приведите примеры …», «назовите причины …», «опишите …»;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тестовые задания с выбором одного или нескольких ответов;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900" dirty="0"/>
              <a:t>задания с кратким ответом.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D007338-E29A-43EC-9FAF-260D0E01385F}"/>
              </a:ext>
            </a:extLst>
          </p:cNvPr>
          <p:cNvSpPr/>
          <p:nvPr/>
        </p:nvSpPr>
        <p:spPr>
          <a:xfrm>
            <a:off x="258417" y="4018956"/>
            <a:ext cx="11675164" cy="1323439"/>
          </a:xfrm>
          <a:prstGeom prst="rect">
            <a:avLst/>
          </a:prstGeom>
          <a:solidFill>
            <a:srgbClr val="D3F6B8"/>
          </a:solidFill>
        </p:spPr>
        <p:txBody>
          <a:bodyPr wrap="square">
            <a:spAutoFit/>
          </a:bodyPr>
          <a:lstStyle/>
          <a:p>
            <a:r>
              <a:rPr lang="ru-RU" sz="2000" b="1" dirty="0"/>
              <a:t>9 класс </a:t>
            </a:r>
          </a:p>
          <a:p>
            <a:r>
              <a:rPr lang="ru-RU" sz="2000" dirty="0"/>
              <a:t>Как называют состав хозяйства, соотношение и связи между отдельными отраслями хозяйства?</a:t>
            </a:r>
          </a:p>
          <a:p>
            <a:endParaRPr lang="ru-RU" sz="2000" dirty="0"/>
          </a:p>
          <a:p>
            <a:r>
              <a:rPr lang="ru-RU" sz="2000" dirty="0"/>
              <a:t> Назовите тип электростанций, на которых производится наибольшая часть электроэнергии в России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C07C056-DBE2-452B-AE94-E6D661C04C69}"/>
              </a:ext>
            </a:extLst>
          </p:cNvPr>
          <p:cNvSpPr/>
          <p:nvPr/>
        </p:nvSpPr>
        <p:spPr>
          <a:xfrm>
            <a:off x="258417" y="5483655"/>
            <a:ext cx="11675164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/>
              <a:t>Письменный опрос целесообразно осуществлять в форме карточек-заданий или мини-теста. </a:t>
            </a:r>
          </a:p>
          <a:p>
            <a:r>
              <a:rPr lang="ru-RU" sz="2000" dirty="0"/>
              <a:t>Оценивание учителя может заменить самооценивание обучающихся и перекрестное оценивание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317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Оценивание практических работ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868327C-CA9B-4C71-BAD2-BDDDF1864D49}"/>
              </a:ext>
            </a:extLst>
          </p:cNvPr>
          <p:cNvSpPr/>
          <p:nvPr/>
        </p:nvSpPr>
        <p:spPr>
          <a:xfrm>
            <a:off x="159026" y="561536"/>
            <a:ext cx="11887200" cy="677108"/>
          </a:xfrm>
          <a:prstGeom prst="rect">
            <a:avLst/>
          </a:prstGeom>
          <a:solidFill>
            <a:srgbClr val="FAECD5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900" dirty="0"/>
              <a:t>Текущее оценивание включает оценивание результатов выполнения </a:t>
            </a:r>
            <a:r>
              <a:rPr lang="ru-RU" sz="1900" b="1" dirty="0"/>
              <a:t>тренировочных практических работ</a:t>
            </a:r>
            <a:r>
              <a:rPr lang="ru-RU" sz="1900" dirty="0"/>
              <a:t>, в ходе которых то или иное умение только формируется.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CD401FA-ECE9-41C7-A18F-D2E133FACDC2}"/>
              </a:ext>
            </a:extLst>
          </p:cNvPr>
          <p:cNvSpPr/>
          <p:nvPr/>
        </p:nvSpPr>
        <p:spPr>
          <a:xfrm>
            <a:off x="159026" y="1238644"/>
            <a:ext cx="11873947" cy="1754326"/>
          </a:xfrm>
          <a:prstGeom prst="rect">
            <a:avLst/>
          </a:prstGeom>
          <a:solidFill>
            <a:srgbClr val="D3F6B8"/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Практические работы, включенные в содержание ФРП по географии не имеют четкого деления на «обучающие» и «итоговые». Статус той или иной работы учитель может определить самостоятельно, в зависимости от особенностей класса, в котором он работает. Статус практической работы определяется тем, какое место учитель определил соответствующему самостоятельному виду деятельности обучающихся при планировании образовательного процесса по теме и </a:t>
            </a:r>
            <a:r>
              <a:rPr lang="ru-RU" b="1" dirty="0">
                <a:solidFill>
                  <a:srgbClr val="C00000"/>
                </a:solidFill>
              </a:rPr>
              <a:t>закрепляется локальным актом</a:t>
            </a:r>
            <a:r>
              <a:rPr lang="ru-RU" dirty="0"/>
              <a:t>. Результаты выполнения итоговых практических работ оцениваются в рамках тематического оценивания.</a:t>
            </a: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93C72A43-948F-4CE9-BC15-5B24B3F4F5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164784"/>
              </p:ext>
            </p:extLst>
          </p:nvPr>
        </p:nvGraphicFramePr>
        <p:xfrm>
          <a:off x="159026" y="3153371"/>
          <a:ext cx="5446644" cy="3143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B949E05-D02B-455F-8651-8594D74589B4}"/>
              </a:ext>
            </a:extLst>
          </p:cNvPr>
          <p:cNvSpPr/>
          <p:nvPr/>
        </p:nvSpPr>
        <p:spPr>
          <a:xfrm>
            <a:off x="5724939" y="3030518"/>
            <a:ext cx="6321287" cy="36009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900" b="1" dirty="0"/>
              <a:t>5 класс </a:t>
            </a:r>
            <a:r>
              <a:rPr lang="ru-RU" sz="1900" i="1" dirty="0"/>
              <a:t>«</a:t>
            </a:r>
            <a:r>
              <a:rPr lang="ru-RU" sz="1900" b="1" i="1" dirty="0"/>
              <a:t>Обозначение на контурной карте географических объектов, открытых в разные периоды</a:t>
            </a:r>
            <a:r>
              <a:rPr lang="ru-RU" sz="1900" i="1" dirty="0"/>
              <a:t>». </a:t>
            </a:r>
          </a:p>
          <a:p>
            <a:pPr algn="just"/>
            <a:r>
              <a:rPr lang="ru-RU" sz="1900" dirty="0"/>
              <a:t>Целью этой работы является вовсе не формирование знаний – запоминание информации о том, какие географические объекты (моря, материки, острова и т. д.) были открыты раньше или позже, а начало формирования умения представлять текстовую информацию на языке географии – в картографической форме, умения самостоятельно выбирать оптимальную форму представления географической информации, подготовка к самостоятельной проектной деятельности, развитие креативности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3059460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Оценивание практических работ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11580CB-F150-475F-BDD2-B3BA52113D2F}"/>
              </a:ext>
            </a:extLst>
          </p:cNvPr>
          <p:cNvSpPr/>
          <p:nvPr/>
        </p:nvSpPr>
        <p:spPr>
          <a:xfrm>
            <a:off x="258417" y="561536"/>
            <a:ext cx="11840818" cy="1015663"/>
          </a:xfrm>
          <a:prstGeom prst="rect">
            <a:avLst/>
          </a:prstGeom>
          <a:solidFill>
            <a:srgbClr val="D3F6B8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Оценивание результатов выполнения тренировочных практических работ в первую очередь является процедурой фиксации индивидуального продвижения обучающегося в освоении программы и </a:t>
            </a:r>
            <a:r>
              <a:rPr lang="ru-RU" sz="2000" b="1" dirty="0"/>
              <a:t>необязательно подразумевает выставление отметки в журнал.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B5DEABD-C93C-4ED8-9584-E817BB05F658}"/>
              </a:ext>
            </a:extLst>
          </p:cNvPr>
          <p:cNvSpPr/>
          <p:nvPr/>
        </p:nvSpPr>
        <p:spPr>
          <a:xfrm>
            <a:off x="175590" y="1667940"/>
            <a:ext cx="11840818" cy="36009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900" dirty="0"/>
              <a:t>Результаты выполнения тренировочной практической работы </a:t>
            </a:r>
            <a:r>
              <a:rPr lang="ru-RU" sz="1900" i="1" dirty="0"/>
              <a:t>«</a:t>
            </a:r>
            <a:r>
              <a:rPr lang="ru-RU" sz="1900" b="1" i="1" dirty="0"/>
              <a:t>Обозначение на контурной карте географических объектов, открытых в разные периоды</a:t>
            </a:r>
            <a:r>
              <a:rPr lang="ru-RU" sz="1900" i="1" dirty="0"/>
              <a:t>» </a:t>
            </a:r>
            <a:r>
              <a:rPr lang="ru-RU" sz="1900" dirty="0"/>
              <a:t>ранжируются на три группы: </a:t>
            </a:r>
            <a:r>
              <a:rPr lang="ru-RU" sz="1900" b="1" dirty="0"/>
              <a:t>отличные, хорошие и удовлетворительные. </a:t>
            </a:r>
          </a:p>
          <a:p>
            <a:pPr algn="just"/>
            <a:r>
              <a:rPr lang="ru-RU" sz="1900" dirty="0"/>
              <a:t> </a:t>
            </a:r>
            <a:r>
              <a:rPr lang="ru-RU" sz="1900" b="1" dirty="0"/>
              <a:t>К отличным </a:t>
            </a:r>
            <a:r>
              <a:rPr lang="ru-RU" sz="1900" dirty="0"/>
              <a:t>следует отнести представленные обучающимися карты, глядя на которые можно не только быстро определить, в какой период был открыт тот или объект, но и назвать все объекты, открытые в каждый период.</a:t>
            </a:r>
          </a:p>
          <a:p>
            <a:pPr algn="just"/>
            <a:r>
              <a:rPr lang="ru-RU" sz="1900" dirty="0"/>
              <a:t> </a:t>
            </a:r>
            <a:r>
              <a:rPr lang="ru-RU" sz="1900" b="1" dirty="0"/>
              <a:t> К хорошим </a:t>
            </a:r>
            <a:r>
              <a:rPr lang="ru-RU" sz="1900" dirty="0"/>
              <a:t>– те, по которым можно быстро определить, в какой период был открыт тот или объект, и назвать все объекты, но в которых присутствуют ошибки (не более двух) при обозначении объектов или в написании названий географических объектов. </a:t>
            </a:r>
          </a:p>
          <a:p>
            <a:pPr algn="just"/>
            <a:r>
              <a:rPr lang="ru-RU" sz="1900" dirty="0"/>
              <a:t> </a:t>
            </a:r>
            <a:r>
              <a:rPr lang="ru-RU" sz="1900" b="1" dirty="0"/>
              <a:t>К удовлетворительным </a:t>
            </a:r>
            <a:r>
              <a:rPr lang="ru-RU" sz="1900" dirty="0"/>
              <a:t>– те, по которым трудно, не сверяясь постоянно с легендой, назвать все объекты, открытые в тот или иной период, ИЛИ в которых допущено более двух ошибок при обозначении объектов или в написании названий географических объектов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DDC7A3D-2262-4529-8B3F-195520CD1313}"/>
              </a:ext>
            </a:extLst>
          </p:cNvPr>
          <p:cNvSpPr/>
          <p:nvPr/>
        </p:nvSpPr>
        <p:spPr>
          <a:xfrm>
            <a:off x="175590" y="5373134"/>
            <a:ext cx="11844132" cy="9694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900" dirty="0"/>
              <a:t>На следующем уроке учитель может раздать работы обучающимся, продемонстрировать образцы отличных и хороших работ и предложить ученикам самим поставить себе отметки, подчеркнув, что в журнал он эти оценки выставит по их желанию</a:t>
            </a:r>
          </a:p>
        </p:txBody>
      </p:sp>
    </p:spTree>
    <p:extLst>
      <p:ext uri="{BB962C8B-B14F-4D97-AF65-F5344CB8AC3E}">
        <p14:creationId xmlns:p14="http://schemas.microsoft.com/office/powerpoint/2010/main" val="1938206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Оценивание практических работ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52A7125-08EF-4502-8BB0-B23C2E0EFB0D}"/>
              </a:ext>
            </a:extLst>
          </p:cNvPr>
          <p:cNvSpPr/>
          <p:nvPr/>
        </p:nvSpPr>
        <p:spPr>
          <a:xfrm>
            <a:off x="159026" y="561536"/>
            <a:ext cx="118739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При текущем оценивании результатов выполнения тренировочных практических работ оценивается </a:t>
            </a:r>
            <a:r>
              <a:rPr lang="ru-RU" sz="2000" b="1" dirty="0"/>
              <a:t>каждое из предложенных заданий.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A9BDC1-FE90-46B0-9CC7-E8EBCB10C30F}"/>
              </a:ext>
            </a:extLst>
          </p:cNvPr>
          <p:cNvSpPr/>
          <p:nvPr/>
        </p:nvSpPr>
        <p:spPr>
          <a:xfrm>
            <a:off x="159026" y="1269422"/>
            <a:ext cx="117745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5 класс </a:t>
            </a:r>
            <a:r>
              <a:rPr lang="ru-RU" sz="2000" b="1" i="1" dirty="0"/>
              <a:t>«Выявление закономерностей изменения продолжительности дня и высоты Солнца над горизонтом в зависимости от географической широты и времени года на территории России»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CE4ECA3-022F-4217-947D-A715201EE60D}"/>
              </a:ext>
            </a:extLst>
          </p:cNvPr>
          <p:cNvSpPr/>
          <p:nvPr/>
        </p:nvSpPr>
        <p:spPr>
          <a:xfrm>
            <a:off x="258418" y="1977308"/>
            <a:ext cx="117745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arenR"/>
            </a:pPr>
            <a:r>
              <a:rPr lang="ru-RU" dirty="0"/>
              <a:t>Найти названные в таблице города на карте России в атласе. </a:t>
            </a:r>
          </a:p>
          <a:p>
            <a:pPr marL="342900" indent="-342900" algn="just">
              <a:buAutoNum type="arabicParenR"/>
            </a:pPr>
            <a:r>
              <a:rPr lang="ru-RU" dirty="0"/>
              <a:t>Определить, какой из них является самым северным и какой самым южным. </a:t>
            </a:r>
          </a:p>
          <a:p>
            <a:pPr marL="342900" indent="-342900" algn="just">
              <a:buAutoNum type="arabicParenR"/>
            </a:pPr>
            <a:r>
              <a:rPr lang="ru-RU" dirty="0"/>
              <a:t>Сравнить высоту Солнца над горизонтом и продолжительность дня 17 февраля в Сочи и в Москве, в Москве и в Санкт-Петербурге, в Санкт-Петербурге и в Мурманске. </a:t>
            </a:r>
          </a:p>
          <a:p>
            <a:pPr marL="342900" indent="-342900" algn="just">
              <a:buAutoNum type="arabicParenR"/>
            </a:pPr>
            <a:r>
              <a:rPr lang="ru-RU" dirty="0"/>
              <a:t>Сравнить высоту Солнца над горизонтом и продолжительность дня 12 мая в Сочи и в Москве, в Москве и в Санкт-Петербурге, в Санкт-Петербурге и в Мурманске. </a:t>
            </a:r>
          </a:p>
          <a:p>
            <a:pPr marL="342900" indent="-342900" algn="just">
              <a:buAutoNum type="arabicParenR"/>
            </a:pPr>
            <a:r>
              <a:rPr lang="ru-RU" dirty="0"/>
              <a:t>Сделать и записать выводы о том, как изменяются высота Солнца над горизонтом и продолжительность дня на территории России при движении с севера на юг в летнее время. </a:t>
            </a:r>
          </a:p>
          <a:p>
            <a:pPr marL="342900" indent="-342900" algn="just">
              <a:buAutoNum type="arabicParenR"/>
            </a:pPr>
            <a:r>
              <a:rPr lang="ru-RU" dirty="0"/>
              <a:t>Сделать и записать выводы о том, как изменяются высота Солнца над горизонтом и продолжительность дня на территории России при движении с севера на юг в зимнее время.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73331E8-BEFD-45AB-B610-A172BFF96C7B}"/>
              </a:ext>
            </a:extLst>
          </p:cNvPr>
          <p:cNvSpPr/>
          <p:nvPr/>
        </p:nvSpPr>
        <p:spPr>
          <a:xfrm>
            <a:off x="208722" y="2014855"/>
            <a:ext cx="11873947" cy="313932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200" b="1" dirty="0"/>
              <a:t>Отметка «5»</a:t>
            </a:r>
            <a:r>
              <a:rPr lang="ru-RU" sz="2200" dirty="0"/>
              <a:t> ставится, если обучающийся правильно выполнил все задания работы без ошибок. </a:t>
            </a:r>
          </a:p>
          <a:p>
            <a:pPr algn="just"/>
            <a:r>
              <a:rPr lang="ru-RU" sz="2200" b="1" dirty="0"/>
              <a:t>Отметка «4»</a:t>
            </a:r>
            <a:r>
              <a:rPr lang="ru-RU" sz="2200" dirty="0"/>
              <a:t> ставится, если обучающийся выполнил все задания работы, но допустил в ней не более двух негрубых ошибок; </a:t>
            </a:r>
          </a:p>
          <a:p>
            <a:pPr algn="just"/>
            <a:r>
              <a:rPr lang="ru-RU" sz="2200" b="1" dirty="0"/>
              <a:t>Отметка «3»</a:t>
            </a:r>
            <a:r>
              <a:rPr lang="ru-RU" sz="2200" dirty="0"/>
              <a:t> ставится, если обучающийся правильно выполнил не менее половины заданий работы. </a:t>
            </a:r>
          </a:p>
          <a:p>
            <a:pPr algn="just"/>
            <a:r>
              <a:rPr lang="ru-RU" sz="2200" b="1" dirty="0"/>
              <a:t>Отметка «2» </a:t>
            </a:r>
            <a:r>
              <a:rPr lang="ru-RU" sz="2200" dirty="0"/>
              <a:t>за тренировочные практические работы выставлять не рекомендуется. В случае, если обучающийся не справился с работой, необходимо отработать с ним умения (в т. ч., возможно, базовые логические действия как часть познавательных универсальных учебных действий), несформированность которых помешала ему выполнить задания работы.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D6D9E1F-CF33-4DC0-99B7-D45D0CA40E05}"/>
              </a:ext>
            </a:extLst>
          </p:cNvPr>
          <p:cNvSpPr/>
          <p:nvPr/>
        </p:nvSpPr>
        <p:spPr>
          <a:xfrm>
            <a:off x="208721" y="5200342"/>
            <a:ext cx="11873947" cy="1261884"/>
          </a:xfrm>
          <a:prstGeom prst="rect">
            <a:avLst/>
          </a:prstGeom>
          <a:solidFill>
            <a:srgbClr val="FAECD5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900" dirty="0"/>
              <a:t>При оценивании результатов выполнения таких тренировочных практических работ также могут быть использованы методы самооценивания или взаимооценивания. В этих случаях учитель должен продемонстрировать обучающимся эталонные образцы выполнения работ и предложить сравнить с ними свои ответы. Оценки (отметки) за такие работы рекомендуется выставлять только по желанию обучающихся. </a:t>
            </a:r>
          </a:p>
        </p:txBody>
      </p:sp>
    </p:spTree>
    <p:extLst>
      <p:ext uri="{BB962C8B-B14F-4D97-AF65-F5344CB8AC3E}">
        <p14:creationId xmlns:p14="http://schemas.microsoft.com/office/powerpoint/2010/main" val="289304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Оценивание практических работ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A17FFAF-076C-46FE-AB09-1B7B413C549B}"/>
              </a:ext>
            </a:extLst>
          </p:cNvPr>
          <p:cNvSpPr/>
          <p:nvPr/>
        </p:nvSpPr>
        <p:spPr>
          <a:xfrm>
            <a:off x="258416" y="561536"/>
            <a:ext cx="11675165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Bahnschrift" panose="020B0502040204020203" pitchFamily="34" charset="0"/>
              </a:rPr>
              <a:t>Ознакомиться с подробными рекомендациями по организации, проведению и оцениванию новых практических работ, включенных в ФРП по географии, можно на портале «Единое содержание общего образования» </a:t>
            </a:r>
            <a:r>
              <a:rPr lang="ru-RU" sz="2000" b="1" dirty="0">
                <a:latin typeface="Bahnschrift" panose="020B0502040204020203" pitchFamily="34" charset="0"/>
                <a:hlinkClick r:id="rId2"/>
              </a:rPr>
              <a:t>https://content.edsoo.ru/case/subject/2/</a:t>
            </a:r>
            <a:r>
              <a:rPr lang="ru-RU" sz="2000" b="1" dirty="0">
                <a:latin typeface="Bahnschrift" panose="020B0502040204020203" pitchFamily="34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27AA69-E929-42F6-A9C3-428F076CC2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283" t="11382" r="25109" b="5974"/>
          <a:stretch/>
        </p:blipFill>
        <p:spPr>
          <a:xfrm>
            <a:off x="2504011" y="1577199"/>
            <a:ext cx="7053584" cy="5234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3183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" sz="4800" i="1" dirty="0">
                <a:solidFill>
                  <a:srgbClr val="FFFFFF"/>
                </a:solidFill>
              </a:rPr>
              <a:t>Лучшая цитата, отражающая ваш подход... "Это один маленький шаг для человека и огромный скачок для человечества".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 rtlCol="0">
            <a:normAutofit/>
          </a:bodyPr>
          <a:lstStyle/>
          <a:p>
            <a:pPr rtl="0"/>
            <a:r>
              <a:rPr lang="ru" dirty="0">
                <a:solidFill>
                  <a:srgbClr val="FFFFFF"/>
                </a:solidFill>
              </a:rPr>
              <a:t>— Нил Армстронг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Тематическое и итоговое оценивание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877B9D-A114-4AED-BA2A-C2B8FCA7C340}"/>
              </a:ext>
            </a:extLst>
          </p:cNvPr>
          <p:cNvSpPr/>
          <p:nvPr/>
        </p:nvSpPr>
        <p:spPr>
          <a:xfrm>
            <a:off x="139147" y="561536"/>
            <a:ext cx="11913704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Объектами</a:t>
            </a:r>
            <a:r>
              <a:rPr lang="ru-RU" sz="2000" dirty="0"/>
              <a:t> тематического оценивания являются </a:t>
            </a:r>
            <a:r>
              <a:rPr lang="ru-RU" sz="2000" b="1" dirty="0"/>
              <a:t>планируемые результаты</a:t>
            </a:r>
            <a:r>
              <a:rPr lang="ru-RU" sz="2000" dirty="0"/>
              <a:t>, подразумевающие освоение обучающимися дидактических единиц содержания как на уровне </a:t>
            </a:r>
            <a:r>
              <a:rPr lang="ru-RU" sz="2000" b="1" dirty="0"/>
              <a:t>воспроизведения</a:t>
            </a:r>
            <a:r>
              <a:rPr lang="ru-RU" sz="2000" dirty="0"/>
              <a:t>, так и </a:t>
            </a:r>
            <a:r>
              <a:rPr lang="ru-RU" sz="2000" b="1" dirty="0"/>
              <a:t>применения</a:t>
            </a:r>
            <a:r>
              <a:rPr lang="ru-RU" sz="2000" dirty="0"/>
              <a:t> обучающимися знаний и умений в учебных и реальных жизненных ситуациях. Основным предметом оценки является способность к </a:t>
            </a:r>
            <a:r>
              <a:rPr lang="ru-RU" sz="2000" b="1" dirty="0"/>
              <a:t>решению учебно-познавательных и учебно-практических задач.</a:t>
            </a:r>
            <a:r>
              <a:rPr lang="ru-RU" sz="2000" dirty="0"/>
              <a:t> </a:t>
            </a:r>
          </a:p>
          <a:p>
            <a:pPr algn="just"/>
            <a:r>
              <a:rPr lang="ru-RU" sz="2000" dirty="0"/>
              <a:t>По </a:t>
            </a:r>
            <a:r>
              <a:rPr lang="ru-RU" sz="2000" b="1" dirty="0"/>
              <a:t>итогам оценивания </a:t>
            </a:r>
            <a:r>
              <a:rPr lang="ru-RU" sz="2000" dirty="0"/>
              <a:t>учитель в случае недостижения планируемых результатов принимает решение о </a:t>
            </a:r>
            <a:r>
              <a:rPr lang="ru-RU" sz="2000" b="1" dirty="0"/>
              <a:t>необходимости корректирования </a:t>
            </a:r>
            <a:r>
              <a:rPr lang="ru-RU" sz="2000" dirty="0"/>
              <a:t>образовательной траектории отдельных обучающихся</a:t>
            </a:r>
            <a:endParaRPr lang="ru-RU" sz="2000" b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DAF56F-C2CF-46A0-885B-3C0851873A0A}"/>
              </a:ext>
            </a:extLst>
          </p:cNvPr>
          <p:cNvSpPr/>
          <p:nvPr/>
        </p:nvSpPr>
        <p:spPr>
          <a:xfrm>
            <a:off x="139147" y="2570468"/>
            <a:ext cx="492443" cy="4058932"/>
          </a:xfrm>
          <a:prstGeom prst="rect">
            <a:avLst/>
          </a:prstGeom>
          <a:solidFill>
            <a:srgbClr val="D3F6B8"/>
          </a:solidFill>
        </p:spPr>
        <p:txBody>
          <a:bodyPr vert="vert270" wrap="none">
            <a:spAutoFit/>
          </a:bodyPr>
          <a:lstStyle/>
          <a:p>
            <a:r>
              <a:rPr lang="ru-RU" sz="2000" b="1" dirty="0"/>
              <a:t>Нормы оценивания устных ответов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1B8E6DC-DDD6-4140-88D7-06C13F90DDC7}"/>
              </a:ext>
            </a:extLst>
          </p:cNvPr>
          <p:cNvSpPr/>
          <p:nvPr/>
        </p:nvSpPr>
        <p:spPr>
          <a:xfrm>
            <a:off x="631590" y="2926312"/>
            <a:ext cx="5464409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Отметка «5»</a:t>
            </a:r>
            <a:r>
              <a:rPr lang="ru-RU" dirty="0"/>
              <a:t>  - обучающийся дает полный и верный ответ, практически не допускает ошибки, при этом</a:t>
            </a:r>
          </a:p>
          <a:p>
            <a:pPr algn="just"/>
            <a:r>
              <a:rPr lang="ru-RU" dirty="0"/>
              <a:t>  демонстрирует знание географического материала и сформированность требуемых видов деятельности; </a:t>
            </a:r>
          </a:p>
          <a:p>
            <a:pPr algn="just"/>
            <a:r>
              <a:rPr lang="ru-RU" dirty="0"/>
              <a:t> верно использует источники географической информации, обращается к ним при ответе; </a:t>
            </a:r>
          </a:p>
          <a:p>
            <a:pPr algn="just"/>
            <a:r>
              <a:rPr lang="ru-RU" dirty="0"/>
              <a:t> верно выстраивает логику ответа, формулирует выводы.</a:t>
            </a:r>
          </a:p>
          <a:p>
            <a:pPr algn="just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DE9EC4-3788-42A7-A2D8-F455EE08278A}"/>
              </a:ext>
            </a:extLst>
          </p:cNvPr>
          <p:cNvSpPr/>
          <p:nvPr/>
        </p:nvSpPr>
        <p:spPr>
          <a:xfrm>
            <a:off x="6202017" y="2899354"/>
            <a:ext cx="5850834" cy="2862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Отметка «4» </a:t>
            </a:r>
            <a:r>
              <a:rPr lang="ru-RU" dirty="0"/>
              <a:t>обучающийся в целом дает верный ответ, но допускает ошибки при </a:t>
            </a:r>
          </a:p>
          <a:p>
            <a:pPr algn="just"/>
            <a:r>
              <a:rPr lang="ru-RU" dirty="0"/>
              <a:t> демонстрации знаний географического материала или сформированности требуемых видов деятельности; </a:t>
            </a:r>
          </a:p>
          <a:p>
            <a:pPr algn="just"/>
            <a:r>
              <a:rPr lang="ru-RU" dirty="0"/>
              <a:t> использовании источников географической информации при обращении к ним при ответе (не всегда обращается к источникам); </a:t>
            </a:r>
          </a:p>
          <a:p>
            <a:pPr algn="just"/>
            <a:r>
              <a:rPr lang="ru-RU" dirty="0"/>
              <a:t> выстраивании логики ответа, формулировке выводов (незначительные ошибки в логике, формулировке выводов). </a:t>
            </a:r>
          </a:p>
        </p:txBody>
      </p:sp>
    </p:spTree>
    <p:extLst>
      <p:ext uri="{BB962C8B-B14F-4D97-AF65-F5344CB8AC3E}">
        <p14:creationId xmlns:p14="http://schemas.microsoft.com/office/powerpoint/2010/main" val="2242002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Тематическое и итоговое оценивание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DAF56F-C2CF-46A0-885B-3C0851873A0A}"/>
              </a:ext>
            </a:extLst>
          </p:cNvPr>
          <p:cNvSpPr/>
          <p:nvPr/>
        </p:nvSpPr>
        <p:spPr>
          <a:xfrm>
            <a:off x="258417" y="834434"/>
            <a:ext cx="492443" cy="5380836"/>
          </a:xfrm>
          <a:prstGeom prst="rect">
            <a:avLst/>
          </a:prstGeom>
          <a:solidFill>
            <a:srgbClr val="D3F6B8"/>
          </a:solidFill>
        </p:spPr>
        <p:txBody>
          <a:bodyPr vert="vert270" wrap="square">
            <a:spAutoFit/>
          </a:bodyPr>
          <a:lstStyle/>
          <a:p>
            <a:pPr algn="ctr"/>
            <a:r>
              <a:rPr lang="ru-RU" sz="2000" b="1" dirty="0"/>
              <a:t>Нормы оценивания устных ответов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B76EEF0-AE39-4CB9-8018-61E61BDB7CA1}"/>
              </a:ext>
            </a:extLst>
          </p:cNvPr>
          <p:cNvSpPr/>
          <p:nvPr/>
        </p:nvSpPr>
        <p:spPr>
          <a:xfrm>
            <a:off x="940905" y="834434"/>
            <a:ext cx="5401475" cy="5078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Отметка «3»</a:t>
            </a:r>
            <a:r>
              <a:rPr lang="ru-RU" dirty="0"/>
              <a:t> - если обучающийся допускает значительное число ошибок при </a:t>
            </a:r>
          </a:p>
          <a:p>
            <a:pPr algn="just"/>
            <a:r>
              <a:rPr lang="ru-RU" dirty="0"/>
              <a:t> демонстрации знаний географического материала или сформированности требуемых видов деятельности показывает фрагментарность географических знаний, не может осуществить требуемые виды деятельности и получить необходимый результат без помощи учителя; </a:t>
            </a:r>
          </a:p>
          <a:p>
            <a:pPr algn="just"/>
            <a:r>
              <a:rPr lang="ru-RU" dirty="0"/>
              <a:t> работе с источниками географической информации: затрудняется в выборе верного источника, в извлечении необходимой для ответа информации и ее использовании при ответе; </a:t>
            </a:r>
          </a:p>
          <a:p>
            <a:pPr algn="just"/>
            <a:r>
              <a:rPr lang="ru-RU" dirty="0"/>
              <a:t> выстраивает ответ фрагментарно, не формулирует выводы, хотя демонстрирует понимание вопроса; характер ошибок свидетельствует о возможности использовать освоенные знания и умения для дальнейшего изучения темы, раздела.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402602-93AD-414E-A353-130E53391F00}"/>
              </a:ext>
            </a:extLst>
          </p:cNvPr>
          <p:cNvSpPr/>
          <p:nvPr/>
        </p:nvSpPr>
        <p:spPr>
          <a:xfrm>
            <a:off x="6532425" y="834434"/>
            <a:ext cx="5401475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Отметка «2» </a:t>
            </a:r>
            <a:r>
              <a:rPr lang="ru-RU" dirty="0"/>
              <a:t>- если обучающийся </a:t>
            </a:r>
          </a:p>
          <a:p>
            <a:pPr algn="just"/>
            <a:r>
              <a:rPr lang="ru-RU" dirty="0"/>
              <a:t> не дает верного ответа на вопрос, показывает несформированность необходимых знаний (знания фрагментарные, не владеет терминологией, не понимает закономерности, не умеет выделить необходимые взаимосвязи и применить их для ответа) и видов деятельности (не знает алгоритма действий, не умеет выполнить необходимые виды деятельности);</a:t>
            </a:r>
          </a:p>
          <a:p>
            <a:pPr algn="just"/>
            <a:r>
              <a:rPr lang="ru-RU" dirty="0"/>
              <a:t>  не демонстрирует умение использовать источники географической информации (может выбрать, но не может использовать; или может фрагментарно извлечь информацию, но не может ее применить для ответа на вопрос); понимание вопроса может при этом быть продемонстрировано.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974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Тематическое и итоговое оценивание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776844A-96EF-4938-B158-8C5B55AEFA26}"/>
              </a:ext>
            </a:extLst>
          </p:cNvPr>
          <p:cNvSpPr/>
          <p:nvPr/>
        </p:nvSpPr>
        <p:spPr>
          <a:xfrm>
            <a:off x="258417" y="561536"/>
            <a:ext cx="11827566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Итоговое оценивание </a:t>
            </a:r>
            <a:r>
              <a:rPr lang="ru-RU" sz="2000" dirty="0"/>
              <a:t>- оценивание овладения обучающимися программой за соответствующий год обучения.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8EAD39E-76CA-448E-A78A-7B6F85C98287}"/>
              </a:ext>
            </a:extLst>
          </p:cNvPr>
          <p:cNvSpPr/>
          <p:nvPr/>
        </p:nvSpPr>
        <p:spPr>
          <a:xfrm>
            <a:off x="258417" y="1423233"/>
            <a:ext cx="1182756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На итоговое оценивание отбираются в основном ПР, связанные с умением применять географические знания для решения учебных и практико-ориентированных задач, реальных жизненных проблем.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55DFCFA-FADE-47CD-99D4-F8D3F9015246}"/>
              </a:ext>
            </a:extLst>
          </p:cNvPr>
          <p:cNvSpPr/>
          <p:nvPr/>
        </p:nvSpPr>
        <p:spPr>
          <a:xfrm>
            <a:off x="182215" y="2256512"/>
            <a:ext cx="11903767" cy="3170099"/>
          </a:xfrm>
          <a:prstGeom prst="rect">
            <a:avLst/>
          </a:prstGeom>
          <a:solidFill>
            <a:srgbClr val="D3F6B8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      Форма и процедура итогового оценивания определяется образовательной организацией. Одной из используемых форм является итоговый урок, на котором обучающиеся дают ответы на поставленные вопросы (как правило, требующие развернутого ответа). </a:t>
            </a:r>
          </a:p>
          <a:p>
            <a:pPr algn="just"/>
            <a:r>
              <a:rPr lang="ru-RU" sz="2000" dirty="0"/>
              <a:t>       При выборе такой формы итогового оценивания рекомендуется составить вопросы с учетом категорий освоения: знание, понимание; применение по образцу для решения задач; творческое применение в новых, незнакомых, в том числе жизненных (функциональность), ситуациях. </a:t>
            </a:r>
          </a:p>
          <a:p>
            <a:pPr algn="just"/>
            <a:r>
              <a:rPr lang="ru-RU" sz="2000" dirty="0"/>
              <a:t>       Вопросы должны предполагать работу с географической картой. </a:t>
            </a:r>
          </a:p>
          <a:p>
            <a:pPr algn="just"/>
            <a:r>
              <a:rPr lang="ru-RU" sz="2000" dirty="0"/>
              <a:t>Форма ответов на вопросы – устная или письменная – может быть выбрана учителем с учетом всех возможных аспектов – затрат времени на проведение зачета, на проверку работ (при письменных ответах); возможного субъективизма проверки и усталости учителя.</a:t>
            </a:r>
          </a:p>
        </p:txBody>
      </p:sp>
    </p:spTree>
    <p:extLst>
      <p:ext uri="{BB962C8B-B14F-4D97-AF65-F5344CB8AC3E}">
        <p14:creationId xmlns:p14="http://schemas.microsoft.com/office/powerpoint/2010/main" val="328689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Проверка и оценка результатов на основе тестирования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id="{DBD94E01-E55F-4C53-AA9F-5D2630E5D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431722"/>
              </p:ext>
            </p:extLst>
          </p:nvPr>
        </p:nvGraphicFramePr>
        <p:xfrm>
          <a:off x="839304" y="762000"/>
          <a:ext cx="11094278" cy="22860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547139">
                  <a:extLst>
                    <a:ext uri="{9D8B030D-6E8A-4147-A177-3AD203B41FA5}">
                      <a16:colId xmlns:a16="http://schemas.microsoft.com/office/drawing/2014/main" val="4021344293"/>
                    </a:ext>
                  </a:extLst>
                </a:gridCol>
                <a:gridCol w="5547139">
                  <a:extLst>
                    <a:ext uri="{9D8B030D-6E8A-4147-A177-3AD203B41FA5}">
                      <a16:colId xmlns:a16="http://schemas.microsoft.com/office/drawing/2014/main" val="36865317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Преимущества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Недостатки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397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Высокая объективность выставляемых оценок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r>
                        <a:rPr lang="ru-RU" sz="2000" dirty="0"/>
                        <a:t>Не все планируемые результаты возможно выявить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748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За короткое время возможность проверки большого объема учебного материала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505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Охват  всех обучающихся класса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874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Экономия времени учителя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8293232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A171FF3-32F7-44D7-8D87-D3C9B3D91C6B}"/>
              </a:ext>
            </a:extLst>
          </p:cNvPr>
          <p:cNvSpPr/>
          <p:nvPr/>
        </p:nvSpPr>
        <p:spPr>
          <a:xfrm>
            <a:off x="119269" y="3466731"/>
            <a:ext cx="11814313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тестовую работу должны быть включены задания, оценивающие умения работы с различными источниками географической информации, что позволяет оценить </a:t>
            </a:r>
            <a:r>
              <a:rPr lang="ru-RU" sz="2000" b="1" dirty="0"/>
              <a:t>достижение как предметных, так и метапредметных результатов </a:t>
            </a:r>
            <a:r>
              <a:rPr lang="ru-RU" sz="2000" dirty="0"/>
              <a:t>освоения программы. Работа должна содержать </a:t>
            </a:r>
            <a:r>
              <a:rPr lang="ru-RU" sz="2000" b="1" dirty="0"/>
              <a:t>разноуровневые задания</a:t>
            </a:r>
            <a:r>
              <a:rPr lang="ru-RU" sz="2000" dirty="0"/>
              <a:t>. Кроме заданий на воспроизведение, применение по образцу для решения задач, в работу должны быть включены задания на применение знаний и умений в новой ситуации для решения реальных жизненных проблем, т. е. проверять </a:t>
            </a:r>
            <a:r>
              <a:rPr lang="ru-RU" sz="2000" b="1" dirty="0"/>
              <a:t>функциональную грамотность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6262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46037"/>
            <a:ext cx="11675165" cy="7937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Примеры  заданий, различающихся по уровню сложности, форме и содержанию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783E36E-4CD5-4139-B691-E00A60BACC5D}"/>
              </a:ext>
            </a:extLst>
          </p:cNvPr>
          <p:cNvSpPr/>
          <p:nvPr/>
        </p:nvSpPr>
        <p:spPr>
          <a:xfrm>
            <a:off x="3320294" y="894599"/>
            <a:ext cx="68235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Оценивание ответа на задание с выбором ответа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FC9869-2B36-426D-A3E2-AAD4C4991713}"/>
              </a:ext>
            </a:extLst>
          </p:cNvPr>
          <p:cNvSpPr/>
          <p:nvPr/>
        </p:nvSpPr>
        <p:spPr>
          <a:xfrm>
            <a:off x="397564" y="1318698"/>
            <a:ext cx="11536017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За выполнение заданий с выбором ответа выставляется 1 балл при условии, если обведен только один номер верного ответа.</a:t>
            </a:r>
          </a:p>
          <a:p>
            <a:r>
              <a:rPr lang="ru-RU" sz="2000" dirty="0"/>
              <a:t> </a:t>
            </a:r>
            <a:r>
              <a:rPr lang="ru-RU" sz="2000" b="1" dirty="0"/>
              <a:t>7 класс</a:t>
            </a:r>
            <a:r>
              <a:rPr lang="ru-RU" sz="2000" dirty="0"/>
              <a:t>. Раздел 2. Человечество на Земле</a:t>
            </a:r>
          </a:p>
          <a:p>
            <a:r>
              <a:rPr lang="ru-RU" sz="2000" dirty="0"/>
              <a:t>                Тема 1. Численность населения </a:t>
            </a:r>
          </a:p>
          <a:p>
            <a:r>
              <a:rPr lang="ru-RU" sz="2000" b="1" dirty="0"/>
              <a:t>                Задание 1 (базовый уровень) </a:t>
            </a:r>
          </a:p>
          <a:p>
            <a:r>
              <a:rPr lang="ru-RU" sz="2200" dirty="0"/>
              <a:t>Какая из обозначенных на карте территорий является наиболее густозаселенной?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87A119-08A7-468A-A797-C76A08558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7564" y="3619434"/>
            <a:ext cx="4133446" cy="22861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402BD3E-1EE7-4F31-9DFA-BAB29C6FF037}"/>
              </a:ext>
            </a:extLst>
          </p:cNvPr>
          <p:cNvSpPr/>
          <p:nvPr/>
        </p:nvSpPr>
        <p:spPr>
          <a:xfrm>
            <a:off x="5170426" y="3429000"/>
            <a:ext cx="676315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sz="2200" dirty="0"/>
              <a:t>1</a:t>
            </a:r>
          </a:p>
          <a:p>
            <a:pPr marL="342900" indent="-342900">
              <a:buAutoNum type="arabicParenR"/>
            </a:pPr>
            <a:r>
              <a:rPr lang="ru-RU" sz="2200" dirty="0"/>
              <a:t> 2</a:t>
            </a:r>
          </a:p>
          <a:p>
            <a:pPr marL="342900" indent="-342900">
              <a:buAutoNum type="arabicParenR"/>
            </a:pPr>
            <a:r>
              <a:rPr lang="ru-RU" sz="2200" dirty="0"/>
              <a:t> 3 </a:t>
            </a:r>
          </a:p>
          <a:p>
            <a:pPr marL="342900" indent="-342900">
              <a:buAutoNum type="arabicParenR"/>
            </a:pPr>
            <a:r>
              <a:rPr lang="ru-RU" sz="2200" dirty="0"/>
              <a:t> 4 </a:t>
            </a:r>
          </a:p>
          <a:p>
            <a:r>
              <a:rPr lang="ru-RU" sz="2200" dirty="0"/>
              <a:t>Правильный ответ: 1 </a:t>
            </a:r>
          </a:p>
          <a:p>
            <a:r>
              <a:rPr lang="ru-RU" sz="2200" i="1" dirty="0"/>
              <a:t>Критерий достижения планируемого результата: </a:t>
            </a:r>
            <a:r>
              <a:rPr lang="ru-RU" sz="2200" dirty="0"/>
              <a:t>сравнивать плотность населения различных территорий: дан правильный ответ.</a:t>
            </a:r>
          </a:p>
        </p:txBody>
      </p:sp>
    </p:spTree>
    <p:extLst>
      <p:ext uri="{BB962C8B-B14F-4D97-AF65-F5344CB8AC3E}">
        <p14:creationId xmlns:p14="http://schemas.microsoft.com/office/powerpoint/2010/main" val="1309806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46037"/>
            <a:ext cx="11675165" cy="7937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Примеры  заданий, различающихся по уровню сложности, форме и содержанию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783E36E-4CD5-4139-B691-E00A60BACC5D}"/>
              </a:ext>
            </a:extLst>
          </p:cNvPr>
          <p:cNvSpPr/>
          <p:nvPr/>
        </p:nvSpPr>
        <p:spPr>
          <a:xfrm>
            <a:off x="3320294" y="894599"/>
            <a:ext cx="68953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Оценивание ответа на задание с кратким ответом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FC9869-2B36-426D-A3E2-AAD4C4991713}"/>
              </a:ext>
            </a:extLst>
          </p:cNvPr>
          <p:cNvSpPr/>
          <p:nvPr/>
        </p:nvSpPr>
        <p:spPr>
          <a:xfrm>
            <a:off x="397564" y="1318698"/>
            <a:ext cx="1153601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За выполнение заданий с кратким ответом выставляется 1 балл при условии, что записано только соответствующее эталону слово, словосочетание или комбинация букв. .</a:t>
            </a:r>
          </a:p>
          <a:p>
            <a:pPr algn="ctr"/>
            <a:r>
              <a:rPr lang="ru-RU" sz="2000" b="1" dirty="0"/>
              <a:t>Задание 2 (повышенный уровень)</a:t>
            </a:r>
          </a:p>
          <a:p>
            <a:pPr algn="just"/>
            <a:r>
              <a:rPr lang="ru-RU" sz="2200" dirty="0"/>
              <a:t>Используя таблицу, сравните страны по значению средней плотности населения в 2017 г. Расположите эти страны в порядке возрастания в них средней плотности населения.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CCA5A8-0779-4C97-BD17-D06BA2E803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5978" t="40382" r="13804" b="19214"/>
          <a:stretch/>
        </p:blipFill>
        <p:spPr>
          <a:xfrm>
            <a:off x="139148" y="3134139"/>
            <a:ext cx="8560904" cy="276959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78DB718-43CA-4094-A924-0B3011A73E72}"/>
              </a:ext>
            </a:extLst>
          </p:cNvPr>
          <p:cNvSpPr/>
          <p:nvPr/>
        </p:nvSpPr>
        <p:spPr>
          <a:xfrm>
            <a:off x="4744280" y="5251958"/>
            <a:ext cx="71893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/>
              <a:t>Критерий достижения планируемого результата</a:t>
            </a:r>
            <a:r>
              <a:rPr lang="ru-RU" dirty="0"/>
              <a:t>: применять понятие «плотность населения» для решения учебных и(или) практико-ориентированных задач: дан правильный ответ. </a:t>
            </a:r>
          </a:p>
        </p:txBody>
      </p:sp>
    </p:spTree>
    <p:extLst>
      <p:ext uri="{BB962C8B-B14F-4D97-AF65-F5344CB8AC3E}">
        <p14:creationId xmlns:p14="http://schemas.microsoft.com/office/powerpoint/2010/main" val="2441044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46037"/>
            <a:ext cx="11675165" cy="7937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Примеры  заданий, различающихся по уровню сложности, форме и содержанию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783E36E-4CD5-4139-B691-E00A60BACC5D}"/>
              </a:ext>
            </a:extLst>
          </p:cNvPr>
          <p:cNvSpPr/>
          <p:nvPr/>
        </p:nvSpPr>
        <p:spPr>
          <a:xfrm>
            <a:off x="2780817" y="1547718"/>
            <a:ext cx="62333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Оценивание задания с развернутым ответом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E56C32D-3DC5-4593-B025-6417F6A31390}"/>
              </a:ext>
            </a:extLst>
          </p:cNvPr>
          <p:cNvSpPr/>
          <p:nvPr/>
        </p:nvSpPr>
        <p:spPr>
          <a:xfrm>
            <a:off x="145774" y="839832"/>
            <a:ext cx="1178780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Критериями оценивания заданий с развернутым ответом, используемых для тестового контроля, является правильность и полнота ответа.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F3C8E2-6656-4A3E-A028-1F97A80F4C36}"/>
              </a:ext>
            </a:extLst>
          </p:cNvPr>
          <p:cNvSpPr/>
          <p:nvPr/>
        </p:nvSpPr>
        <p:spPr>
          <a:xfrm>
            <a:off x="258417" y="1839863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8 класс. </a:t>
            </a:r>
          </a:p>
          <a:p>
            <a:r>
              <a:rPr lang="ru-RU" sz="2000" dirty="0"/>
              <a:t>Раздел 3. Население России </a:t>
            </a:r>
          </a:p>
          <a:p>
            <a:r>
              <a:rPr lang="ru-RU" sz="2000" b="1" dirty="0"/>
              <a:t>Задание (высокий уровень сложности)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BD9B3D-C6DF-44D5-9F16-4AEF6469D4A3}"/>
              </a:ext>
            </a:extLst>
          </p:cNvPr>
          <p:cNvSpPr/>
          <p:nvPr/>
        </p:nvSpPr>
        <p:spPr>
          <a:xfrm>
            <a:off x="4876801" y="1984317"/>
            <a:ext cx="7056781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Используя данные таблицы, объясните, почему в период с 2010  по 2020 годы доля лиц старше 65 лет в возрастной структуре населения Республики Дагестан увеличилась. Укажите две причины.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5E7328-BEB3-4324-8011-213A77C888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5870" t="35742" r="13261" b="15733"/>
          <a:stretch/>
        </p:blipFill>
        <p:spPr>
          <a:xfrm>
            <a:off x="145774" y="3337402"/>
            <a:ext cx="7237641" cy="278627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CEB4ED7-6479-41CE-8C82-E4BFCAA0A919}"/>
              </a:ext>
            </a:extLst>
          </p:cNvPr>
          <p:cNvSpPr/>
          <p:nvPr/>
        </p:nvSpPr>
        <p:spPr>
          <a:xfrm>
            <a:off x="7383415" y="3711243"/>
            <a:ext cx="455016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/>
              <a:t>Правильный ответ</a:t>
            </a:r>
            <a:r>
              <a:rPr lang="ru-RU" sz="1900" dirty="0"/>
              <a:t>: В ответе говорится, что рождаемость в Республике Дагестан за эти годы снизилась (что привело к росту числа детей), ИЛИ что средняя продолжительность жизни   возросла (что привело к росту пожилого населения).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65A5795-71BF-4132-9999-E1D0319EF6ED}"/>
              </a:ext>
            </a:extLst>
          </p:cNvPr>
          <p:cNvSpPr/>
          <p:nvPr/>
        </p:nvSpPr>
        <p:spPr>
          <a:xfrm>
            <a:off x="202094" y="6097491"/>
            <a:ext cx="1178780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i="1" dirty="0"/>
              <a:t>Критерий достижения планируемого результата: </a:t>
            </a:r>
            <a:r>
              <a:rPr lang="ru-RU" dirty="0"/>
              <a:t>умение использовать знания об особенностях населения России и ее отдельных территорий для решения практико-ориентированных задач в контексте реальной жизни: дан.</a:t>
            </a:r>
          </a:p>
        </p:txBody>
      </p:sp>
    </p:spTree>
    <p:extLst>
      <p:ext uri="{BB962C8B-B14F-4D97-AF65-F5344CB8AC3E}">
        <p14:creationId xmlns:p14="http://schemas.microsoft.com/office/powerpoint/2010/main" val="2511644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16" y="-253671"/>
            <a:ext cx="11675165" cy="7937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Оценивание и выставление отметок тематической тестовой работы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8A0F29-F06B-4F6E-9CEB-B103DD368826}"/>
              </a:ext>
            </a:extLst>
          </p:cNvPr>
          <p:cNvSpPr/>
          <p:nvPr/>
        </p:nvSpPr>
        <p:spPr>
          <a:xfrm>
            <a:off x="258418" y="561821"/>
            <a:ext cx="116751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Если в тестовой работе содержатся разноуровневые по сложности задания, то работа оценивается в соответствии с количеством баллов, получаемых обучающимся за верно выполненные задания в сравнении с максимально возможным числом. </a:t>
            </a:r>
          </a:p>
          <a:p>
            <a:pPr algn="just"/>
            <a:r>
              <a:rPr lang="ru-RU" sz="2000" dirty="0"/>
              <a:t>Например, работа состоит из 16 заданий, среди которых </a:t>
            </a:r>
          </a:p>
          <a:p>
            <a:pPr algn="just"/>
            <a:r>
              <a:rPr lang="ru-RU" sz="2000" dirty="0"/>
              <a:t>10 базового уровня (максимально оцениваются 1 баллом), </a:t>
            </a:r>
          </a:p>
          <a:p>
            <a:pPr algn="just"/>
            <a:r>
              <a:rPr lang="ru-RU" sz="2000" dirty="0"/>
              <a:t>4 повышенного (максимально оцениваются 1 баллом)  </a:t>
            </a:r>
          </a:p>
          <a:p>
            <a:pPr algn="just"/>
            <a:r>
              <a:rPr lang="ru-RU" sz="2000" dirty="0"/>
              <a:t>2 высокого (максимально оцениваются 2 баллами). </a:t>
            </a:r>
          </a:p>
          <a:p>
            <a:pPr algn="just"/>
            <a:r>
              <a:rPr lang="ru-RU" sz="2000" dirty="0"/>
              <a:t>Максимальный балл за выполнение этой работы – 18.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81F018-EE0C-48FF-A50E-DDE536AC5A95}"/>
              </a:ext>
            </a:extLst>
          </p:cNvPr>
          <p:cNvSpPr/>
          <p:nvPr/>
        </p:nvSpPr>
        <p:spPr>
          <a:xfrm>
            <a:off x="6830991" y="2307066"/>
            <a:ext cx="4984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Рекомендации по выставлению отметок?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52BFFF-DCC4-48EB-9B3F-06A350FDDB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6631" t="59135" r="13696" b="21919"/>
          <a:stretch/>
        </p:blipFill>
        <p:spPr>
          <a:xfrm>
            <a:off x="199275" y="3326484"/>
            <a:ext cx="11793449" cy="187259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BE61F3-E77A-459A-8AFD-B8677E12B57C}"/>
              </a:ext>
            </a:extLst>
          </p:cNvPr>
          <p:cNvSpPr/>
          <p:nvPr/>
        </p:nvSpPr>
        <p:spPr>
          <a:xfrm>
            <a:off x="246604" y="5199077"/>
            <a:ext cx="1169878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Тематическая проверка может проводиться в специально отведенное время на комбинированном уроке. В 8–9 классах это контрольно-зачетные уроки. О таких уроках заблаговременно сообщается обучающимся, даются вопросы по теме. </a:t>
            </a:r>
          </a:p>
        </p:txBody>
      </p:sp>
    </p:spTree>
    <p:extLst>
      <p:ext uri="{BB962C8B-B14F-4D97-AF65-F5344CB8AC3E}">
        <p14:creationId xmlns:p14="http://schemas.microsoft.com/office/powerpoint/2010/main" val="245006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16" y="-253671"/>
            <a:ext cx="11675165" cy="7937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Оценивание практических работ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5329942-7451-43F7-8E69-D5A302D7B905}"/>
              </a:ext>
            </a:extLst>
          </p:cNvPr>
          <p:cNvSpPr/>
          <p:nvPr/>
        </p:nvSpPr>
        <p:spPr>
          <a:xfrm>
            <a:off x="258417" y="1047306"/>
            <a:ext cx="11675165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Достижение отдельных планируемых предметных результатов по некоторым темам в рамках тематического оценивания целесообразно проводить по результатам выполнения </a:t>
            </a:r>
            <a:r>
              <a:rPr lang="ru-RU" sz="2000" b="1" dirty="0"/>
              <a:t>программных практических работ</a:t>
            </a:r>
            <a:r>
              <a:rPr lang="ru-RU" sz="2000" dirty="0"/>
              <a:t>. Это относится к планируемыми результатам, включающим умения, которые должны быть в основном сформированы к моменту завершения изучения темы (раздела).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EA2C779-6DBC-455B-BC7C-7F2E1D3AE025}"/>
              </a:ext>
            </a:extLst>
          </p:cNvPr>
          <p:cNvSpPr/>
          <p:nvPr/>
        </p:nvSpPr>
        <p:spPr>
          <a:xfrm>
            <a:off x="240716" y="2877928"/>
            <a:ext cx="11657464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Например, практическую работу </a:t>
            </a:r>
            <a:r>
              <a:rPr lang="ru-RU" sz="2000" b="1" dirty="0"/>
              <a:t>«Сравнение особенностей климата Африки, Южной Америки и Австралии по плану»</a:t>
            </a:r>
            <a:r>
              <a:rPr lang="ru-RU" sz="2000" dirty="0"/>
              <a:t> из программы 7 класса целесообразно провести как итоговую на одном из завершающих уроков по теме «Южные материки» раздела «Материки и страны» программы 7 класса. </a:t>
            </a:r>
          </a:p>
          <a:p>
            <a:pPr algn="just"/>
            <a:r>
              <a:rPr lang="ru-RU" sz="2000" dirty="0"/>
              <a:t>К этому времени у обучающихся уже должно быть сформировано умение описывать климат территорий по климатической карте и климатограммам (при изучении темы «Атмосфера и климаты Земли» и выполнения соответствующей практической работы), они уже имеют опыт сравнения различных географических объектов, компонентов природы, объяснения влияния климатообразующих факторов на климатические особенности территорий.</a:t>
            </a:r>
          </a:p>
        </p:txBody>
      </p:sp>
    </p:spTree>
    <p:extLst>
      <p:ext uri="{BB962C8B-B14F-4D97-AF65-F5344CB8AC3E}">
        <p14:creationId xmlns:p14="http://schemas.microsoft.com/office/powerpoint/2010/main" val="20057085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16" y="-253671"/>
            <a:ext cx="11675165" cy="7937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Оценивание практических работ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3657D9-39EE-4ADF-B0A5-45DFC4A8B7B4}"/>
              </a:ext>
            </a:extLst>
          </p:cNvPr>
          <p:cNvSpPr/>
          <p:nvPr/>
        </p:nvSpPr>
        <p:spPr>
          <a:xfrm>
            <a:off x="240717" y="540124"/>
            <a:ext cx="5822058" cy="2585323"/>
          </a:xfrm>
          <a:prstGeom prst="rect">
            <a:avLst/>
          </a:prstGeom>
          <a:solidFill>
            <a:srgbClr val="FAECD5"/>
          </a:solidFill>
        </p:spPr>
        <p:txBody>
          <a:bodyPr wrap="square">
            <a:spAutoFit/>
          </a:bodyPr>
          <a:lstStyle/>
          <a:p>
            <a:r>
              <a:rPr lang="ru-RU" b="1" dirty="0"/>
              <a:t>Отметка «5»</a:t>
            </a:r>
            <a:r>
              <a:rPr lang="ru-RU" dirty="0"/>
              <a:t> ставится, если обучающийся: </a:t>
            </a:r>
          </a:p>
          <a:p>
            <a:r>
              <a:rPr lang="ru-RU" dirty="0"/>
              <a:t> правильно выполнил все задания практической работы в полном объеме с соблюдением необходимой последовательности;</a:t>
            </a:r>
          </a:p>
          <a:p>
            <a:pPr algn="just"/>
            <a:r>
              <a:rPr lang="ru-RU" dirty="0"/>
              <a:t>  работал полностью самостоятельно: подобрал необходимые для выполнения заданий источники информации, использовал необходимые для их выполнения теоретические знания и практические умения.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A3E3BD5-C185-46EA-9239-257191A22615}"/>
              </a:ext>
            </a:extLst>
          </p:cNvPr>
          <p:cNvSpPr/>
          <p:nvPr/>
        </p:nvSpPr>
        <p:spPr>
          <a:xfrm>
            <a:off x="6193120" y="540124"/>
            <a:ext cx="5853106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Отметка «4»</a:t>
            </a:r>
            <a:r>
              <a:rPr lang="ru-RU" dirty="0"/>
              <a:t> ставится, если обучающийся: </a:t>
            </a:r>
          </a:p>
          <a:p>
            <a:pPr algn="just"/>
            <a:r>
              <a:rPr lang="ru-RU" dirty="0"/>
              <a:t> выполнил все задания работы в полном объеме и в основном правильно (допущено не более двух ошибок); допускается отклонение от необходимой последовательности выполнения заданий, не влияющее на правильность конечного результата (перестановка пунктов типового плана при характеристике и(или) сравнении отдельных территорий или стран и т. д.); </a:t>
            </a:r>
          </a:p>
          <a:p>
            <a:pPr algn="just"/>
            <a:r>
              <a:rPr lang="ru-RU" dirty="0"/>
              <a:t> использовал необходимые источники информации;  показал знание основного теоретического материала и овладение умениями, необходимыми для самостоятельного выполнения работы.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317A4E7-0FBC-4AEB-8D27-E0B5B3DB3BE5}"/>
              </a:ext>
            </a:extLst>
          </p:cNvPr>
          <p:cNvSpPr/>
          <p:nvPr/>
        </p:nvSpPr>
        <p:spPr>
          <a:xfrm>
            <a:off x="210946" y="3231465"/>
            <a:ext cx="5851829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Отметка «3»</a:t>
            </a:r>
            <a:r>
              <a:rPr lang="ru-RU" dirty="0"/>
              <a:t> ставится, если обучающийся:</a:t>
            </a:r>
          </a:p>
          <a:p>
            <a:pPr algn="just"/>
            <a:r>
              <a:rPr lang="ru-RU" dirty="0"/>
              <a:t>  правильно выполнил половину или более половины всех заданий (дал ответы не по всем пунктам плана); </a:t>
            </a:r>
          </a:p>
          <a:p>
            <a:pPr algn="just"/>
            <a:r>
              <a:rPr lang="ru-RU" dirty="0"/>
              <a:t> продемонстрировал знание теоретического материала, но допускает ошибки при его использовании или ошибки при извлечении и использовании источников географической информации.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9455BA0-5604-4150-8B9E-468469CC155F}"/>
              </a:ext>
            </a:extLst>
          </p:cNvPr>
          <p:cNvSpPr/>
          <p:nvPr/>
        </p:nvSpPr>
        <p:spPr>
          <a:xfrm>
            <a:off x="6096000" y="4044077"/>
            <a:ext cx="5950226" cy="2585323"/>
          </a:xfrm>
          <a:prstGeom prst="rect">
            <a:avLst/>
          </a:prstGeom>
          <a:solidFill>
            <a:srgbClr val="FAECD5"/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Отметка «2»</a:t>
            </a:r>
            <a:r>
              <a:rPr lang="ru-RU" dirty="0"/>
              <a:t> ставится, если обучающийся: </a:t>
            </a:r>
          </a:p>
          <a:p>
            <a:pPr algn="just"/>
            <a:r>
              <a:rPr lang="ru-RU" dirty="0"/>
              <a:t> не выполнил или выполнил неправильно более половины заданий практической работы (даны ответы на менее половины пунктов плана); </a:t>
            </a:r>
          </a:p>
          <a:p>
            <a:pPr algn="just"/>
            <a:r>
              <a:rPr lang="ru-RU" dirty="0"/>
              <a:t> ответы свидетельствуют об отсутствии теоретических знаний и о неспособности их правильно использовать или о несформированности умений выбирать и использовать источники географической информации, необходимые для выполнения заданий практической работы. </a:t>
            </a:r>
          </a:p>
        </p:txBody>
      </p:sp>
    </p:spTree>
    <p:extLst>
      <p:ext uri="{BB962C8B-B14F-4D97-AF65-F5344CB8AC3E}">
        <p14:creationId xmlns:p14="http://schemas.microsoft.com/office/powerpoint/2010/main" val="2504101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A7F0BBD9-D51D-8F1C-2A56-D906D1297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F0E62B8-A3C8-48DF-ADFA-EB2CE7E4A3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492" t="16531" r="35988" b="11230"/>
          <a:stretch/>
        </p:blipFill>
        <p:spPr>
          <a:xfrm>
            <a:off x="185529" y="126495"/>
            <a:ext cx="4859195" cy="66854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14C32FE-E0D0-4F1D-92B2-046ED38A826E}"/>
              </a:ext>
            </a:extLst>
          </p:cNvPr>
          <p:cNvSpPr/>
          <p:nvPr/>
        </p:nvSpPr>
        <p:spPr>
          <a:xfrm>
            <a:off x="5236658" y="1233814"/>
            <a:ext cx="382123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dirty="0">
                <a:hlinkClick r:id="rId4"/>
              </a:rPr>
              <a:t>mp_oczenka_geografiya.pdf</a:t>
            </a:r>
            <a:endParaRPr lang="ru-RU" sz="2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99B853-4556-4C9A-9AE2-E21198350157}"/>
              </a:ext>
            </a:extLst>
          </p:cNvPr>
          <p:cNvSpPr/>
          <p:nvPr/>
        </p:nvSpPr>
        <p:spPr>
          <a:xfrm>
            <a:off x="5170426" y="126495"/>
            <a:ext cx="6096000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US" b="1" dirty="0">
                <a:hlinkClick r:id="rId4"/>
              </a:rPr>
              <a:t>https://edsoo.ru/wp-content/uploads/2023/11/mp_oczenka_geografiya.pdf?ysclid=m3fwnm68k4682065698</a:t>
            </a:r>
            <a:r>
              <a:rPr lang="ru-RU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95252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16" y="-253671"/>
            <a:ext cx="11675165" cy="7937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Контрольная итоговая работа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96C7C5-3C4D-4DE2-81F6-18F5275EC81E}"/>
              </a:ext>
            </a:extLst>
          </p:cNvPr>
          <p:cNvSpPr/>
          <p:nvPr/>
        </p:nvSpPr>
        <p:spPr>
          <a:xfrm>
            <a:off x="240716" y="610727"/>
            <a:ext cx="11675164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        Наиболее часто формой итогового оценивания за год обучения становится письменная работа, состоящая из заданий с выбором ответа, с кратким ответом и заданий, требующих развернутого ответа на вопрос (объяснить особенности территории, установить причинно-следственные или пространственно-временные связи, объяснить распространение географического процесса или явления; сформулировать оценочное суждение, привести аргументы для обсуждения проблем, связанных с географией и т. п., сделать выводы и т. п.). Это позволит провести оценивание умения выстраивать высказывание по географической проблеме в определенной логике, использовать географические знания в новой ситуации, применить географические знания для решения конкретной жизненной проблемы.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A6C951A-388F-4505-BBB1-7DF8D937FA86}"/>
              </a:ext>
            </a:extLst>
          </p:cNvPr>
          <p:cNvSpPr/>
          <p:nvPr/>
        </p:nvSpPr>
        <p:spPr>
          <a:xfrm>
            <a:off x="240715" y="2989654"/>
            <a:ext cx="11675163" cy="923330"/>
          </a:xfrm>
          <a:prstGeom prst="rect">
            <a:avLst/>
          </a:prstGeom>
          <a:solidFill>
            <a:srgbClr val="FAECD5"/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      Работа должна состоять из заданий разного уровня сложности, чтобы была возможность выявить проблемы и недочеты подготовки обучающихся, выделить группы с разным уровнем освоения материала программы по географии для дальнейшей работы.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6763DC4-DEFA-4CD0-992F-1AF7D39669D8}"/>
              </a:ext>
            </a:extLst>
          </p:cNvPr>
          <p:cNvSpPr/>
          <p:nvPr/>
        </p:nvSpPr>
        <p:spPr>
          <a:xfrm>
            <a:off x="276122" y="3912984"/>
            <a:ext cx="11639756" cy="1200329"/>
          </a:xfrm>
          <a:prstGeom prst="rect">
            <a:avLst/>
          </a:prstGeom>
          <a:solidFill>
            <a:srgbClr val="D3F6B8"/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     В итоговую работу должны быть включены задания, позволяющие оценить умение использовать источники географической информации (географические карты, тексты, статистические материалы, простейшие ГИС и т. п.). Как правило, это комплексные задания (несколько вопросов, разработанных к одному (нескольким) источникам информации).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2B684C7-717E-47D7-8E3C-A2F630D46B11}"/>
              </a:ext>
            </a:extLst>
          </p:cNvPr>
          <p:cNvSpPr/>
          <p:nvPr/>
        </p:nvSpPr>
        <p:spPr>
          <a:xfrm>
            <a:off x="276121" y="5076611"/>
            <a:ext cx="11675163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     Итоговая контрольная работа по географии проводится за курсы 5, 6, 7, 8 и 9 класса и нацелена на выявление уровня усвоения курса географии за каждый год обучения. Проводится, как правило, в конце апреля или в мае. В работу включаются основные темы учебного года. Задания различаются по уровню сложности (базовый, повышенный). Продолжительность контрольной работы – 40–45 минут. </a:t>
            </a:r>
          </a:p>
        </p:txBody>
      </p:sp>
    </p:spTree>
    <p:extLst>
      <p:ext uri="{BB962C8B-B14F-4D97-AF65-F5344CB8AC3E}">
        <p14:creationId xmlns:p14="http://schemas.microsoft.com/office/powerpoint/2010/main" val="33655444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A7F0BBD9-D51D-8F1C-2A56-D906D1297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F0E62B8-A3C8-48DF-ADFA-EB2CE7E4A3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492" t="16531" r="35988" b="11230"/>
          <a:stretch/>
        </p:blipFill>
        <p:spPr>
          <a:xfrm>
            <a:off x="185529" y="126495"/>
            <a:ext cx="4859195" cy="66854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14C32FE-E0D0-4F1D-92B2-046ED38A826E}"/>
              </a:ext>
            </a:extLst>
          </p:cNvPr>
          <p:cNvSpPr/>
          <p:nvPr/>
        </p:nvSpPr>
        <p:spPr>
          <a:xfrm>
            <a:off x="5170426" y="2439762"/>
            <a:ext cx="3821239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dirty="0">
                <a:hlinkClick r:id="rId4"/>
              </a:rPr>
              <a:t>mp_oczenka_geografiya.pdf</a:t>
            </a:r>
            <a:endParaRPr lang="ru-RU" sz="2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99B853-4556-4C9A-9AE2-E21198350157}"/>
              </a:ext>
            </a:extLst>
          </p:cNvPr>
          <p:cNvSpPr/>
          <p:nvPr/>
        </p:nvSpPr>
        <p:spPr>
          <a:xfrm>
            <a:off x="5170426" y="3150219"/>
            <a:ext cx="6096000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en-US" b="1" dirty="0">
                <a:hlinkClick r:id="rId4"/>
              </a:rPr>
              <a:t>https://edsoo.ru/wp-content/uploads/2023/11/mp_oczenka_geografiya.pdf?ysclid=m3fwnm68k4682065698</a:t>
            </a:r>
            <a:r>
              <a:rPr lang="ru-RU" b="1" dirty="0"/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83CF34F-35B7-42AA-A160-841D00D764B5}"/>
              </a:ext>
            </a:extLst>
          </p:cNvPr>
          <p:cNvSpPr/>
          <p:nvPr/>
        </p:nvSpPr>
        <p:spPr>
          <a:xfrm>
            <a:off x="5353879" y="268233"/>
            <a:ext cx="6652592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200" b="1" dirty="0"/>
              <a:t>Пример контрольной итоговой работы за 8 класс и ее оценивание</a:t>
            </a:r>
          </a:p>
          <a:p>
            <a:pPr algn="just"/>
            <a:r>
              <a:rPr lang="ru-RU" sz="2200" b="1" dirty="0"/>
              <a:t>Примерная итоговая работа за курс основной школы</a:t>
            </a:r>
          </a:p>
        </p:txBody>
      </p:sp>
    </p:spTree>
    <p:extLst>
      <p:ext uri="{BB962C8B-B14F-4D97-AF65-F5344CB8AC3E}">
        <p14:creationId xmlns:p14="http://schemas.microsoft.com/office/powerpoint/2010/main" val="30701785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A7F0BBD9-D51D-8F1C-2A56-D906D1297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4BB38E-7043-41C1-98DB-8B8DDE1AC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3878" y="2185095"/>
            <a:ext cx="6058326" cy="4048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11982B-E6E1-4720-BC88-AA4626D274D7}"/>
              </a:ext>
            </a:extLst>
          </p:cNvPr>
          <p:cNvSpPr txBox="1"/>
          <p:nvPr/>
        </p:nvSpPr>
        <p:spPr>
          <a:xfrm>
            <a:off x="2637183" y="607359"/>
            <a:ext cx="65200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СПАСИБО ЗА ВНИМАНИЕ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4BDE61-8A32-4B0B-B30B-2E1A1FA554BA}"/>
              </a:ext>
            </a:extLst>
          </p:cNvPr>
          <p:cNvSpPr txBox="1"/>
          <p:nvPr/>
        </p:nvSpPr>
        <p:spPr>
          <a:xfrm>
            <a:off x="344556" y="2411896"/>
            <a:ext cx="4717773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/>
              <a:t>Негодина Инна Сергеевна, </a:t>
            </a:r>
            <a:endParaRPr lang="en-US" sz="2000" dirty="0"/>
          </a:p>
          <a:p>
            <a:r>
              <a:rPr lang="ru-RU" sz="2000" dirty="0"/>
              <a:t>учитель географии МАОУ «Зональненская СОШ» Томского района</a:t>
            </a:r>
          </a:p>
          <a:p>
            <a:r>
              <a:rPr lang="ru-RU" sz="2000" dirty="0"/>
              <a:t>Председатель ассоциации учителей географии Томской области</a:t>
            </a:r>
          </a:p>
          <a:p>
            <a:r>
              <a:rPr lang="ru-RU" sz="2000" dirty="0"/>
              <a:t>Тел: +7(901) 611 – 82-66</a:t>
            </a:r>
          </a:p>
          <a:p>
            <a:r>
              <a:rPr lang="en-US" sz="2000" dirty="0"/>
              <a:t>Email</a:t>
            </a:r>
            <a:r>
              <a:rPr lang="ru-RU" sz="2000" dirty="0"/>
              <a:t>:</a:t>
            </a:r>
            <a:r>
              <a:rPr lang="en-US" sz="2000" dirty="0"/>
              <a:t> </a:t>
            </a:r>
            <a:r>
              <a:rPr lang="en-US" sz="2000" dirty="0">
                <a:hlinkClick r:id="rId4"/>
              </a:rPr>
              <a:t>inna.negodina@mail.ru</a:t>
            </a:r>
            <a:r>
              <a:rPr lang="en-US" sz="2000" dirty="0"/>
              <a:t>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69714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Значение оценочной деятельности, ее функции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437807-97D2-6C77-D751-7262AF98D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16" y="692324"/>
            <a:ext cx="11675165" cy="374715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Оценивание рассматривается как процедура определения соответствия </a:t>
            </a:r>
            <a:r>
              <a:rPr lang="ru-RU" sz="2400" b="1" u="sng" dirty="0">
                <a:solidFill>
                  <a:srgbClr val="FF0000"/>
                </a:solidFill>
              </a:rPr>
              <a:t>____________________</a:t>
            </a:r>
            <a:r>
              <a:rPr lang="ru-RU" sz="2400" dirty="0">
                <a:solidFill>
                  <a:schemeClr val="tx1"/>
                </a:solidFill>
              </a:rPr>
              <a:t> обучающихся </a:t>
            </a:r>
            <a:r>
              <a:rPr lang="ru-RU" sz="2400" dirty="0">
                <a:solidFill>
                  <a:srgbClr val="FF0000"/>
                </a:solidFill>
              </a:rPr>
              <a:t>____________________</a:t>
            </a:r>
            <a:r>
              <a:rPr lang="ru-RU" sz="2400" dirty="0">
                <a:solidFill>
                  <a:schemeClr val="tx1"/>
                </a:solidFill>
              </a:rPr>
              <a:t>. Итогом оценивания служит </a:t>
            </a:r>
            <a:r>
              <a:rPr lang="ru-RU" sz="2400" dirty="0">
                <a:solidFill>
                  <a:srgbClr val="FF0000"/>
                </a:solidFill>
              </a:rPr>
              <a:t>_______ </a:t>
            </a:r>
            <a:r>
              <a:rPr lang="ru-RU" sz="2400" dirty="0">
                <a:solidFill>
                  <a:schemeClr val="tx1"/>
                </a:solidFill>
              </a:rPr>
              <a:t>– суждение о ценности, уровне, значении выявленного результата. Свое количественное выражение оценка находит в </a:t>
            </a:r>
            <a:r>
              <a:rPr lang="ru-RU" sz="2400" b="1" dirty="0">
                <a:solidFill>
                  <a:srgbClr val="FF0000"/>
                </a:solidFill>
              </a:rPr>
              <a:t>________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2400" dirty="0">
                <a:solidFill>
                  <a:schemeClr val="tx1"/>
                </a:solidFill>
              </a:rPr>
              <a:t>Оценивание как компонент контроля выполняет ряд значимых функций: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2400" dirty="0">
                <a:solidFill>
                  <a:schemeClr val="tx1"/>
                </a:solidFill>
              </a:rPr>
              <a:t>информационную, </a:t>
            </a:r>
            <a:r>
              <a:rPr lang="ru-RU" sz="2400" dirty="0">
                <a:solidFill>
                  <a:srgbClr val="FF0000"/>
                </a:solidFill>
              </a:rPr>
              <a:t>_______________</a:t>
            </a:r>
            <a:r>
              <a:rPr lang="ru-RU" sz="2400" dirty="0">
                <a:solidFill>
                  <a:schemeClr val="tx1"/>
                </a:solidFill>
              </a:rPr>
              <a:t> , </a:t>
            </a:r>
            <a:r>
              <a:rPr lang="ru-RU" sz="2400" dirty="0">
                <a:solidFill>
                  <a:srgbClr val="FF0000"/>
                </a:solidFill>
              </a:rPr>
              <a:t>_______________</a:t>
            </a:r>
            <a:r>
              <a:rPr lang="ru-RU" sz="2400" dirty="0">
                <a:solidFill>
                  <a:schemeClr val="tx1"/>
                </a:solidFill>
              </a:rPr>
              <a:t> , мотивационно-стимулирующую, ориентирующую и др.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2400" dirty="0">
                <a:solidFill>
                  <a:schemeClr val="tx1"/>
                </a:solidFill>
              </a:rPr>
              <a:t>Основные цели и характеристики системы оценивания содержатся в </a:t>
            </a:r>
            <a:r>
              <a:rPr lang="ru-RU" sz="2400" dirty="0">
                <a:solidFill>
                  <a:srgbClr val="FF0000"/>
                </a:solidFill>
              </a:rPr>
              <a:t>__________________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8BC916-A074-4976-9C43-AD6B0282DC69}"/>
              </a:ext>
            </a:extLst>
          </p:cNvPr>
          <p:cNvSpPr txBox="1"/>
          <p:nvPr/>
        </p:nvSpPr>
        <p:spPr>
          <a:xfrm>
            <a:off x="258416" y="4361262"/>
            <a:ext cx="35271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000" b="1" dirty="0"/>
              <a:t>Оценка</a:t>
            </a:r>
          </a:p>
          <a:p>
            <a:pPr marL="342900" indent="-342900">
              <a:buAutoNum type="arabicParenR"/>
            </a:pPr>
            <a:r>
              <a:rPr lang="ru-RU" sz="2000" b="1" dirty="0"/>
              <a:t>Воспитательная</a:t>
            </a:r>
          </a:p>
          <a:p>
            <a:pPr marL="342900" indent="-342900">
              <a:buAutoNum type="arabicParenR"/>
            </a:pPr>
            <a:r>
              <a:rPr lang="ru-RU" sz="2000" b="1" dirty="0"/>
              <a:t>ФГОС ООО</a:t>
            </a:r>
          </a:p>
          <a:p>
            <a:pPr marL="342900" indent="-342900">
              <a:buAutoNum type="arabicParenR"/>
            </a:pPr>
            <a:r>
              <a:rPr lang="ru-RU" sz="2000" b="1" dirty="0"/>
              <a:t>Планируемые результаты </a:t>
            </a:r>
          </a:p>
          <a:p>
            <a:r>
              <a:rPr lang="ru-RU" sz="2000" b="1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3DF61F-1E94-4C16-A907-ACA2268CB0C8}"/>
              </a:ext>
            </a:extLst>
          </p:cNvPr>
          <p:cNvSpPr txBox="1"/>
          <p:nvPr/>
        </p:nvSpPr>
        <p:spPr>
          <a:xfrm>
            <a:off x="4691269" y="4361262"/>
            <a:ext cx="393589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5) образовательная</a:t>
            </a:r>
          </a:p>
          <a:p>
            <a:r>
              <a:rPr lang="ru-RU" sz="2000" b="1" dirty="0"/>
              <a:t>6) Отметка </a:t>
            </a:r>
          </a:p>
          <a:p>
            <a:r>
              <a:rPr lang="ru-RU" sz="2000" b="1" dirty="0"/>
              <a:t>7) Индивидуальные достижения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141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Значение оценочной деятельности, ее функции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437807-97D2-6C77-D751-7262AF98D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16" y="1036880"/>
            <a:ext cx="11675165" cy="374715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Оценивание рассматривается как процедура определения соответствия </a:t>
            </a:r>
            <a:r>
              <a:rPr lang="ru-RU" sz="2400" b="1" u="sng" dirty="0">
                <a:solidFill>
                  <a:srgbClr val="FF0000"/>
                </a:solidFill>
              </a:rPr>
              <a:t>индивидуальных достижений</a:t>
            </a:r>
            <a:r>
              <a:rPr lang="ru-RU" sz="2400" dirty="0">
                <a:solidFill>
                  <a:schemeClr val="tx1"/>
                </a:solidFill>
              </a:rPr>
              <a:t> обучающихся </a:t>
            </a:r>
            <a:r>
              <a:rPr lang="ru-RU" sz="2400" b="1" u="sng" dirty="0">
                <a:solidFill>
                  <a:srgbClr val="FF0000"/>
                </a:solidFill>
              </a:rPr>
              <a:t>планируемым результатам</a:t>
            </a:r>
            <a:r>
              <a:rPr lang="ru-RU" sz="2400" dirty="0">
                <a:solidFill>
                  <a:schemeClr val="tx1"/>
                </a:solidFill>
              </a:rPr>
              <a:t>. Итогом оценивания служит </a:t>
            </a:r>
            <a:r>
              <a:rPr lang="ru-RU" sz="2400" b="1" u="sng" dirty="0">
                <a:solidFill>
                  <a:srgbClr val="FF0000"/>
                </a:solidFill>
              </a:rPr>
              <a:t>оценка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– суждение о ценности, уровне, значении выявленного результата. Свое количественное выражение оценка находит в </a:t>
            </a:r>
            <a:r>
              <a:rPr lang="ru-RU" sz="2400" b="1" u="sng" dirty="0">
                <a:solidFill>
                  <a:srgbClr val="FF0000"/>
                </a:solidFill>
              </a:rPr>
              <a:t>отметке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2400" dirty="0">
                <a:solidFill>
                  <a:schemeClr val="tx1"/>
                </a:solidFill>
              </a:rPr>
              <a:t>Оценивание как компонент контроля выполняет ряд значимых функций: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2400" dirty="0">
                <a:solidFill>
                  <a:schemeClr val="tx1"/>
                </a:solidFill>
              </a:rPr>
              <a:t>информационную, </a:t>
            </a:r>
            <a:r>
              <a:rPr lang="ru-RU" sz="2400" b="1" u="sng" dirty="0">
                <a:solidFill>
                  <a:srgbClr val="FF0000"/>
                </a:solidFill>
              </a:rPr>
              <a:t>образовательную</a:t>
            </a:r>
            <a:r>
              <a:rPr lang="ru-RU" sz="2400" dirty="0">
                <a:solidFill>
                  <a:schemeClr val="tx1"/>
                </a:solidFill>
              </a:rPr>
              <a:t> , </a:t>
            </a:r>
            <a:r>
              <a:rPr lang="ru-RU" sz="2400" b="1" u="sng" dirty="0">
                <a:solidFill>
                  <a:srgbClr val="FF0000"/>
                </a:solidFill>
              </a:rPr>
              <a:t>воспитательную</a:t>
            </a:r>
            <a:r>
              <a:rPr lang="ru-RU" sz="2400" dirty="0">
                <a:solidFill>
                  <a:schemeClr val="tx1"/>
                </a:solidFill>
              </a:rPr>
              <a:t> , мотивационно-стимулирующую, ориентирующую и др.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2400" dirty="0">
                <a:solidFill>
                  <a:schemeClr val="tx1"/>
                </a:solidFill>
              </a:rPr>
              <a:t>Основные цели и характеристики системы оценивания содержатся в </a:t>
            </a:r>
            <a:r>
              <a:rPr lang="ru-RU" sz="2400" b="1" u="sng" dirty="0">
                <a:solidFill>
                  <a:srgbClr val="FF0000"/>
                </a:solidFill>
              </a:rPr>
              <a:t>ФГОС ООО</a:t>
            </a:r>
            <a:r>
              <a:rPr lang="ru-RU" sz="2400" b="1" u="sng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60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Значение оценочной деятельности, ее функции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479FA27-F35D-A35D-032B-5C17A69E7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2" y="747735"/>
            <a:ext cx="11575773" cy="5512904"/>
          </a:xfrm>
        </p:spPr>
        <p:txBody>
          <a:bodyPr>
            <a:noAutofit/>
          </a:bodyPr>
          <a:lstStyle/>
          <a:p>
            <a:pPr algn="just"/>
            <a:r>
              <a:rPr lang="ru-RU" sz="2000" dirty="0"/>
              <a:t>Система оценки достижения планируемых результатов освоения программы основного общего образования должна: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отражать </a:t>
            </a:r>
            <a:r>
              <a:rPr lang="ru-RU" sz="2000" b="1" dirty="0"/>
              <a:t>содержание и критерии оценки, формы </a:t>
            </a:r>
            <a:r>
              <a:rPr lang="ru-RU" sz="2000" dirty="0"/>
              <a:t>представления результатов оценочной деятельности;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/>
              <a:t>обеспечивать комплексный подход к оценке результатов освоения ПООО, позволяющий осуществлять </a:t>
            </a:r>
            <a:r>
              <a:rPr lang="ru-RU" sz="2000" b="1" dirty="0"/>
              <a:t>оценку предметных и метапредметных результатов</a:t>
            </a:r>
            <a:r>
              <a:rPr lang="ru-RU" sz="2000" dirty="0"/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/>
              <a:t>предусматривать оценку и </a:t>
            </a:r>
            <a:r>
              <a:rPr lang="ru-RU" sz="2000" b="1" dirty="0"/>
              <a:t>учет результатов </a:t>
            </a:r>
            <a:r>
              <a:rPr lang="ru-RU" sz="2000" dirty="0"/>
              <a:t>использования разнообразных </a:t>
            </a:r>
            <a:r>
              <a:rPr lang="ru-RU" sz="2000" b="1" dirty="0"/>
              <a:t>методов и форм обучения</a:t>
            </a:r>
            <a:r>
              <a:rPr lang="ru-RU" sz="2000" dirty="0"/>
              <a:t>, взаимно дополняющих друг друга, в том числе проектов, практических, командных, исследовательских, творческих работ, самоанализа и самооценки, </a:t>
            </a:r>
            <a:r>
              <a:rPr lang="ru-RU" sz="2000" dirty="0" err="1"/>
              <a:t>взаимооценки</a:t>
            </a:r>
            <a:r>
              <a:rPr lang="ru-RU" sz="2000" dirty="0"/>
              <a:t>, наблюдения, испытаний (тестов);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/>
              <a:t>предусматривать оценку </a:t>
            </a:r>
            <a:r>
              <a:rPr lang="ru-RU" sz="2000" b="1" dirty="0"/>
              <a:t>динамики</a:t>
            </a:r>
            <a:r>
              <a:rPr lang="ru-RU" sz="2000" dirty="0"/>
              <a:t> учебных достижений обучающихся;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/>
              <a:t>обеспечивать возможность получения объективной информации о </a:t>
            </a:r>
            <a:r>
              <a:rPr lang="ru-RU" sz="2000" b="1" dirty="0"/>
              <a:t>качестве подготовки </a:t>
            </a:r>
            <a:r>
              <a:rPr lang="ru-RU" sz="2000" dirty="0"/>
              <a:t>обучающихся в интересах всех участников образовательных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1064342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Предметные результаты как объект проверки и оценивания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729D85D-3BF5-02A0-A4AF-C78A3175F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561536"/>
            <a:ext cx="11476382" cy="6051299"/>
          </a:xfrm>
        </p:spPr>
        <p:txBody>
          <a:bodyPr/>
          <a:lstStyle/>
          <a:p>
            <a:pPr algn="just"/>
            <a:r>
              <a:rPr lang="ru-RU" dirty="0"/>
              <a:t>Положение ФГОС ООО: «результаты освоения программы основного общего образования, в том числе отдельной части или всего </a:t>
            </a:r>
            <a:r>
              <a:rPr lang="ru-RU" sz="2000" dirty="0"/>
              <a:t>объема</a:t>
            </a:r>
            <a:r>
              <a:rPr lang="ru-RU" dirty="0"/>
              <a:t> учебного предмета, учебного курса, учебного модуля программы основного общего образования, подлежат оцениванию с учетом специфики и особенностей предмета оценивания»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1C636A9D-8770-A74F-C95C-9AAB907F9D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3448726"/>
              </p:ext>
            </p:extLst>
          </p:nvPr>
        </p:nvGraphicFramePr>
        <p:xfrm>
          <a:off x="3207026" y="1696277"/>
          <a:ext cx="7792278" cy="4916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1831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Предметные результаты как объект проверки и оценивания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C6A3B515-9E1A-638F-2D7E-FFF715FFFC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9289318"/>
              </p:ext>
            </p:extLst>
          </p:nvPr>
        </p:nvGraphicFramePr>
        <p:xfrm>
          <a:off x="357808" y="721139"/>
          <a:ext cx="11476382" cy="5120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242362931"/>
                    </a:ext>
                  </a:extLst>
                </a:gridCol>
                <a:gridCol w="8733182">
                  <a:extLst>
                    <a:ext uri="{9D8B030D-6E8A-4147-A177-3AD203B41FA5}">
                      <a16:colId xmlns:a16="http://schemas.microsoft.com/office/drawing/2014/main" val="27136169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Виды оценивания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Объекты оценивания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6555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Тематическое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/>
                        <a:t>Планируемые результаты освоения отдельных тем курса каждого года обучения (если не указаны ФОП ООО, определяются учителем самостоятельно на основе программы и тематического планирования)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328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Промежуточное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/>
                        <a:t>Планируемые результаты изучения крупного блока содержания, включающего несколько тем, или комплекса взаимосвязанных универсальных учебных действий, например: работа с информацией, смысловое чтение, финансовая грамотность и др. (указаны во ФГОС ООО и ФОП ООО)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740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/>
                        <a:t>Итоговое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/>
                        <a:t>Планируемые результаты освоения курса данного года обучения (указаны ФОП ООО как итог годичного изучения курса)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7187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801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62DEC-4C6E-24F0-D4C9-588A20D1C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0"/>
            <a:ext cx="11675165" cy="5615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Предметные результаты как объект проверки и оценивания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1AA2F1-6A2C-0358-4A83-5D4F7A445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22.11.2024</a:t>
            </a:fld>
            <a:endParaRPr lang="en-US" dirty="0"/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AE843B87-9BB2-FC6E-BDFF-BBB706209C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502141"/>
              </p:ext>
            </p:extLst>
          </p:nvPr>
        </p:nvGraphicFramePr>
        <p:xfrm>
          <a:off x="1541669" y="728871"/>
          <a:ext cx="8128000" cy="6880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0339626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{6A02E926-83AD-400D-B9F0-9781F8AA44D5}tf56160789_win32</Template>
  <TotalTime>916</TotalTime>
  <Words>4107</Words>
  <Application>Microsoft Office PowerPoint</Application>
  <PresentationFormat>Широкоэкранный</PresentationFormat>
  <Paragraphs>302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Bahnschrift</vt:lpstr>
      <vt:lpstr>Bookman Old Style</vt:lpstr>
      <vt:lpstr>Calibri</vt:lpstr>
      <vt:lpstr>Franklin Gothic Book</vt:lpstr>
      <vt:lpstr>Пользовательские</vt:lpstr>
      <vt:lpstr>Система оценки достижений планируемых предметных результатов освоения учебного предмета «География»</vt:lpstr>
      <vt:lpstr>Лучшая цитата, отражающая ваш подход... "Это один маленький шаг для человека и огромный скачок для человечества".</vt:lpstr>
      <vt:lpstr>Презентация PowerPoint</vt:lpstr>
      <vt:lpstr>Значение оценочной деятельности, ее функции</vt:lpstr>
      <vt:lpstr>Значение оценочной деятельности, ее функции</vt:lpstr>
      <vt:lpstr>Значение оценочной деятельности, ее функции</vt:lpstr>
      <vt:lpstr>Предметные результаты как объект проверки и оценивания</vt:lpstr>
      <vt:lpstr>Предметные результаты как объект проверки и оценивания</vt:lpstr>
      <vt:lpstr>Предметные результаты как объект проверки и оценивания</vt:lpstr>
      <vt:lpstr>Многообразие видов и форм оценивания</vt:lpstr>
      <vt:lpstr>Многообразие видов и форм оценивания</vt:lpstr>
      <vt:lpstr>Текущее оценивание </vt:lpstr>
      <vt:lpstr>Рекомендации по оценке устных и письменных ответов </vt:lpstr>
      <vt:lpstr>Рекомендации по оценке устных и письменных ответов </vt:lpstr>
      <vt:lpstr>Рекомендации по оценке устных и письменных ответов </vt:lpstr>
      <vt:lpstr>Оценивание практических работ</vt:lpstr>
      <vt:lpstr>Оценивание практических работ</vt:lpstr>
      <vt:lpstr>Оценивание практических работ</vt:lpstr>
      <vt:lpstr>Оценивание практических работ</vt:lpstr>
      <vt:lpstr>Тематическое и итоговое оценивание</vt:lpstr>
      <vt:lpstr>Тематическое и итоговое оценивание</vt:lpstr>
      <vt:lpstr>Тематическое и итоговое оценивание</vt:lpstr>
      <vt:lpstr>Проверка и оценка результатов на основе тестирования</vt:lpstr>
      <vt:lpstr>Примеры  заданий, различающихся по уровню сложности, форме и содержанию</vt:lpstr>
      <vt:lpstr>Примеры  заданий, различающихся по уровню сложности, форме и содержанию</vt:lpstr>
      <vt:lpstr>Примеры  заданий, различающихся по уровню сложности, форме и содержанию</vt:lpstr>
      <vt:lpstr>Оценивание и выставление отметок тематической тестовой работы</vt:lpstr>
      <vt:lpstr>Оценивание практических работ</vt:lpstr>
      <vt:lpstr>Оценивание практических работ</vt:lpstr>
      <vt:lpstr>Контрольная итоговая работа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оценки достижений планируемых предметных результатов освоения учебного предмета «География»</dc:title>
  <dc:creator>Хозяйка</dc:creator>
  <cp:lastModifiedBy>admin</cp:lastModifiedBy>
  <cp:revision>17</cp:revision>
  <dcterms:created xsi:type="dcterms:W3CDTF">2024-11-11T12:33:48Z</dcterms:created>
  <dcterms:modified xsi:type="dcterms:W3CDTF">2024-11-22T11:34:43Z</dcterms:modified>
</cp:coreProperties>
</file>