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81" r:id="rId3"/>
    <p:sldId id="269" r:id="rId4"/>
    <p:sldId id="261" r:id="rId5"/>
    <p:sldId id="277" r:id="rId6"/>
    <p:sldId id="272" r:id="rId7"/>
    <p:sldId id="273" r:id="rId8"/>
    <p:sldId id="274" r:id="rId9"/>
    <p:sldId id="275" r:id="rId10"/>
    <p:sldId id="263" r:id="rId11"/>
    <p:sldId id="270" r:id="rId12"/>
  </p:sldIdLst>
  <p:sldSz cx="12192000" cy="6858000"/>
  <p:notesSz cx="6858000" cy="9144000"/>
  <p:embeddedFontLst>
    <p:embeddedFont>
      <p:font typeface="TomskObl2104" panose="020B0604020202020204" charset="0"/>
      <p:regular r:id="rId1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70" d="100"/>
          <a:sy n="70" d="100"/>
        </p:scale>
        <p:origin x="618" y="60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тестовый бал гимназии №55</c:v>
          </c:tx>
          <c:invertIfNegative val="0"/>
          <c:cat>
            <c:strRef>
              <c:f>Лист1!$A$2:$A$4</c:f>
              <c:strCache>
                <c:ptCount val="1"/>
                <c:pt idx="0">
                  <c:v>география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8E-40B0-9887-C7F435AB665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тестовый бал города Томска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1"/>
                <c:pt idx="0">
                  <c:v>география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60.8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8E-40B0-9887-C7F435AB665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Тестовый бал ТО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1"/>
                <c:pt idx="0">
                  <c:v>география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28E-40B0-9887-C7F435AB665C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Тестовый бал в РФ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1"/>
                <c:pt idx="0">
                  <c:v>география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55.1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8E-40B0-9887-C7F435AB66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box"/>
        <c:axId val="268587392"/>
        <c:axId val="268588928"/>
        <c:axId val="0"/>
      </c:bar3DChart>
      <c:catAx>
        <c:axId val="268587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68588928"/>
        <c:crosses val="autoZero"/>
        <c:auto val="1"/>
        <c:lblAlgn val="ctr"/>
        <c:lblOffset val="100"/>
        <c:noMultiLvlLbl val="0"/>
      </c:catAx>
      <c:valAx>
        <c:axId val="26858892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268587392"/>
        <c:crosses val="autoZero"/>
        <c:crossBetween val="between"/>
      </c:valAx>
      <c:spPr>
        <a:noFill/>
        <a:ln w="25373">
          <a:noFill/>
        </a:ln>
      </c:spPr>
    </c:plotArea>
    <c:legend>
      <c:legendPos val="b"/>
      <c:overlay val="0"/>
    </c:legend>
    <c:plotVisOnly val="1"/>
    <c:dispBlanksAs val="gap"/>
    <c:showDLblsOverMax val="0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eoplanet.ucoz.net/" TargetMode="Externa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270" y="2855897"/>
            <a:ext cx="6531258" cy="1912637"/>
          </a:xfrm>
          <a:noFill/>
        </p:spPr>
        <p:txBody>
          <a:bodyPr>
            <a:normAutofit fontScale="90000"/>
          </a:bodyPr>
          <a:lstStyle/>
          <a:p>
            <a:br>
              <a:rPr lang="ru-RU" sz="3200" dirty="0">
                <a:solidFill>
                  <a:schemeClr val="bg1"/>
                </a:solidFill>
                <a:latin typeface="TomskObl2104" pitchFamily="50" charset="0"/>
              </a:rPr>
            </a:br>
            <a:r>
              <a:rPr lang="ru-RU" sz="3600" dirty="0">
                <a:solidFill>
                  <a:schemeClr val="bg1"/>
                </a:solidFill>
                <a:latin typeface="TomskObl2104" pitchFamily="50" charset="0"/>
              </a:rPr>
              <a:t>«соревнование ПРОФЕССИОНАЛОВ – </a:t>
            </a:r>
            <a:br>
              <a:rPr lang="ru-RU" sz="3600" dirty="0">
                <a:solidFill>
                  <a:schemeClr val="bg1"/>
                </a:solidFill>
                <a:latin typeface="TomskObl2104" pitchFamily="50" charset="0"/>
              </a:rPr>
            </a:br>
            <a:r>
              <a:rPr lang="ru-RU" sz="3600" dirty="0">
                <a:solidFill>
                  <a:schemeClr val="bg1"/>
                </a:solidFill>
                <a:latin typeface="TomskObl2104" pitchFamily="50" charset="0"/>
              </a:rPr>
              <a:t>ШАГ ВПЕРЕД К ПРОФЕССИОНАЛЬНОМУ РОСТУ»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6269" y="4979553"/>
            <a:ext cx="6531259" cy="145519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1600" b="1" dirty="0">
                <a:latin typeface="Gerbera Light" panose="02000300000000000000" pitchFamily="50" charset="-52"/>
              </a:rPr>
              <a:t>Ковалева Алёна Анатольевна, </a:t>
            </a:r>
          </a:p>
          <a:p>
            <a:pPr algn="l">
              <a:lnSpc>
                <a:spcPct val="100000"/>
              </a:lnSpc>
            </a:pPr>
            <a:r>
              <a:rPr lang="ru-RU" sz="1600" b="1" dirty="0">
                <a:latin typeface="Gerbera Light" panose="02000300000000000000" pitchFamily="50" charset="-52"/>
              </a:rPr>
              <a:t>учитель географии МАОУ гимназии №55 им. Е.Г. </a:t>
            </a:r>
            <a:r>
              <a:rPr lang="ru-RU" sz="1600" b="1" dirty="0" err="1">
                <a:latin typeface="Gerbera Light" panose="02000300000000000000" pitchFamily="50" charset="-52"/>
              </a:rPr>
              <a:t>Вёрсткиной</a:t>
            </a:r>
            <a:r>
              <a:rPr lang="ru-RU" sz="1600" b="1" dirty="0">
                <a:latin typeface="Gerbera Light" panose="02000300000000000000" pitchFamily="50" charset="-52"/>
              </a:rPr>
              <a:t> г. Томска,</a:t>
            </a:r>
          </a:p>
          <a:p>
            <a:pPr algn="l"/>
            <a:r>
              <a:rPr lang="ru-RU" sz="1600" b="1" dirty="0">
                <a:latin typeface="Gerbera Light" panose="02000300000000000000" pitchFamily="50" charset="-52"/>
              </a:rPr>
              <a:t> победитель конкурса «Премии лучшим учителям за достижения в педагогической деятельности»</a:t>
            </a:r>
            <a:endParaRPr lang="ru-RU" sz="1600" dirty="0">
              <a:solidFill>
                <a:schemeClr val="bg1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04" y="2841035"/>
            <a:ext cx="785180" cy="1345474"/>
          </a:xfrm>
          <a:prstGeom prst="rect">
            <a:avLst/>
          </a:prstGeom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81663" y="4741428"/>
            <a:ext cx="4143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83F40E2-1641-D9C5-57F8-C5FAE2299D1C}"/>
              </a:ext>
            </a:extLst>
          </p:cNvPr>
          <p:cNvSpPr/>
          <p:nvPr/>
        </p:nvSpPr>
        <p:spPr>
          <a:xfrm>
            <a:off x="101552" y="1933749"/>
            <a:ext cx="6394782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Методические диалоги </a:t>
            </a:r>
          </a:p>
          <a:p>
            <a:pPr algn="ctr"/>
            <a:r>
              <a:rPr lang="ru-RU" sz="2400" b="1" cap="none" spc="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«География, учитель, образовательная среда»</a:t>
            </a:r>
          </a:p>
        </p:txBody>
      </p:sp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739" y="327291"/>
            <a:ext cx="5906732" cy="6203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0E5004-BDE6-479C-9298-B5B2E1B7B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071" y="229015"/>
            <a:ext cx="6121676" cy="6121676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63" y="4803707"/>
            <a:ext cx="7181850" cy="771525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Ковалева Алёна Анатольевна, </a:t>
            </a:r>
            <a:br>
              <a:rPr lang="ru-RU" sz="24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</a:br>
            <a:r>
              <a:rPr lang="ru-RU" sz="24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учитель географии  МАОУ гимназии №55</a:t>
            </a:r>
            <a:br>
              <a:rPr lang="ru-RU" sz="24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</a:br>
            <a:r>
              <a:rPr lang="ru-RU" sz="24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им. Е.Г.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Вёрсткиной</a:t>
            </a:r>
            <a:r>
              <a:rPr lang="ru-RU" sz="24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 г. Томска</a:t>
            </a:r>
            <a:br>
              <a:rPr lang="ru-RU" sz="24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</a:br>
            <a:endParaRPr lang="ru-RU" sz="24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0473" y="5964928"/>
            <a:ext cx="6505575" cy="771526"/>
          </a:xfrm>
        </p:spPr>
        <p:txBody>
          <a:bodyPr/>
          <a:lstStyle/>
          <a:p>
            <a:pPr marL="0" indent="0" algn="r">
              <a:buNone/>
            </a:pPr>
            <a:endParaRPr lang="ru-RU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02C5EC9-CAAB-4AB2-B7FE-101BD0C7DA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574" y="749968"/>
            <a:ext cx="2024695" cy="54088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9476FF1-8D8C-4393-9981-E58C2167BA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82" y="1351583"/>
            <a:ext cx="2733878" cy="236216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270" y="4984788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844" y="1043788"/>
            <a:ext cx="4492131" cy="449213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00881B"/>
                </a:solidFill>
                <a:latin typeface="TomskObl2104" pitchFamily="50" charset="0"/>
              </a:rPr>
              <a:t>Конкурс профессионального мастерства – это возможность…</a:t>
            </a: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083" y="1897389"/>
            <a:ext cx="3044207" cy="3035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57800" y="1913891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продемонстрировать свои навыки и знания; </a:t>
            </a:r>
          </a:p>
          <a:p>
            <a:endParaRPr lang="ru-RU" sz="2400" dirty="0"/>
          </a:p>
          <a:p>
            <a:r>
              <a:rPr lang="ru-RU" sz="2400" dirty="0"/>
              <a:t>получить оценку коллег и экспертов; </a:t>
            </a:r>
          </a:p>
          <a:p>
            <a:r>
              <a:rPr lang="ru-RU" dirty="0"/>
              <a:t> 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07" y="335380"/>
            <a:ext cx="4143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463" y="1909881"/>
            <a:ext cx="4143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546" y="2652555"/>
            <a:ext cx="4143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881" y="4169443"/>
            <a:ext cx="4143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546" y="3391219"/>
            <a:ext cx="4143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257799" y="3478084"/>
            <a:ext cx="58609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обменяться опытом с другими педагогами;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13123" y="4288211"/>
            <a:ext cx="75033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повысить свою мотивацию к самосовершенствованию;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438689" y="5107590"/>
            <a:ext cx="65822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получить общественное признание и повысить самооценку; </a:t>
            </a:r>
          </a:p>
        </p:txBody>
      </p:sp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231" y="5081155"/>
            <a:ext cx="40798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636850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438689" y="5953172"/>
            <a:ext cx="37504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получить призы и награды.</a:t>
            </a:r>
          </a:p>
        </p:txBody>
      </p:sp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797" y="5938587"/>
            <a:ext cx="407988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8754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Критерий 1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758" y="144863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latin typeface="Gerbera Light" panose="02000300000000000000" pitchFamily="50" charset="-52"/>
              </a:rPr>
              <a:t>Наличие собственной методической разработки по предмету, имеющей положительное заключение по итогам апробации в профессиональном сообществе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064" y="2154313"/>
            <a:ext cx="3794569" cy="2656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810" y="5254753"/>
            <a:ext cx="4932948" cy="1404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39633" y="5116253"/>
            <a:ext cx="39216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Динамика уровня мотивации обучения </a:t>
            </a:r>
          </a:p>
        </p:txBody>
      </p:sp>
      <p:pic>
        <p:nvPicPr>
          <p:cNvPr id="1029" name="Picture 5" descr="\\WIN2012\Obmen$\Ковалева А.А\Конкурс\рецензия 2025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0706" y="2125701"/>
            <a:ext cx="2992145" cy="379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398" y="1992331"/>
            <a:ext cx="2952573" cy="406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28" y="640180"/>
            <a:ext cx="4143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3" y="524286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Критерий 2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744057" y="1552839"/>
            <a:ext cx="10549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Высокие результаты учебных достижений обучающихся</a:t>
            </a:r>
          </a:p>
          <a:p>
            <a:r>
              <a:rPr lang="ru-RU" sz="2000" b="1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при их позитивной динамике  за последние 3 года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580" y="2260725"/>
            <a:ext cx="3910252" cy="2129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45" y="4468076"/>
            <a:ext cx="3912298" cy="1748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6094447"/>
              </p:ext>
            </p:extLst>
          </p:nvPr>
        </p:nvGraphicFramePr>
        <p:xfrm>
          <a:off x="4878038" y="4655723"/>
          <a:ext cx="3817284" cy="1895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2947" y="2975271"/>
            <a:ext cx="2976478" cy="3398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320" y="652982"/>
            <a:ext cx="3088105" cy="2245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617" y="2320911"/>
            <a:ext cx="2786235" cy="214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56" y="652982"/>
            <a:ext cx="414425" cy="47665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80" y="671328"/>
            <a:ext cx="414425" cy="47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376359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279401"/>
            <a:ext cx="7937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rgbClr val="00881B"/>
                </a:solidFill>
                <a:latin typeface="TomskObl2104" pitchFamily="50" charset="0"/>
              </a:rPr>
              <a:t>Критерий 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D8525F-DF94-4768-A811-5209689E6BBD}"/>
              </a:ext>
            </a:extLst>
          </p:cNvPr>
          <p:cNvSpPr txBox="1"/>
          <p:nvPr/>
        </p:nvSpPr>
        <p:spPr>
          <a:xfrm>
            <a:off x="1060313" y="1230784"/>
            <a:ext cx="7016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Высокие результаты внеурочной деятельности обучающихся по учебному предмету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15" y="4070749"/>
            <a:ext cx="2969206" cy="2149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31" y="1938670"/>
            <a:ext cx="2868175" cy="196580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010525" y="507901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>Организация, транслирование и публикация </a:t>
            </a:r>
          </a:p>
          <a:p>
            <a:pPr algn="ctr"/>
            <a:r>
              <a:rPr lang="ru-RU" dirty="0"/>
              <a:t> открытых образовательных событий (предметных) для обучающихся 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800" y="1949116"/>
            <a:ext cx="4082696" cy="287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739" y="1902901"/>
            <a:ext cx="2149143" cy="3056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135" y="1938670"/>
            <a:ext cx="2185993" cy="3021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584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376359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279401"/>
            <a:ext cx="7937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rgbClr val="00881B"/>
                </a:solidFill>
                <a:latin typeface="TomskObl2104" pitchFamily="50" charset="0"/>
              </a:rPr>
              <a:t>Критерий 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D8525F-DF94-4768-A811-5209689E6BBD}"/>
              </a:ext>
            </a:extLst>
          </p:cNvPr>
          <p:cNvSpPr txBox="1"/>
          <p:nvPr/>
        </p:nvSpPr>
        <p:spPr>
          <a:xfrm>
            <a:off x="536845" y="1113961"/>
            <a:ext cx="106744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Создание учителем условий для приобретения обучающимися позитивного социального опыта, формирования гражданской позиции за последние 3 года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691194"/>
              </p:ext>
            </p:extLst>
          </p:nvPr>
        </p:nvGraphicFramePr>
        <p:xfrm>
          <a:off x="633496" y="2251569"/>
          <a:ext cx="8204451" cy="194373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2917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26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1. Мир вокруг нас</a:t>
                      </a:r>
                      <a:endParaRPr lang="ru-RU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0215" algn="l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Цель: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</a:rPr>
                        <a:t>  Создание условий для  духовно - нравственного развития личности, взаимопомощь другим людям, </a:t>
                      </a:r>
                      <a:endParaRPr lang="ru-RU" sz="1200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marL="450215"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</a:rPr>
                        <a:t>добро, мир вокруг.</a:t>
                      </a:r>
                      <a:endParaRPr lang="ru-RU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Times New Roman"/>
                        </a:rPr>
                        <a:t>2. За здоровый образ жизни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0215" algn="l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Цель: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</a:rPr>
                        <a:t> формирование у учащихся знаний, умений и  навыков по безопасности жизнедеятельности, сохранения своего здоровья, потребности в ведении здорового образа жизни.</a:t>
                      </a:r>
                      <a:endParaRPr lang="ru-RU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22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Times New Roman"/>
                        </a:rPr>
                        <a:t>3. Я - гражданин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0215" algn="l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Цель: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</a:rPr>
                        <a:t> Формирование сознания и гражданской ответственности у учащихся, формирование социальной и творческой активности.</a:t>
                      </a:r>
                      <a:endParaRPr lang="ru-RU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46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Times New Roman"/>
                        </a:rPr>
                        <a:t>4.Профориентация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0215" algn="l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</a:rPr>
                        <a:t>Цель: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</a:rPr>
                        <a:t> Формирование устойчивых и обоснованных профессиональных интересов, которые помогут старшеклассникам при самостоятельном выборе жизненного пути, жизненной позиции.</a:t>
                      </a:r>
                      <a:endParaRPr lang="ru-RU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33496" y="1842062"/>
            <a:ext cx="358104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направления воспитательной работы:</a:t>
            </a:r>
            <a:endParaRPr kumimoji="0" lang="ru-RU" altLang="ru-RU" sz="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136" y="2119061"/>
            <a:ext cx="2809875" cy="388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96" y="4427597"/>
            <a:ext cx="1601621" cy="2200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017" y="4427597"/>
            <a:ext cx="1554425" cy="2139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 descr="C:\Users\KovalevaA\Desktop\экополюс\артем\06-05-2025_10-18-25\бжит.jpe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6674" y="4393386"/>
            <a:ext cx="1708484" cy="2173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088" y="4414441"/>
            <a:ext cx="3005137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0943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376359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279401"/>
            <a:ext cx="7937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rgbClr val="00881B"/>
                </a:solidFill>
                <a:latin typeface="TomskObl2104" pitchFamily="50" charset="0"/>
              </a:rPr>
              <a:t>Критерий 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D8525F-DF94-4768-A811-5209689E6BBD}"/>
              </a:ext>
            </a:extLst>
          </p:cNvPr>
          <p:cNvSpPr txBox="1"/>
          <p:nvPr/>
        </p:nvSpPr>
        <p:spPr>
          <a:xfrm>
            <a:off x="744057" y="1230784"/>
            <a:ext cx="1040520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Создание учителем условий для адресной работы с различными категориями обучающихся (одаренные дети, дети из социально неблагополучных семей, дети, попавшие в трудные жизненные ситуации, дети из семей мигрантов, дети-сироты и дети, оставшиеся без попечения родителей, дети-инвалиды и дети с ограниченными возможностями здоровья, дети с </a:t>
            </a:r>
            <a:r>
              <a:rPr lang="ru-RU" sz="2000" b="1" spc="-1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девиантным</a:t>
            </a:r>
            <a:r>
              <a:rPr lang="ru-RU" sz="2000" b="1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 поведением)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01" y="2910997"/>
            <a:ext cx="3860972" cy="2409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42559" y="3050467"/>
            <a:ext cx="28705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Категории детей, обучающиеся в МАОУ гимназии №55 им. Е.Г. </a:t>
            </a:r>
            <a:r>
              <a:rPr lang="ru-RU" sz="1400" dirty="0" err="1"/>
              <a:t>Версткиной</a:t>
            </a:r>
            <a:r>
              <a:rPr lang="ru-RU" sz="1400" dirty="0"/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дети из социально неблагополучных семей, дети с </a:t>
            </a:r>
            <a:r>
              <a:rPr lang="ru-RU" sz="1400" dirty="0" err="1"/>
              <a:t>девиантным</a:t>
            </a:r>
            <a:r>
              <a:rPr lang="ru-RU" sz="1400" dirty="0"/>
              <a:t> поведением,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дети с ОВЗ,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одаренные дети.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07246" y="5527124"/>
            <a:ext cx="67617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/>
              <a:t>Общественное признание работы педагога с различными категориями обучающихся прослеживается:</a:t>
            </a:r>
            <a:endParaRPr lang="ru-RU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/>
              <a:t>в признании профессиональным сообществом;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/>
              <a:t>в положительных отзывах на работу учителя от коллег по ОУ (социального педагога)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/>
              <a:t>в положительных отзывах на работу учителя от родителей	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0042" y="2748073"/>
            <a:ext cx="2001320" cy="2808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156" y="2660463"/>
            <a:ext cx="2209676" cy="3008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0943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376359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279401"/>
            <a:ext cx="7937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rgbClr val="00881B"/>
                </a:solidFill>
                <a:latin typeface="TomskObl2104" pitchFamily="50" charset="0"/>
              </a:rPr>
              <a:t>Критерий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D8525F-DF94-4768-A811-5209689E6BBD}"/>
              </a:ext>
            </a:extLst>
          </p:cNvPr>
          <p:cNvSpPr txBox="1"/>
          <p:nvPr/>
        </p:nvSpPr>
        <p:spPr>
          <a:xfrm>
            <a:off x="951270" y="1113961"/>
            <a:ext cx="106424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Обеспечение высокого качества организации образовательного процесса на основе эффективного использования учителем различных образовательных технологий, в том числе дистанционных образовательных технологий или электронного обучения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02" y="2197767"/>
            <a:ext cx="2866711" cy="2150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02" y="4492651"/>
            <a:ext cx="3022016" cy="2131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1573" y="2238121"/>
            <a:ext cx="3225633" cy="2069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43768" y="4492651"/>
            <a:ext cx="35212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Мой  персональный сайт учителя «Голубая планета» - </a:t>
            </a:r>
            <a:r>
              <a:rPr lang="ru-RU" dirty="0">
                <a:hlinkClick r:id="rId6"/>
              </a:rPr>
              <a:t>https://geoplanet.ucoz.net</a:t>
            </a:r>
            <a:endParaRPr lang="ru-RU" dirty="0"/>
          </a:p>
          <a:p>
            <a:endParaRPr lang="ru-RU" dirty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337" y="2192854"/>
            <a:ext cx="3137569" cy="4310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0943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376359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279401"/>
            <a:ext cx="7937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rgbClr val="00881B"/>
                </a:solidFill>
                <a:latin typeface="TomskObl2104" pitchFamily="50" charset="0"/>
              </a:rPr>
              <a:t>Критерий 7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D8525F-DF94-4768-A811-5209689E6BBD}"/>
              </a:ext>
            </a:extLst>
          </p:cNvPr>
          <p:cNvSpPr txBox="1"/>
          <p:nvPr/>
        </p:nvSpPr>
        <p:spPr>
          <a:xfrm>
            <a:off x="1060313" y="1230784"/>
            <a:ext cx="7361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Непрерывность профессионального развития учителя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36845" y="1744397"/>
            <a:ext cx="48188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7.1. Наличие и реализация ИОП/ИОМ педагога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6845" y="211372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7.2. Наличие курсов повышения квалификации, второго высшего образования, магистратуры, аспирантуры и т.п.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6845" y="2760059"/>
            <a:ext cx="4644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7.3. Наличие опыта экспертной деятельности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6845" y="3129391"/>
            <a:ext cx="59423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7.4. Выступления на открытых образовательных событиях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6845" y="3570510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7.5. Победы и призовые места на очных профессиональных педагогических конкурсах, учредителями которых являются Министерство образования и науки, Министерство Просвещения РФ, АНО «Россия-страна возможностей», организации общего, профессионального образования, органы исполнительной власти Томской области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607" y="279401"/>
            <a:ext cx="4468197" cy="6148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09436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687</TotalTime>
  <Words>569</Words>
  <Application>Microsoft Office PowerPoint</Application>
  <PresentationFormat>Широкоэкранный</PresentationFormat>
  <Paragraphs>59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TomskObl2104</vt:lpstr>
      <vt:lpstr>Calibri Light</vt:lpstr>
      <vt:lpstr>Gerbera</vt:lpstr>
      <vt:lpstr>Calibri</vt:lpstr>
      <vt:lpstr>Arial</vt:lpstr>
      <vt:lpstr>Times New Roman</vt:lpstr>
      <vt:lpstr>Gerbera Light</vt:lpstr>
      <vt:lpstr>Тема Office</vt:lpstr>
      <vt:lpstr> «соревнование ПРОФЕССИОНАЛОВ –  ШАГ ВПЕРЕД К ПРОФЕССИОНАЛЬНОМУ РОСТУ»</vt:lpstr>
      <vt:lpstr>Конкурс профессионального мастерства – это возможность…</vt:lpstr>
      <vt:lpstr>Критерий 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Ковалева Алёна Анатольевна,  учитель географии  МАОУ гимназии №55 им. Е.Г. Вёрсткиной г. Томска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Учитель</cp:lastModifiedBy>
  <cp:revision>130</cp:revision>
  <dcterms:created xsi:type="dcterms:W3CDTF">2025-07-14T10:33:41Z</dcterms:created>
  <dcterms:modified xsi:type="dcterms:W3CDTF">2025-08-20T02:36:27Z</dcterms:modified>
</cp:coreProperties>
</file>