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50"/>
  </p:notesMasterIdLst>
  <p:sldIdLst>
    <p:sldId id="348" r:id="rId2"/>
    <p:sldId id="267" r:id="rId3"/>
    <p:sldId id="266" r:id="rId4"/>
    <p:sldId id="259" r:id="rId5"/>
    <p:sldId id="260" r:id="rId6"/>
    <p:sldId id="261" r:id="rId7"/>
    <p:sldId id="262" r:id="rId8"/>
    <p:sldId id="263" r:id="rId9"/>
    <p:sldId id="275" r:id="rId10"/>
    <p:sldId id="264" r:id="rId11"/>
    <p:sldId id="265" r:id="rId12"/>
    <p:sldId id="274" r:id="rId13"/>
    <p:sldId id="276" r:id="rId14"/>
    <p:sldId id="277" r:id="rId15"/>
    <p:sldId id="269" r:id="rId16"/>
    <p:sldId id="270" r:id="rId17"/>
    <p:sldId id="271" r:id="rId18"/>
    <p:sldId id="278" r:id="rId19"/>
    <p:sldId id="279" r:id="rId20"/>
    <p:sldId id="283" r:id="rId21"/>
    <p:sldId id="280" r:id="rId22"/>
    <p:sldId id="281" r:id="rId23"/>
    <p:sldId id="282" r:id="rId24"/>
    <p:sldId id="285" r:id="rId25"/>
    <p:sldId id="287" r:id="rId26"/>
    <p:sldId id="329" r:id="rId27"/>
    <p:sldId id="330" r:id="rId28"/>
    <p:sldId id="331" r:id="rId29"/>
    <p:sldId id="332" r:id="rId30"/>
    <p:sldId id="333" r:id="rId31"/>
    <p:sldId id="337" r:id="rId32"/>
    <p:sldId id="338" r:id="rId33"/>
    <p:sldId id="339" r:id="rId34"/>
    <p:sldId id="340" r:id="rId35"/>
    <p:sldId id="341" r:id="rId36"/>
    <p:sldId id="342" r:id="rId37"/>
    <p:sldId id="258" r:id="rId38"/>
    <p:sldId id="343" r:id="rId39"/>
    <p:sldId id="328" r:id="rId40"/>
    <p:sldId id="334" r:id="rId41"/>
    <p:sldId id="344" r:id="rId42"/>
    <p:sldId id="345" r:id="rId43"/>
    <p:sldId id="346" r:id="rId44"/>
    <p:sldId id="289" r:id="rId45"/>
    <p:sldId id="290" r:id="rId46"/>
    <p:sldId id="347" r:id="rId47"/>
    <p:sldId id="284" r:id="rId48"/>
    <p:sldId id="349" r:id="rId49"/>
  </p:sldIdLst>
  <p:sldSz cx="12192000" cy="6858000"/>
  <p:notesSz cx="6761163" cy="98821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228" y="11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0-04T17:47:19.458" idx="1">
    <p:pos x="5238" y="-18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58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58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815A93-D3FD-405C-8836-8D36E20B2A76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5925" y="1235075"/>
            <a:ext cx="5929313" cy="3335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55803"/>
            <a:ext cx="5408930" cy="38911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6364"/>
            <a:ext cx="2929837" cy="495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386364"/>
            <a:ext cx="2929837" cy="495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9E6A79-A186-49F5-B86A-1070A6F15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943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3DEBD-E221-418F-9500-8AEAAAF2AAC9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930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432D2-9C68-4C0D-87F2-EB7475DD9BD2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11ADF-CAFC-4D18-98EA-7EDCCD8F689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896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432D2-9C68-4C0D-87F2-EB7475DD9BD2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11ADF-CAFC-4D18-98EA-7EDCCD8F6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449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432D2-9C68-4C0D-87F2-EB7475DD9BD2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11ADF-CAFC-4D18-98EA-7EDCCD8F6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014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432D2-9C68-4C0D-87F2-EB7475DD9BD2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11ADF-CAFC-4D18-98EA-7EDCCD8F6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025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432D2-9C68-4C0D-87F2-EB7475DD9BD2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11ADF-CAFC-4D18-98EA-7EDCCD8F689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092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432D2-9C68-4C0D-87F2-EB7475DD9BD2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11ADF-CAFC-4D18-98EA-7EDCCD8F6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753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432D2-9C68-4C0D-87F2-EB7475DD9BD2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11ADF-CAFC-4D18-98EA-7EDCCD8F6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31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432D2-9C68-4C0D-87F2-EB7475DD9BD2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11ADF-CAFC-4D18-98EA-7EDCCD8F6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273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432D2-9C68-4C0D-87F2-EB7475DD9BD2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11ADF-CAFC-4D18-98EA-7EDCCD8F6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630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EC432D2-9C68-4C0D-87F2-EB7475DD9BD2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811ADF-CAFC-4D18-98EA-7EDCCD8F6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687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432D2-9C68-4C0D-87F2-EB7475DD9BD2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11ADF-CAFC-4D18-98EA-7EDCCD8F68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9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EC432D2-9C68-4C0D-87F2-EB7475DD9BD2}" type="datetimeFigureOut">
              <a:rPr lang="ru-RU" smtClean="0"/>
              <a:t>23.11.2024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C811ADF-CAFC-4D18-98EA-7EDCCD8F689B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92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BA399C-6624-5BDF-C12F-2000DA4686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353703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accent2">
                    <a:lumMod val="75000"/>
                  </a:schemeClr>
                </a:solidFill>
              </a:rPr>
              <a:t>КВИЗ </a:t>
            </a:r>
            <a:br>
              <a:rPr lang="ru-RU" sz="40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</a:rPr>
              <a:t>«Методы и приемы эффективной подготовки школьников к олимпиадам по географии»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7F2E25-18E6-272C-6EE8-A4F4DE20CC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54" y="4455620"/>
            <a:ext cx="12127345" cy="11430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Ковалева Алёна Анатольевна, </a:t>
            </a:r>
          </a:p>
          <a:p>
            <a:pPr algn="ctr"/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географии, МАОУ гимназии №55 им. </a:t>
            </a:r>
            <a:r>
              <a:rPr lang="ru-RU" sz="1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Е.г</a:t>
            </a:r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Версткиной</a:t>
            </a:r>
            <a:endParaRPr lang="ru-RU" sz="1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Бухаркина</a:t>
            </a:r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Наталья Алексеевна,</a:t>
            </a:r>
          </a:p>
          <a:p>
            <a:pPr algn="ctr"/>
            <a:r>
              <a:rPr lang="ru-RU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географии, МАОУ гимназии №13 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37F879-F553-F17D-B663-67ED113906ED}"/>
              </a:ext>
            </a:extLst>
          </p:cNvPr>
          <p:cNvSpPr txBox="1"/>
          <p:nvPr/>
        </p:nvSpPr>
        <p:spPr>
          <a:xfrm>
            <a:off x="4950691" y="5729716"/>
            <a:ext cx="67055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- 2024 -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56453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BFE3BF-D863-B786-73BE-81E02DC55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8 вопрос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1F9B81A-B71B-7402-744D-390C69DBD0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9739" y="1938166"/>
            <a:ext cx="11287046" cy="3206489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0A4056-4D5E-CD00-4C22-9CEC2CF69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582" y="1938166"/>
            <a:ext cx="478104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69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D24C77-8916-D1B0-562B-FDA7013CF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9 вопрос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953DB49-BE1D-F029-E63A-AEA364D0D9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8156" y="1690688"/>
            <a:ext cx="10300971" cy="4202112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FD7D4-E1F4-0035-DB0E-EE7B2EE72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526" y="2058577"/>
            <a:ext cx="475529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811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3E72A4-0ED4-4EF1-25EC-1CEE8350A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10 вопрос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C08332-FAAD-345D-3AAA-60C25D5FDF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811" y="2067873"/>
            <a:ext cx="10878200" cy="2781217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9EC8D2-DFBC-D61E-0E2F-8B0088EC2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60" y="2067873"/>
            <a:ext cx="475529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05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97B1D-4501-AB05-661B-831EEC005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6DC2AC-3963-1F3E-1F5B-241E8B0F5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5000" b="1" dirty="0">
                <a:solidFill>
                  <a:schemeClr val="accent1">
                    <a:lumMod val="50000"/>
                  </a:schemeClr>
                </a:solidFill>
              </a:rPr>
              <a:t>1тур</a:t>
            </a:r>
          </a:p>
          <a:p>
            <a:pPr marL="0" indent="0" algn="ctr">
              <a:buNone/>
            </a:pPr>
            <a:r>
              <a:rPr lang="ru-RU" sz="15000" b="1" dirty="0">
                <a:solidFill>
                  <a:schemeClr val="accent1">
                    <a:lumMod val="50000"/>
                  </a:schemeClr>
                </a:solidFill>
              </a:rPr>
              <a:t>ответы</a:t>
            </a:r>
          </a:p>
        </p:txBody>
      </p:sp>
    </p:spTree>
    <p:extLst>
      <p:ext uri="{BB962C8B-B14F-4D97-AF65-F5344CB8AC3E}">
        <p14:creationId xmlns:p14="http://schemas.microsoft.com/office/powerpoint/2010/main" val="1986666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314A8E-110B-CF39-8354-6CD2396AC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029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935EE7-1F92-92AE-EBD6-4FBF853A3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Укажите вторую по высоте горную вершину России.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Казбек - 5 054 м;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Дыхтау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5 204,7 м;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Шхара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- 5 193 м;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Белуха – 4 509 м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F706A1-CE74-8070-8C06-839C587C9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102" y="2808897"/>
            <a:ext cx="6376114" cy="36839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2165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94986-86EE-0AE0-4AAC-8AE7E9B52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8087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2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FFF5BD-9B44-B55F-2CC2-86397A718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7538"/>
            <a:ext cx="10515600" cy="12558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называют период между двумя последовательными прохождениями Солнцем точки весеннего равноденствия?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Б. Тропический год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4E4E52-E71A-D117-21BA-B00233E99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516" y="1849901"/>
            <a:ext cx="6677465" cy="500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462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262825-5263-8211-CDC0-FFC58E3E7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5546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E56F62-03CF-D46F-1094-4948F2A24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0672"/>
            <a:ext cx="10515600" cy="151931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каком городе 21 марта полуденная высота солнца над горизонтом составляет 23,5°?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В. Салехард (66,5°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с.ш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C27CE9-C04A-FCC5-9C26-29C06ECC36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7" t="25835" r="32385" b="25116"/>
          <a:stretch/>
        </p:blipFill>
        <p:spPr>
          <a:xfrm>
            <a:off x="2480603" y="2489982"/>
            <a:ext cx="7230794" cy="419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038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166837E-A7C7-4514-B602-76BB0F8295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4134" y="396789"/>
            <a:ext cx="6188184" cy="6064422"/>
          </a:xfrm>
          <a:prstGeom prst="rect">
            <a:avLst/>
          </a:prstGeom>
        </p:spPr>
      </p:pic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0F7A5392-6E13-0D8C-894C-955526BC08B2}"/>
              </a:ext>
            </a:extLst>
          </p:cNvPr>
          <p:cNvSpPr/>
          <p:nvPr/>
        </p:nvSpPr>
        <p:spPr>
          <a:xfrm>
            <a:off x="7216726" y="998806"/>
            <a:ext cx="2865295" cy="4783015"/>
          </a:xfrm>
          <a:custGeom>
            <a:avLst/>
            <a:gdLst>
              <a:gd name="connsiteX0" fmla="*/ 0 w 2996419"/>
              <a:gd name="connsiteY0" fmla="*/ 0 h 4924679"/>
              <a:gd name="connsiteX1" fmla="*/ 661182 w 2996419"/>
              <a:gd name="connsiteY1" fmla="*/ 295422 h 4924679"/>
              <a:gd name="connsiteX2" fmla="*/ 1181686 w 2996419"/>
              <a:gd name="connsiteY2" fmla="*/ 689317 h 4924679"/>
              <a:gd name="connsiteX3" fmla="*/ 1997612 w 2996419"/>
              <a:gd name="connsiteY3" fmla="*/ 1603717 h 4924679"/>
              <a:gd name="connsiteX4" fmla="*/ 2307102 w 2996419"/>
              <a:gd name="connsiteY4" fmla="*/ 2194560 h 4924679"/>
              <a:gd name="connsiteX5" fmla="*/ 2644726 w 2996419"/>
              <a:gd name="connsiteY5" fmla="*/ 2827606 h 4924679"/>
              <a:gd name="connsiteX6" fmla="*/ 2855742 w 2996419"/>
              <a:gd name="connsiteY6" fmla="*/ 3727939 h 4924679"/>
              <a:gd name="connsiteX7" fmla="*/ 2827606 w 2996419"/>
              <a:gd name="connsiteY7" fmla="*/ 4459459 h 4924679"/>
              <a:gd name="connsiteX8" fmla="*/ 2771336 w 2996419"/>
              <a:gd name="connsiteY8" fmla="*/ 4923692 h 4924679"/>
              <a:gd name="connsiteX9" fmla="*/ 2996419 w 2996419"/>
              <a:gd name="connsiteY9" fmla="*/ 4586068 h 4924679"/>
              <a:gd name="connsiteX0" fmla="*/ 0 w 2996419"/>
              <a:gd name="connsiteY0" fmla="*/ 0 h 4586068"/>
              <a:gd name="connsiteX1" fmla="*/ 661182 w 2996419"/>
              <a:gd name="connsiteY1" fmla="*/ 295422 h 4586068"/>
              <a:gd name="connsiteX2" fmla="*/ 1181686 w 2996419"/>
              <a:gd name="connsiteY2" fmla="*/ 689317 h 4586068"/>
              <a:gd name="connsiteX3" fmla="*/ 1997612 w 2996419"/>
              <a:gd name="connsiteY3" fmla="*/ 1603717 h 4586068"/>
              <a:gd name="connsiteX4" fmla="*/ 2307102 w 2996419"/>
              <a:gd name="connsiteY4" fmla="*/ 2194560 h 4586068"/>
              <a:gd name="connsiteX5" fmla="*/ 2644726 w 2996419"/>
              <a:gd name="connsiteY5" fmla="*/ 2827606 h 4586068"/>
              <a:gd name="connsiteX6" fmla="*/ 2855742 w 2996419"/>
              <a:gd name="connsiteY6" fmla="*/ 3727939 h 4586068"/>
              <a:gd name="connsiteX7" fmla="*/ 2827606 w 2996419"/>
              <a:gd name="connsiteY7" fmla="*/ 4459459 h 4586068"/>
              <a:gd name="connsiteX8" fmla="*/ 2996419 w 2996419"/>
              <a:gd name="connsiteY8" fmla="*/ 4586068 h 4586068"/>
              <a:gd name="connsiteX0" fmla="*/ 0 w 2865295"/>
              <a:gd name="connsiteY0" fmla="*/ 0 h 4783015"/>
              <a:gd name="connsiteX1" fmla="*/ 661182 w 2865295"/>
              <a:gd name="connsiteY1" fmla="*/ 295422 h 4783015"/>
              <a:gd name="connsiteX2" fmla="*/ 1181686 w 2865295"/>
              <a:gd name="connsiteY2" fmla="*/ 689317 h 4783015"/>
              <a:gd name="connsiteX3" fmla="*/ 1997612 w 2865295"/>
              <a:gd name="connsiteY3" fmla="*/ 1603717 h 4783015"/>
              <a:gd name="connsiteX4" fmla="*/ 2307102 w 2865295"/>
              <a:gd name="connsiteY4" fmla="*/ 2194560 h 4783015"/>
              <a:gd name="connsiteX5" fmla="*/ 2644726 w 2865295"/>
              <a:gd name="connsiteY5" fmla="*/ 2827606 h 4783015"/>
              <a:gd name="connsiteX6" fmla="*/ 2855742 w 2865295"/>
              <a:gd name="connsiteY6" fmla="*/ 3727939 h 4783015"/>
              <a:gd name="connsiteX7" fmla="*/ 2827606 w 2865295"/>
              <a:gd name="connsiteY7" fmla="*/ 4459459 h 4783015"/>
              <a:gd name="connsiteX8" fmla="*/ 2813539 w 2865295"/>
              <a:gd name="connsiteY8" fmla="*/ 4783015 h 4783015"/>
              <a:gd name="connsiteX0" fmla="*/ 0 w 2865295"/>
              <a:gd name="connsiteY0" fmla="*/ 0 h 4783015"/>
              <a:gd name="connsiteX1" fmla="*/ 661182 w 2865295"/>
              <a:gd name="connsiteY1" fmla="*/ 295422 h 4783015"/>
              <a:gd name="connsiteX2" fmla="*/ 1181686 w 2865295"/>
              <a:gd name="connsiteY2" fmla="*/ 689317 h 4783015"/>
              <a:gd name="connsiteX3" fmla="*/ 1997612 w 2865295"/>
              <a:gd name="connsiteY3" fmla="*/ 1603717 h 4783015"/>
              <a:gd name="connsiteX4" fmla="*/ 2349305 w 2865295"/>
              <a:gd name="connsiteY4" fmla="*/ 2166425 h 4783015"/>
              <a:gd name="connsiteX5" fmla="*/ 2644726 w 2865295"/>
              <a:gd name="connsiteY5" fmla="*/ 2827606 h 4783015"/>
              <a:gd name="connsiteX6" fmla="*/ 2855742 w 2865295"/>
              <a:gd name="connsiteY6" fmla="*/ 3727939 h 4783015"/>
              <a:gd name="connsiteX7" fmla="*/ 2827606 w 2865295"/>
              <a:gd name="connsiteY7" fmla="*/ 4459459 h 4783015"/>
              <a:gd name="connsiteX8" fmla="*/ 2813539 w 2865295"/>
              <a:gd name="connsiteY8" fmla="*/ 4783015 h 478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65295" h="4783015">
                <a:moveTo>
                  <a:pt x="0" y="0"/>
                </a:moveTo>
                <a:cubicBezTo>
                  <a:pt x="232117" y="90268"/>
                  <a:pt x="464234" y="180536"/>
                  <a:pt x="661182" y="295422"/>
                </a:cubicBezTo>
                <a:cubicBezTo>
                  <a:pt x="858130" y="410308"/>
                  <a:pt x="958948" y="471268"/>
                  <a:pt x="1181686" y="689317"/>
                </a:cubicBezTo>
                <a:cubicBezTo>
                  <a:pt x="1404424" y="907366"/>
                  <a:pt x="1803009" y="1357532"/>
                  <a:pt x="1997612" y="1603717"/>
                </a:cubicBezTo>
                <a:cubicBezTo>
                  <a:pt x="2192215" y="1849902"/>
                  <a:pt x="2241453" y="1962443"/>
                  <a:pt x="2349305" y="2166425"/>
                </a:cubicBezTo>
                <a:cubicBezTo>
                  <a:pt x="2457157" y="2370407"/>
                  <a:pt x="2560320" y="2567354"/>
                  <a:pt x="2644726" y="2827606"/>
                </a:cubicBezTo>
                <a:cubicBezTo>
                  <a:pt x="2729132" y="3087858"/>
                  <a:pt x="2825262" y="3455964"/>
                  <a:pt x="2855742" y="3727939"/>
                </a:cubicBezTo>
                <a:cubicBezTo>
                  <a:pt x="2886222" y="3999914"/>
                  <a:pt x="2834640" y="4283613"/>
                  <a:pt x="2827606" y="4459459"/>
                </a:cubicBezTo>
                <a:cubicBezTo>
                  <a:pt x="2820572" y="4635305"/>
                  <a:pt x="2778370" y="4756638"/>
                  <a:pt x="2813539" y="4783015"/>
                </a:cubicBezTo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DFB21A-6EE0-B8A3-8C77-8722EF831C79}"/>
              </a:ext>
            </a:extLst>
          </p:cNvPr>
          <p:cNvSpPr txBox="1"/>
          <p:nvPr/>
        </p:nvSpPr>
        <p:spPr>
          <a:xfrm>
            <a:off x="675250" y="396789"/>
            <a:ext cx="18245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4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D489BB-E997-CB9E-7034-292D1ABB3178}"/>
              </a:ext>
            </a:extLst>
          </p:cNvPr>
          <p:cNvSpPr txBox="1"/>
          <p:nvPr/>
        </p:nvSpPr>
        <p:spPr>
          <a:xfrm>
            <a:off x="675250" y="1123128"/>
            <a:ext cx="506230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меридиан 140°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з.д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продолжить в восточном полушарии, то ему будет соответствовать: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А. 40°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в.д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3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FFB29-5E61-731A-31A0-F1B742655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5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09406D-BBB7-D359-D078-920D32DE6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6955"/>
            <a:ext cx="7321062" cy="11100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называются большие песчаные массивы в Китае?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Г.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Шамо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47125B-DD6E-4F68-5DD2-9C83BAD889F4}"/>
              </a:ext>
            </a:extLst>
          </p:cNvPr>
          <p:cNvSpPr txBox="1"/>
          <p:nvPr/>
        </p:nvSpPr>
        <p:spPr>
          <a:xfrm>
            <a:off x="838200" y="3217356"/>
            <a:ext cx="1092239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Эрг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пер. с арабского дюнное море, песчаное море) — арабское название песчаных массивов Северной Африки.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 тюрк. – песок), название песков и песчаных массивов, главным образом в Центральной Азии. Термин «кум» обычно употребляется в сочетании с прилагательными, обозначающими цвет (например, «кара» – чёрный,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жёлтый,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красный).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Нефуд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название нескольких песчаных пустынь на Аравийском полуострове.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6754D9-8FBE-EA3A-22BE-A146BBD30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314" y="365125"/>
            <a:ext cx="3417277" cy="228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762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655615-CB4D-FD88-AFEB-02FBEE330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9952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6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02DE0E7-AD97-3724-3570-AE7F498946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3277" y="3800856"/>
            <a:ext cx="5203288" cy="24486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63A778-2499-2955-7F54-67C0EDB0C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436" y="2675854"/>
            <a:ext cx="5492768" cy="35736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DA99C1-94C3-661A-F774-04ACBE516EBA}"/>
              </a:ext>
            </a:extLst>
          </p:cNvPr>
          <p:cNvSpPr txBox="1"/>
          <p:nvPr/>
        </p:nvSpPr>
        <p:spPr>
          <a:xfrm>
            <a:off x="838200" y="1252025"/>
            <a:ext cx="1091000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какой пустыни, из перечисленных, наблюдается самый высокий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плотности населения?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Г. Тар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326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97B1D-4501-AB05-661B-831EEC005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6DC2AC-3963-1F3E-1F5B-241E8B0F5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5000" b="1" dirty="0">
                <a:solidFill>
                  <a:schemeClr val="accent1">
                    <a:lumMod val="50000"/>
                  </a:schemeClr>
                </a:solidFill>
              </a:rPr>
              <a:t>1тур</a:t>
            </a:r>
          </a:p>
        </p:txBody>
      </p:sp>
    </p:spTree>
    <p:extLst>
      <p:ext uri="{BB962C8B-B14F-4D97-AF65-F5344CB8AC3E}">
        <p14:creationId xmlns:p14="http://schemas.microsoft.com/office/powerpoint/2010/main" val="1743260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99201-4561-1AAF-BB76-034C39DBC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426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7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397D63-80DA-0842-C255-2C322DC63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6124"/>
            <a:ext cx="1117561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Урал –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герцинская складчатость (палеозой)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 Бразильское плоскогорье – </a:t>
            </a:r>
            <a:r>
              <a:rPr lang="ru-RU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докембрийская платформа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Большой Водораздельный хребет –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сформировался в палеозое, обновлена в неоген-четвертичное время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Аппалачи –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пермский период (палеозой)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750BAE-1127-90D1-F8EF-167FBDE36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946" y="2816777"/>
            <a:ext cx="5912054" cy="404122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8EE704-1DC8-BFA2-68B4-C42D62559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206356"/>
            <a:ext cx="4642133" cy="34757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E44348-A868-9D66-4110-9259164036C1}"/>
              </a:ext>
            </a:extLst>
          </p:cNvPr>
          <p:cNvSpPr txBox="1"/>
          <p:nvPr/>
        </p:nvSpPr>
        <p:spPr>
          <a:xfrm>
            <a:off x="2751992" y="528506"/>
            <a:ext cx="92618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геологическая структура сформировалась раньше остальных?</a:t>
            </a:r>
          </a:p>
        </p:txBody>
      </p:sp>
    </p:spTree>
    <p:extLst>
      <p:ext uri="{BB962C8B-B14F-4D97-AF65-F5344CB8AC3E}">
        <p14:creationId xmlns:p14="http://schemas.microsoft.com/office/powerpoint/2010/main" val="2046368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3DDA6F-235E-8312-031A-4A21F2AAA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2832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8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1889CAC-8E5D-5F53-8B04-32EB633E6B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80450"/>
            <a:ext cx="4080735" cy="22942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00F935-4109-033E-0D4A-65C451B69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361" y="1779502"/>
            <a:ext cx="4461730" cy="45417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0097781-D3C5-43B8-3677-1D6F91BE3DD8}"/>
              </a:ext>
            </a:extLst>
          </p:cNvPr>
          <p:cNvSpPr txBox="1"/>
          <p:nvPr/>
        </p:nvSpPr>
        <p:spPr>
          <a:xfrm>
            <a:off x="838200" y="1237958"/>
            <a:ext cx="109083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какой природной зоне проживают самые высокорослые народы Африки – тутси и масаи?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А. Саванны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A7497E7A-AE2E-BE53-F715-9CEA178756C8}"/>
              </a:ext>
            </a:extLst>
          </p:cNvPr>
          <p:cNvSpPr/>
          <p:nvPr/>
        </p:nvSpPr>
        <p:spPr>
          <a:xfrm>
            <a:off x="8679766" y="4304188"/>
            <a:ext cx="801859" cy="80185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26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84FA3-BC92-0100-F4BF-5E8D9B335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9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2007AA-2856-5ECC-1006-3A6E74308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какого субъекта федерации располагается заповедник, созданный в 1923 г. с целью восстановления популяции речного бобра, а также работает единственный в России экспериментальный бобровый питомник?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А. Воронежская область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8EF41F-C0EB-0B1C-ED57-3F20394AB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293" y="3096822"/>
            <a:ext cx="4861413" cy="324094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01FBCA-6179-47C8-46B8-526A331CD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096822"/>
            <a:ext cx="2189251" cy="31056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A31368-5CBA-B08F-365B-289B9EB59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2566" y="3773629"/>
            <a:ext cx="2533650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27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EF191-C16C-0443-43C9-4F16B0FF5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426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10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2EAA7B-BD03-B612-BB7D-EA0CA3345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112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приведённом списке укажите страну с наиболее высоким уровнем фертильности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В. США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756A0A-BC3E-526F-B680-339442E0F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074" y="2058003"/>
            <a:ext cx="8013258" cy="41130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2DE307-3925-730C-C902-E9A7C2678745}"/>
              </a:ext>
            </a:extLst>
          </p:cNvPr>
          <p:cNvSpPr txBox="1"/>
          <p:nvPr/>
        </p:nvSpPr>
        <p:spPr>
          <a:xfrm>
            <a:off x="3147646" y="6211669"/>
            <a:ext cx="8739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стран мира по суммарному коэффициенту рождаемости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088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97B1D-4501-AB05-661B-831EEC005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6DC2AC-3963-1F3E-1F5B-241E8B0F5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5000" b="1" dirty="0">
                <a:solidFill>
                  <a:schemeClr val="accent1">
                    <a:lumMod val="50000"/>
                  </a:schemeClr>
                </a:solidFill>
              </a:rPr>
              <a:t>2тур</a:t>
            </a:r>
          </a:p>
          <a:p>
            <a:pPr marL="0" indent="0" algn="ctr">
              <a:buNone/>
            </a:pPr>
            <a:endParaRPr lang="ru-RU" sz="15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398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391AA-39AF-6BD0-0352-4CA2607F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263"/>
            <a:ext cx="10515600" cy="714167"/>
          </a:xfrm>
        </p:spPr>
        <p:txBody>
          <a:bodyPr>
            <a:normAutofit/>
          </a:bodyPr>
          <a:lstStyle/>
          <a:p>
            <a:r>
              <a:rPr lang="ru-RU" sz="2800" b="1" dirty="0"/>
              <a:t>Вопрос 2.1 Назовите руководителя и годы экспедиции</a:t>
            </a:r>
          </a:p>
        </p:txBody>
      </p:sp>
      <p:pic>
        <p:nvPicPr>
          <p:cNvPr id="4" name="Picture 2" descr="https://biographe.ru/wp-content/uploads/2019/10/543234243.png">
            <a:extLst>
              <a:ext uri="{FF2B5EF4-FFF2-40B4-BE49-F238E27FC236}">
                <a16:creationId xmlns:a16="http://schemas.microsoft.com/office/drawing/2014/main" id="{CBCFB774-4136-80CB-D090-217E618736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9"/>
          <a:stretch/>
        </p:blipFill>
        <p:spPr bwMode="auto">
          <a:xfrm>
            <a:off x="3236117" y="914400"/>
            <a:ext cx="5222083" cy="588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312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391AA-39AF-6BD0-0352-4CA2607F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/>
              <a:t>Вопрос 2.2 Назовите руководителя и годы экспедиции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A7AD03-599A-186E-AEA0-F9B041EE7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946" y="1325563"/>
            <a:ext cx="7339589" cy="535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79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391AA-39AF-6BD0-0352-4CA2607F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72" y="365125"/>
            <a:ext cx="7615003" cy="1748488"/>
          </a:xfrm>
        </p:spPr>
        <p:txBody>
          <a:bodyPr>
            <a:normAutofit/>
          </a:bodyPr>
          <a:lstStyle/>
          <a:p>
            <a:r>
              <a:rPr lang="ru-RU" sz="3600" dirty="0"/>
              <a:t>Вопрос 2.3 Назовите руководителя и годы экспедиции</a:t>
            </a:r>
          </a:p>
        </p:txBody>
      </p:sp>
      <p:pic>
        <p:nvPicPr>
          <p:cNvPr id="4" name="Picture 2" descr="https://lh6.googleusercontent.com/-s8nJyodvcs0/UQaKuzbAeGI/AAAAAAAAIN0/l7Ofo_ZnCQ0/s800/img924-111.jpg">
            <a:extLst>
              <a:ext uri="{FF2B5EF4-FFF2-40B4-BE49-F238E27FC236}">
                <a16:creationId xmlns:a16="http://schemas.microsoft.com/office/drawing/2014/main" id="{ABB38B57-D570-DDE8-4AE6-491F661A1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623" y="174104"/>
            <a:ext cx="3358658" cy="668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6958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391AA-39AF-6BD0-0352-4CA2607F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06" y="142611"/>
            <a:ext cx="10515600" cy="786780"/>
          </a:xfrm>
        </p:spPr>
        <p:txBody>
          <a:bodyPr>
            <a:normAutofit/>
          </a:bodyPr>
          <a:lstStyle/>
          <a:p>
            <a:r>
              <a:rPr lang="ru-RU" sz="3600" dirty="0"/>
              <a:t>Вопрос 2.4 Название экспедиции и годы</a:t>
            </a:r>
          </a:p>
        </p:txBody>
      </p:sp>
      <p:pic>
        <p:nvPicPr>
          <p:cNvPr id="4" name="Picture 2" descr="https://avatars.dzeninfra.ru/get-zen_doc/4756594/pub_603fc3880ea3ae5d4c426dc3_603fc76cb899d26c516436b1/scale_1200">
            <a:extLst>
              <a:ext uri="{FF2B5EF4-FFF2-40B4-BE49-F238E27FC236}">
                <a16:creationId xmlns:a16="http://schemas.microsoft.com/office/drawing/2014/main" id="{6A772C6F-450F-5639-95D4-B5E38CCA06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441" y="805392"/>
            <a:ext cx="6570689" cy="591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563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C8BD91-96C0-48E5-147D-07C558225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191" y="1027906"/>
            <a:ext cx="8879497" cy="5630358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A825C20-815E-F114-2655-5A37B1382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446" y="199736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/>
              <a:t>Вопрос 2.5 Назовите руководителей и годы экспедиции</a:t>
            </a:r>
          </a:p>
        </p:txBody>
      </p:sp>
    </p:spTree>
    <p:extLst>
      <p:ext uri="{BB962C8B-B14F-4D97-AF65-F5344CB8AC3E}">
        <p14:creationId xmlns:p14="http://schemas.microsoft.com/office/powerpoint/2010/main" val="3598161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9F014F-B4F3-98DF-CEC3-210D9C5A6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1 вопрос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9F4D26A-7C77-3862-97AE-2C90E41340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8192" y="1816874"/>
            <a:ext cx="11125715" cy="380807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AE226D1-D068-BC1B-F57D-E9C6E6D80E49}"/>
              </a:ext>
            </a:extLst>
          </p:cNvPr>
          <p:cNvSpPr/>
          <p:nvPr/>
        </p:nvSpPr>
        <p:spPr>
          <a:xfrm>
            <a:off x="1450109" y="1967345"/>
            <a:ext cx="323273" cy="5264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6017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97B1D-4501-AB05-661B-831EEC005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6DC2AC-3963-1F3E-1F5B-241E8B0F5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5000" b="1" dirty="0">
                <a:solidFill>
                  <a:schemeClr val="accent1">
                    <a:lumMod val="50000"/>
                  </a:schemeClr>
                </a:solidFill>
              </a:rPr>
              <a:t>2тур</a:t>
            </a:r>
          </a:p>
          <a:p>
            <a:pPr marL="0" indent="0" algn="ctr">
              <a:buNone/>
            </a:pPr>
            <a:r>
              <a:rPr lang="ru-RU" sz="15000" b="1" dirty="0">
                <a:solidFill>
                  <a:schemeClr val="accent1">
                    <a:lumMod val="50000"/>
                  </a:schemeClr>
                </a:solidFill>
              </a:rPr>
              <a:t>ответы</a:t>
            </a:r>
          </a:p>
        </p:txBody>
      </p:sp>
    </p:spTree>
    <p:extLst>
      <p:ext uri="{BB962C8B-B14F-4D97-AF65-F5344CB8AC3E}">
        <p14:creationId xmlns:p14="http://schemas.microsoft.com/office/powerpoint/2010/main" val="28574544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391AA-39AF-6BD0-0352-4CA2607F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263"/>
            <a:ext cx="10515600" cy="714167"/>
          </a:xfrm>
        </p:spPr>
        <p:txBody>
          <a:bodyPr>
            <a:normAutofit/>
          </a:bodyPr>
          <a:lstStyle/>
          <a:p>
            <a:r>
              <a:rPr lang="ru-RU" sz="2800" dirty="0"/>
              <a:t>Вопрос 2.1 Назовите руководителя и годы экспедиции</a:t>
            </a:r>
          </a:p>
        </p:txBody>
      </p:sp>
      <p:pic>
        <p:nvPicPr>
          <p:cNvPr id="4" name="Picture 2" descr="https://biographe.ru/wp-content/uploads/2019/10/543234243.png">
            <a:extLst>
              <a:ext uri="{FF2B5EF4-FFF2-40B4-BE49-F238E27FC236}">
                <a16:creationId xmlns:a16="http://schemas.microsoft.com/office/drawing/2014/main" id="{CBCFB774-4136-80CB-D090-217E618736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29"/>
          <a:stretch/>
        </p:blipFill>
        <p:spPr bwMode="auto">
          <a:xfrm>
            <a:off x="6115956" y="1191490"/>
            <a:ext cx="4423987" cy="4984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117C38-7449-B37C-B79B-3D8B8BBE67ED}"/>
              </a:ext>
            </a:extLst>
          </p:cNvPr>
          <p:cNvSpPr txBox="1"/>
          <p:nvPr/>
        </p:nvSpPr>
        <p:spPr>
          <a:xfrm>
            <a:off x="838200" y="1828800"/>
            <a:ext cx="38075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1468-1475 гг.</a:t>
            </a:r>
          </a:p>
          <a:p>
            <a:r>
              <a:rPr lang="ru-RU" sz="3200" dirty="0"/>
              <a:t>Афанасий Никитин</a:t>
            </a:r>
          </a:p>
        </p:txBody>
      </p:sp>
    </p:spTree>
    <p:extLst>
      <p:ext uri="{BB962C8B-B14F-4D97-AF65-F5344CB8AC3E}">
        <p14:creationId xmlns:p14="http://schemas.microsoft.com/office/powerpoint/2010/main" val="3440687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391AA-39AF-6BD0-0352-4CA2607F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dirty="0"/>
              <a:t>Вопрос 2.2 Назовите руководителя и годы экспедиции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A7AD03-599A-186E-AEA0-F9B041EE7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182" y="1477458"/>
            <a:ext cx="6813117" cy="49741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E0CB95-3ACD-4451-B0C6-6E4E877D4B39}"/>
              </a:ext>
            </a:extLst>
          </p:cNvPr>
          <p:cNvSpPr txBox="1"/>
          <p:nvPr/>
        </p:nvSpPr>
        <p:spPr>
          <a:xfrm>
            <a:off x="261938" y="1688882"/>
            <a:ext cx="3463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1648-1650 гг.</a:t>
            </a:r>
          </a:p>
          <a:p>
            <a:r>
              <a:rPr lang="ru-RU" sz="2400" dirty="0"/>
              <a:t>Семен Иванович Дежнев</a:t>
            </a:r>
          </a:p>
        </p:txBody>
      </p:sp>
    </p:spTree>
    <p:extLst>
      <p:ext uri="{BB962C8B-B14F-4D97-AF65-F5344CB8AC3E}">
        <p14:creationId xmlns:p14="http://schemas.microsoft.com/office/powerpoint/2010/main" val="10708339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391AA-39AF-6BD0-0352-4CA2607F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872" y="365125"/>
            <a:ext cx="7615003" cy="1748488"/>
          </a:xfrm>
        </p:spPr>
        <p:txBody>
          <a:bodyPr>
            <a:normAutofit/>
          </a:bodyPr>
          <a:lstStyle/>
          <a:p>
            <a:r>
              <a:rPr lang="ru-RU" sz="3600" dirty="0"/>
              <a:t>Вопрос 2.3 Назовите руководителя и годы экспедиции</a:t>
            </a:r>
          </a:p>
        </p:txBody>
      </p:sp>
      <p:pic>
        <p:nvPicPr>
          <p:cNvPr id="4" name="Picture 2" descr="https://lh6.googleusercontent.com/-s8nJyodvcs0/UQaKuzbAeGI/AAAAAAAAIN0/l7Ofo_ZnCQ0/s800/img924-111.jpg">
            <a:extLst>
              <a:ext uri="{FF2B5EF4-FFF2-40B4-BE49-F238E27FC236}">
                <a16:creationId xmlns:a16="http://schemas.microsoft.com/office/drawing/2014/main" id="{ABB38B57-D570-DDE8-4AE6-491F661A1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623" y="174104"/>
            <a:ext cx="3358658" cy="668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63295F-D81D-AF31-2EA1-17C2294093D0}"/>
              </a:ext>
            </a:extLst>
          </p:cNvPr>
          <p:cNvSpPr txBox="1"/>
          <p:nvPr/>
        </p:nvSpPr>
        <p:spPr>
          <a:xfrm>
            <a:off x="404734" y="2736502"/>
            <a:ext cx="56912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Васильевич Атласова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1697-1699 гг.</a:t>
            </a:r>
          </a:p>
        </p:txBody>
      </p:sp>
    </p:spTree>
    <p:extLst>
      <p:ext uri="{BB962C8B-B14F-4D97-AF65-F5344CB8AC3E}">
        <p14:creationId xmlns:p14="http://schemas.microsoft.com/office/powerpoint/2010/main" val="39156017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2391AA-39AF-6BD0-0352-4CA2607F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06" y="142611"/>
            <a:ext cx="10515600" cy="786780"/>
          </a:xfrm>
        </p:spPr>
        <p:txBody>
          <a:bodyPr>
            <a:normAutofit/>
          </a:bodyPr>
          <a:lstStyle/>
          <a:p>
            <a:r>
              <a:rPr lang="ru-RU" sz="3600" dirty="0"/>
              <a:t>Вопрос 2.4 Название экспедиции и годы</a:t>
            </a:r>
          </a:p>
        </p:txBody>
      </p:sp>
      <p:pic>
        <p:nvPicPr>
          <p:cNvPr id="4" name="Picture 2" descr="https://avatars.dzeninfra.ru/get-zen_doc/4756594/pub_603fc3880ea3ae5d4c426dc3_603fc76cb899d26c516436b1/scale_1200">
            <a:extLst>
              <a:ext uri="{FF2B5EF4-FFF2-40B4-BE49-F238E27FC236}">
                <a16:creationId xmlns:a16="http://schemas.microsoft.com/office/drawing/2014/main" id="{6A772C6F-450F-5639-95D4-B5E38CCA06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441" y="805392"/>
            <a:ext cx="6570689" cy="591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E2004A-8C5C-C6B0-2B89-834FF81F3980}"/>
              </a:ext>
            </a:extLst>
          </p:cNvPr>
          <p:cNvSpPr txBox="1"/>
          <p:nvPr/>
        </p:nvSpPr>
        <p:spPr>
          <a:xfrm>
            <a:off x="0" y="2134625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Камчатская экспедиция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1725-1730 г.</a:t>
            </a:r>
          </a:p>
        </p:txBody>
      </p:sp>
    </p:spTree>
    <p:extLst>
      <p:ext uri="{BB962C8B-B14F-4D97-AF65-F5344CB8AC3E}">
        <p14:creationId xmlns:p14="http://schemas.microsoft.com/office/powerpoint/2010/main" val="17810341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C8BD91-96C0-48E5-147D-07C558225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5807" y="2473376"/>
            <a:ext cx="6599881" cy="4184887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A825C20-815E-F114-2655-5A37B1382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446" y="199736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/>
              <a:t>Вопрос 2.5 Назовите руководителей и годы экспедиции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C3E41-F83D-E02A-DA42-1BDF59B85D95}"/>
              </a:ext>
            </a:extLst>
          </p:cNvPr>
          <p:cNvSpPr txBox="1"/>
          <p:nvPr/>
        </p:nvSpPr>
        <p:spPr>
          <a:xfrm>
            <a:off x="208613" y="3236999"/>
            <a:ext cx="60935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Михаил Петрович Лазарев/ Фаддей </a:t>
            </a:r>
            <a:r>
              <a:rPr lang="ru-RU" sz="2400" dirty="0" err="1"/>
              <a:t>Фаддеевич</a:t>
            </a:r>
            <a:r>
              <a:rPr lang="ru-RU" sz="2400" dirty="0"/>
              <a:t> Беллинсгаузен</a:t>
            </a:r>
          </a:p>
          <a:p>
            <a:r>
              <a:rPr lang="ru-RU" sz="2400" dirty="0"/>
              <a:t>1819-1820 гг.</a:t>
            </a:r>
          </a:p>
        </p:txBody>
      </p:sp>
    </p:spTree>
    <p:extLst>
      <p:ext uri="{BB962C8B-B14F-4D97-AF65-F5344CB8AC3E}">
        <p14:creationId xmlns:p14="http://schemas.microsoft.com/office/powerpoint/2010/main" val="36985961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5B922C5-F3A2-59BA-CE85-668826707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18" y="0"/>
            <a:ext cx="10754193" cy="998980"/>
          </a:xfrm>
        </p:spPr>
        <p:txBody>
          <a:bodyPr>
            <a:normAutofit/>
          </a:bodyPr>
          <a:lstStyle/>
          <a:p>
            <a:r>
              <a:rPr lang="ru-RU" sz="3600" dirty="0"/>
              <a:t>Вопрос  </a:t>
            </a:r>
            <a:r>
              <a:rPr lang="ru-RU" sz="2800" dirty="0"/>
              <a:t>Расставьте Экспедиции в хронологическом порядке и укажите годы</a:t>
            </a:r>
            <a:endParaRPr lang="ru-RU" sz="3600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07E2D9B-6D88-F01F-6816-939096C07C1D}"/>
              </a:ext>
            </a:extLst>
          </p:cNvPr>
          <p:cNvGraphicFramePr>
            <a:graphicFrameLocks noGrp="1"/>
          </p:cNvGraphicFramePr>
          <p:nvPr/>
        </p:nvGraphicFramePr>
        <p:xfrm>
          <a:off x="1289153" y="1169232"/>
          <a:ext cx="9099031" cy="55980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099031">
                  <a:extLst>
                    <a:ext uri="{9D8B030D-6E8A-4147-A177-3AD203B41FA5}">
                      <a16:colId xmlns:a16="http://schemas.microsoft.com/office/drawing/2014/main" val="3436420328"/>
                    </a:ext>
                  </a:extLst>
                </a:gridCol>
              </a:tblGrid>
              <a:tr h="56882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Экспедиция</a:t>
                      </a:r>
                    </a:p>
                  </a:txBody>
                  <a:tcPr>
                    <a:solidFill>
                      <a:srgbClr val="F835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753313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ru-RU" sz="2400" dirty="0"/>
                        <a:t>Вторая Камчатская экспедиция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56712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ru-RU" sz="2400" dirty="0"/>
                        <a:t>Первая</a:t>
                      </a:r>
                      <a:r>
                        <a:rPr lang="ru-RU" sz="2400" baseline="0" dirty="0"/>
                        <a:t> экспедиция </a:t>
                      </a:r>
                      <a:r>
                        <a:rPr lang="ru-RU" sz="2400" baseline="0" dirty="0" err="1"/>
                        <a:t>Х.Колумба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675869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ru-RU" sz="2400" dirty="0"/>
                        <a:t>Экспедиция Абеля Тасмана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092018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ru-RU" sz="2400" dirty="0"/>
                        <a:t>Кругосветное</a:t>
                      </a:r>
                      <a:r>
                        <a:rPr lang="ru-RU" sz="2400" baseline="0" dirty="0"/>
                        <a:t> путешествие </a:t>
                      </a:r>
                      <a:r>
                        <a:rPr lang="ru-RU" sz="2400" baseline="0" dirty="0" err="1"/>
                        <a:t>Фернана</a:t>
                      </a:r>
                      <a:r>
                        <a:rPr lang="ru-RU" sz="2400" baseline="0" dirty="0"/>
                        <a:t> Магеллана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571517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ru-RU" sz="2400" b="0" dirty="0"/>
                        <a:t>Экспедиция Роберта Мак-</a:t>
                      </a:r>
                      <a:r>
                        <a:rPr lang="ru-RU" sz="2400" b="0" dirty="0" err="1"/>
                        <a:t>клура</a:t>
                      </a:r>
                      <a:endParaRPr lang="ru-RU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412200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ru-RU" sz="2400" dirty="0"/>
                        <a:t>Первая экспедиция </a:t>
                      </a:r>
                      <a:r>
                        <a:rPr lang="ru-RU" sz="2400" dirty="0" err="1"/>
                        <a:t>Васко</a:t>
                      </a:r>
                      <a:r>
                        <a:rPr lang="ru-RU" sz="2400" dirty="0"/>
                        <a:t> да Гама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809037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ru-RU" sz="2400" dirty="0"/>
                        <a:t>Кругосветное путешествие Ф.П. Литке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165779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ru-RU" sz="2400" dirty="0"/>
                        <a:t>Экспедиция Генри Гудзона к арх. Новая Земля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388525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ru-RU" sz="2400" dirty="0"/>
                        <a:t>Экспедиция </a:t>
                      </a:r>
                      <a:r>
                        <a:rPr lang="ru-RU" sz="2400" dirty="0" err="1"/>
                        <a:t>Руаля</a:t>
                      </a:r>
                      <a:r>
                        <a:rPr lang="ru-RU" sz="2400" dirty="0"/>
                        <a:t> Амундсена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9231420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ru-RU" sz="2400" dirty="0"/>
                        <a:t>Первое</a:t>
                      </a:r>
                      <a:r>
                        <a:rPr lang="ru-RU" sz="2400" baseline="0" dirty="0"/>
                        <a:t> кругосветное путешествие Дж. Кука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421358"/>
                  </a:ext>
                </a:extLst>
              </a:tr>
              <a:tr h="455059">
                <a:tc>
                  <a:txBody>
                    <a:bodyPr/>
                    <a:lstStyle/>
                    <a:p>
                      <a:r>
                        <a:rPr lang="ru-RU" sz="2400" dirty="0"/>
                        <a:t>Путешествие Марко Поло в Китай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708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5566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6F02E-0434-ECFB-E32C-DAF75DE47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32" y="0"/>
            <a:ext cx="10515600" cy="1325563"/>
          </a:xfrm>
        </p:spPr>
        <p:txBody>
          <a:bodyPr>
            <a:noAutofit/>
          </a:bodyPr>
          <a:lstStyle/>
          <a:p>
            <a:r>
              <a:rPr lang="ru-RU" sz="2800" dirty="0"/>
              <a:t>Вопрос: </a:t>
            </a:r>
            <a:r>
              <a:rPr lang="ru-RU" sz="2000" dirty="0"/>
              <a:t>Соотнесите название географического объекта и имя руководителя экспедиции, при которой он был открыт/нанесен на карту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FA85E2E-165E-8557-ACB6-FBC56E4A367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07233" y="1218899"/>
          <a:ext cx="11377534" cy="53890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688767">
                  <a:extLst>
                    <a:ext uri="{9D8B030D-6E8A-4147-A177-3AD203B41FA5}">
                      <a16:colId xmlns:a16="http://schemas.microsoft.com/office/drawing/2014/main" val="142899182"/>
                    </a:ext>
                  </a:extLst>
                </a:gridCol>
                <a:gridCol w="5688767">
                  <a:extLst>
                    <a:ext uri="{9D8B030D-6E8A-4147-A177-3AD203B41FA5}">
                      <a16:colId xmlns:a16="http://schemas.microsoft.com/office/drawing/2014/main" val="3375612221"/>
                    </a:ext>
                  </a:extLst>
                </a:gridCol>
              </a:tblGrid>
              <a:tr h="48991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Географический объект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ФИО руководителя экспедиции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464066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1) арх. Шпицберген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Франсиско Кордова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361341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2) Британские острова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Б) </a:t>
                      </a:r>
                      <a:r>
                        <a:rPr lang="ru-RU" sz="2400" dirty="0" err="1"/>
                        <a:t>Бартоломео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Диаш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2552533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3) м. Доброй Надежды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В) Джеймс Кук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183186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4) о. Гаити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Г) Джон Кабот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927396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5) арх. Огненная Земля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/>
                        <a:t>Д) </a:t>
                      </a:r>
                      <a:r>
                        <a:rPr lang="ru-RU" sz="2400" baseline="0" dirty="0" err="1"/>
                        <a:t>Пифей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504344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6) арх. Гавайские острова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Е) </a:t>
                      </a:r>
                      <a:r>
                        <a:rPr lang="ru-RU" sz="2400" dirty="0" err="1"/>
                        <a:t>Витус</a:t>
                      </a:r>
                      <a:r>
                        <a:rPr lang="ru-RU" sz="2400" dirty="0"/>
                        <a:t> Беринг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9058446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7) о.</a:t>
                      </a:r>
                      <a:r>
                        <a:rPr lang="ru-RU" sz="2400" baseline="0" dirty="0"/>
                        <a:t> </a:t>
                      </a:r>
                      <a:r>
                        <a:rPr lang="ru-RU" sz="2400" baseline="0" dirty="0" err="1"/>
                        <a:t>Ньюфауленд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Ж) Христофор Колумб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8522453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8) Мариинская впадина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И)</a:t>
                      </a:r>
                      <a:r>
                        <a:rPr lang="ru-RU" sz="2400" baseline="0" dirty="0"/>
                        <a:t> </a:t>
                      </a:r>
                      <a:r>
                        <a:rPr lang="ru-RU" sz="2400" dirty="0"/>
                        <a:t>Вильям Баренц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464783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9) П-ов Юкатан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К) «Челленджер»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835196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1)</a:t>
                      </a:r>
                      <a:r>
                        <a:rPr lang="ru-RU" sz="2400" baseline="0" dirty="0"/>
                        <a:t> Алеутские острова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Л) </a:t>
                      </a:r>
                      <a:r>
                        <a:rPr lang="ru-RU" sz="2400" dirty="0" err="1"/>
                        <a:t>Фернан</a:t>
                      </a:r>
                      <a:r>
                        <a:rPr lang="ru-RU" sz="2400" dirty="0"/>
                        <a:t> Магеллан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835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0052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3320AD-78FE-47CB-81E9-8DE3FAACF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346" y="230215"/>
            <a:ext cx="10899099" cy="819096"/>
          </a:xfrm>
        </p:spPr>
        <p:txBody>
          <a:bodyPr>
            <a:normAutofit fontScale="90000"/>
          </a:bodyPr>
          <a:lstStyle/>
          <a:p>
            <a:r>
              <a:rPr lang="ru-RU" dirty="0"/>
              <a:t>Вопрос: Соотнесите город с годом/веком основания </a:t>
            </a:r>
          </a:p>
        </p:txBody>
      </p:sp>
      <p:graphicFrame>
        <p:nvGraphicFramePr>
          <p:cNvPr id="4" name="Объект 6">
            <a:extLst>
              <a:ext uri="{FF2B5EF4-FFF2-40B4-BE49-F238E27FC236}">
                <a16:creationId xmlns:a16="http://schemas.microsoft.com/office/drawing/2014/main" id="{68062D6E-0D7A-BFCC-268C-E0F4799656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4233881"/>
              </p:ext>
            </p:extLst>
          </p:nvPr>
        </p:nvGraphicFramePr>
        <p:xfrm>
          <a:off x="2475345" y="1163782"/>
          <a:ext cx="6115894" cy="47528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78245">
                  <a:extLst>
                    <a:ext uri="{9D8B030D-6E8A-4147-A177-3AD203B41FA5}">
                      <a16:colId xmlns:a16="http://schemas.microsoft.com/office/drawing/2014/main" val="573353298"/>
                    </a:ext>
                  </a:extLst>
                </a:gridCol>
                <a:gridCol w="2737649">
                  <a:extLst>
                    <a:ext uri="{9D8B030D-6E8A-4147-A177-3AD203B41FA5}">
                      <a16:colId xmlns:a16="http://schemas.microsoft.com/office/drawing/2014/main" val="3962348297"/>
                    </a:ext>
                  </a:extLst>
                </a:gridCol>
              </a:tblGrid>
              <a:tr h="528089">
                <a:tc>
                  <a:txBody>
                    <a:bodyPr/>
                    <a:lstStyle/>
                    <a:p>
                      <a:r>
                        <a:rPr lang="ru-RU" sz="2800" dirty="0"/>
                        <a:t>Город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Период/год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940590"/>
                  </a:ext>
                </a:extLst>
              </a:tr>
              <a:tr h="528089">
                <a:tc>
                  <a:txBody>
                    <a:bodyPr/>
                    <a:lstStyle/>
                    <a:p>
                      <a:r>
                        <a:rPr lang="ru-RU" sz="2800" dirty="0"/>
                        <a:t>Афины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600 г. до н. э.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30445"/>
                  </a:ext>
                </a:extLst>
              </a:tr>
              <a:tr h="528089">
                <a:tc>
                  <a:txBody>
                    <a:bodyPr/>
                    <a:lstStyle/>
                    <a:p>
                      <a:r>
                        <a:rPr lang="ru-RU" sz="2800" dirty="0"/>
                        <a:t>Ереван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825 г. до н. э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751381"/>
                  </a:ext>
                </a:extLst>
              </a:tr>
              <a:tr h="528089">
                <a:tc>
                  <a:txBody>
                    <a:bodyPr/>
                    <a:lstStyle/>
                    <a:p>
                      <a:r>
                        <a:rPr lang="ru-RU" sz="2800" dirty="0"/>
                        <a:t>Йорк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205 г. до н.э.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983591"/>
                  </a:ext>
                </a:extLst>
              </a:tr>
              <a:tr h="5280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Карфаген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782 г. до н. э.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636281"/>
                  </a:ext>
                </a:extLst>
              </a:tr>
              <a:tr h="528089">
                <a:tc>
                  <a:txBody>
                    <a:bodyPr/>
                    <a:lstStyle/>
                    <a:p>
                      <a:r>
                        <a:rPr lang="ru-RU" sz="2800" dirty="0"/>
                        <a:t>Марсель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71 г. н.э.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379092"/>
                  </a:ext>
                </a:extLst>
              </a:tr>
              <a:tr h="528089">
                <a:tc>
                  <a:txBody>
                    <a:bodyPr/>
                    <a:lstStyle/>
                    <a:p>
                      <a:r>
                        <a:rPr lang="ru-RU" sz="2800" dirty="0"/>
                        <a:t>Великий Новгород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660 г. до н. э.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976201"/>
                  </a:ext>
                </a:extLst>
              </a:tr>
              <a:tr h="528089">
                <a:tc>
                  <a:txBody>
                    <a:bodyPr/>
                    <a:lstStyle/>
                    <a:p>
                      <a:r>
                        <a:rPr lang="ru-RU" sz="2800" dirty="0"/>
                        <a:t>Лиссабон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/>
                        <a:t>508 г. до н.э.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964781"/>
                  </a:ext>
                </a:extLst>
              </a:tr>
              <a:tr h="5280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/>
                        <a:t>Стамбул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859 г.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86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020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" y="1"/>
            <a:ext cx="12077702" cy="1181100"/>
          </a:xfrm>
        </p:spPr>
        <p:txBody>
          <a:bodyPr/>
          <a:lstStyle/>
          <a:p>
            <a:r>
              <a:rPr lang="ru-RU" dirty="0"/>
              <a:t>Вопрос 1. </a:t>
            </a:r>
            <a:endParaRPr lang="ru-RU" sz="32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27769" y="819962"/>
          <a:ext cx="9936462" cy="590502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017821">
                  <a:extLst>
                    <a:ext uri="{9D8B030D-6E8A-4147-A177-3AD203B41FA5}">
                      <a16:colId xmlns:a16="http://schemas.microsoft.com/office/drawing/2014/main" val="3436420328"/>
                    </a:ext>
                  </a:extLst>
                </a:gridCol>
                <a:gridCol w="2918641">
                  <a:extLst>
                    <a:ext uri="{9D8B030D-6E8A-4147-A177-3AD203B41FA5}">
                      <a16:colId xmlns:a16="http://schemas.microsoft.com/office/drawing/2014/main" val="2054395440"/>
                    </a:ext>
                  </a:extLst>
                </a:gridCol>
              </a:tblGrid>
              <a:tr h="42422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Экспедиция</a:t>
                      </a:r>
                    </a:p>
                  </a:txBody>
                  <a:tcPr>
                    <a:solidFill>
                      <a:srgbClr val="F835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>
                    <a:solidFill>
                      <a:srgbClr val="F835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753313"/>
                  </a:ext>
                </a:extLst>
              </a:tr>
              <a:tr h="4982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Путешествие Марко Поло в Китай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1271-1292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56712"/>
                  </a:ext>
                </a:extLst>
              </a:tr>
              <a:tr h="498255">
                <a:tc>
                  <a:txBody>
                    <a:bodyPr/>
                    <a:lstStyle/>
                    <a:p>
                      <a:r>
                        <a:rPr lang="ru-RU" sz="2000" dirty="0"/>
                        <a:t>Первая</a:t>
                      </a:r>
                      <a:r>
                        <a:rPr lang="ru-RU" sz="2000" baseline="0" dirty="0"/>
                        <a:t> экспедиция </a:t>
                      </a:r>
                      <a:r>
                        <a:rPr lang="ru-RU" sz="2000" baseline="0" dirty="0" err="1"/>
                        <a:t>Х.Колумба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1492-1493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675869"/>
                  </a:ext>
                </a:extLst>
              </a:tr>
              <a:tr h="4982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Первая экспедиция </a:t>
                      </a:r>
                      <a:r>
                        <a:rPr lang="ru-RU" sz="2000" dirty="0" err="1"/>
                        <a:t>Васко</a:t>
                      </a:r>
                      <a:r>
                        <a:rPr lang="ru-RU" sz="2000" dirty="0"/>
                        <a:t> да Гама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1497-</a:t>
                      </a:r>
                      <a:r>
                        <a:rPr lang="ru-RU" sz="2000" dirty="0"/>
                        <a:t>14</a:t>
                      </a:r>
                      <a:r>
                        <a:rPr lang="en-US" sz="2000" dirty="0"/>
                        <a:t>99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092018"/>
                  </a:ext>
                </a:extLst>
              </a:tr>
              <a:tr h="498255">
                <a:tc>
                  <a:txBody>
                    <a:bodyPr/>
                    <a:lstStyle/>
                    <a:p>
                      <a:r>
                        <a:rPr lang="ru-RU" sz="2000" dirty="0"/>
                        <a:t>Кругосветное</a:t>
                      </a:r>
                      <a:r>
                        <a:rPr lang="ru-RU" sz="2000" baseline="0" dirty="0"/>
                        <a:t> путешествие </a:t>
                      </a:r>
                      <a:r>
                        <a:rPr lang="ru-RU" sz="2000" baseline="0" dirty="0" err="1"/>
                        <a:t>Фернана</a:t>
                      </a:r>
                      <a:r>
                        <a:rPr lang="ru-RU" sz="2000" baseline="0" dirty="0"/>
                        <a:t> Магеллана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1519-</a:t>
                      </a:r>
                      <a:r>
                        <a:rPr lang="ru-RU" sz="2000" dirty="0"/>
                        <a:t>15</a:t>
                      </a:r>
                      <a:r>
                        <a:rPr lang="en-US" sz="2000" dirty="0"/>
                        <a:t>22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571517"/>
                  </a:ext>
                </a:extLst>
              </a:tr>
              <a:tr h="4982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Экспедиция Генри Гудзона к арх. Новая Земля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1607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412200"/>
                  </a:ext>
                </a:extLst>
              </a:tr>
              <a:tr h="4982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Экспедиция Абеля Тасмана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1642-</a:t>
                      </a:r>
                      <a:r>
                        <a:rPr lang="ru-RU" sz="2000" dirty="0"/>
                        <a:t>16</a:t>
                      </a:r>
                      <a:r>
                        <a:rPr lang="en-US" sz="2000" dirty="0"/>
                        <a:t>43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809037"/>
                  </a:ext>
                </a:extLst>
              </a:tr>
              <a:tr h="4982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Вторая Камчатская экспедиция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1733-1743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165779"/>
                  </a:ext>
                </a:extLst>
              </a:tr>
              <a:tr h="4982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Первое</a:t>
                      </a:r>
                      <a:r>
                        <a:rPr lang="ru-RU" sz="2000" baseline="0" dirty="0"/>
                        <a:t> кругосветное путешествие Дж. Кука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1768-1771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388525"/>
                  </a:ext>
                </a:extLst>
              </a:tr>
              <a:tr h="4982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Кругосветное путешествие Ф.П. Литке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1826-</a:t>
                      </a:r>
                      <a:r>
                        <a:rPr lang="ru-RU" sz="2000" dirty="0"/>
                        <a:t>18</a:t>
                      </a:r>
                      <a:r>
                        <a:rPr lang="en-US" sz="2000" dirty="0"/>
                        <a:t>28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9231420"/>
                  </a:ext>
                </a:extLst>
              </a:tr>
              <a:tr h="4982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/>
                        <a:t>Экспедиция Роберта Мак-</a:t>
                      </a:r>
                      <a:r>
                        <a:rPr lang="ru-RU" sz="2000" b="0" dirty="0" err="1"/>
                        <a:t>клура</a:t>
                      </a:r>
                      <a:r>
                        <a:rPr lang="ru-RU" sz="2000" b="0" dirty="0"/>
                        <a:t> по северо-западному</a:t>
                      </a:r>
                      <a:r>
                        <a:rPr lang="ru-RU" sz="2000" b="0" baseline="0" dirty="0"/>
                        <a:t> пути</a:t>
                      </a:r>
                      <a:endParaRPr lang="ru-RU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/>
                        <a:t>1850</a:t>
                      </a:r>
                      <a:endParaRPr lang="ru-RU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421358"/>
                  </a:ext>
                </a:extLst>
              </a:tr>
              <a:tr h="4982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Экспедиция </a:t>
                      </a:r>
                      <a:r>
                        <a:rPr lang="ru-RU" sz="2000" dirty="0" err="1"/>
                        <a:t>Руаля</a:t>
                      </a:r>
                      <a:r>
                        <a:rPr lang="ru-RU" sz="2000" dirty="0"/>
                        <a:t> Амундсена к Южному полюсу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/>
                        <a:t>1911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708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117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854A52-8CC9-547A-2986-A2BA04FDB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2 вопрос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F9763DD-46E0-EF1B-57EF-9F7EC856B8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983" y="1851509"/>
            <a:ext cx="11785564" cy="3958164"/>
          </a:xfrm>
        </p:spPr>
      </p:pic>
    </p:spTree>
    <p:extLst>
      <p:ext uri="{BB962C8B-B14F-4D97-AF65-F5344CB8AC3E}">
        <p14:creationId xmlns:p14="http://schemas.microsoft.com/office/powerpoint/2010/main" val="18848673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44815D-4155-4B81-BC67-F471F444D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76" y="125283"/>
            <a:ext cx="10515600" cy="624226"/>
          </a:xfrm>
        </p:spPr>
        <p:txBody>
          <a:bodyPr>
            <a:normAutofit/>
          </a:bodyPr>
          <a:lstStyle/>
          <a:p>
            <a:r>
              <a:rPr lang="ru-RU" sz="3200" dirty="0"/>
              <a:t>Вопрос 2.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62D6C37-7B19-4088-0C06-ECFCB3FAF46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18476" y="646008"/>
          <a:ext cx="11078308" cy="58789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539154">
                  <a:extLst>
                    <a:ext uri="{9D8B030D-6E8A-4147-A177-3AD203B41FA5}">
                      <a16:colId xmlns:a16="http://schemas.microsoft.com/office/drawing/2014/main" val="142899182"/>
                    </a:ext>
                  </a:extLst>
                </a:gridCol>
                <a:gridCol w="5539154">
                  <a:extLst>
                    <a:ext uri="{9D8B030D-6E8A-4147-A177-3AD203B41FA5}">
                      <a16:colId xmlns:a16="http://schemas.microsoft.com/office/drawing/2014/main" val="3375612221"/>
                    </a:ext>
                  </a:extLst>
                </a:gridCol>
              </a:tblGrid>
              <a:tr h="48991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Географический объект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ФИО руководителя экспедиции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464066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1) арх. Шпицберген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И)</a:t>
                      </a:r>
                      <a:r>
                        <a:rPr lang="ru-RU" sz="2400" baseline="0" dirty="0"/>
                        <a:t> </a:t>
                      </a:r>
                      <a:r>
                        <a:rPr lang="ru-RU" sz="2400" dirty="0"/>
                        <a:t>Вильям Баренц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361341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2) Британия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aseline="0" dirty="0"/>
                        <a:t>Д) </a:t>
                      </a:r>
                      <a:r>
                        <a:rPr lang="ru-RU" sz="2400" baseline="0" dirty="0" err="1"/>
                        <a:t>Пифей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2552533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3) м. Доброй Надежды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Б) </a:t>
                      </a:r>
                      <a:r>
                        <a:rPr lang="ru-RU" sz="2400" dirty="0" err="1"/>
                        <a:t>Бартоломео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Диаш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183186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3) о. Гаити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Ж) Христофор Колумб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927396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4) арх. Огненная Земля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Л) </a:t>
                      </a:r>
                      <a:r>
                        <a:rPr lang="ru-RU" sz="2400" dirty="0" err="1"/>
                        <a:t>Фернан</a:t>
                      </a:r>
                      <a:r>
                        <a:rPr lang="ru-RU" sz="2400" dirty="0"/>
                        <a:t> Магеллан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504344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5) арх. Новая Каледония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В) Джеймс Кук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9058446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6) арх. Гавайские острова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В) Джеймс Кук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8522453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7) о.</a:t>
                      </a:r>
                      <a:r>
                        <a:rPr lang="ru-RU" sz="2400" baseline="0" dirty="0"/>
                        <a:t> </a:t>
                      </a:r>
                      <a:r>
                        <a:rPr lang="ru-RU" sz="2400" baseline="0" dirty="0" err="1"/>
                        <a:t>Ньюфауленд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Г) Джон Кабот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464783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8) Мариинская впадина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К) «Челленджер»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835196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9) П-ов Юкатан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Франсиско Кордова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835921"/>
                  </a:ext>
                </a:extLst>
              </a:tr>
              <a:tr h="489912">
                <a:tc>
                  <a:txBody>
                    <a:bodyPr/>
                    <a:lstStyle/>
                    <a:p>
                      <a:r>
                        <a:rPr lang="ru-RU" sz="2400" dirty="0"/>
                        <a:t>10)</a:t>
                      </a:r>
                      <a:r>
                        <a:rPr lang="ru-RU" sz="2400" baseline="0" dirty="0"/>
                        <a:t> Алеутские острова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/>
                        <a:t>Е) </a:t>
                      </a:r>
                      <a:r>
                        <a:rPr lang="ru-RU" sz="2400" dirty="0" err="1"/>
                        <a:t>Витус</a:t>
                      </a:r>
                      <a:r>
                        <a:rPr lang="ru-RU" sz="2400" dirty="0"/>
                        <a:t> Беринг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519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6877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97B1D-4501-AB05-661B-831EEC005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6DC2AC-3963-1F3E-1F5B-241E8B0F5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5000" b="1" dirty="0">
                <a:solidFill>
                  <a:schemeClr val="accent1">
                    <a:lumMod val="50000"/>
                  </a:schemeClr>
                </a:solidFill>
              </a:rPr>
              <a:t>3тур</a:t>
            </a:r>
          </a:p>
          <a:p>
            <a:pPr marL="0" indent="0" algn="ctr">
              <a:buNone/>
            </a:pPr>
            <a:endParaRPr lang="ru-RU" sz="15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0345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0FCEC-9BF6-1E90-D67D-FD2A796B1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515" y="270059"/>
            <a:ext cx="4592903" cy="14507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DFDCDD9-BBBC-9605-44E1-FE81917A61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0182" y="2098186"/>
            <a:ext cx="6676044" cy="4238443"/>
          </a:xfrm>
        </p:spPr>
      </p:pic>
      <p:pic>
        <p:nvPicPr>
          <p:cNvPr id="3" name="Объект 4">
            <a:extLst>
              <a:ext uri="{FF2B5EF4-FFF2-40B4-BE49-F238E27FC236}">
                <a16:creationId xmlns:a16="http://schemas.microsoft.com/office/drawing/2014/main" id="{10616403-8118-DC15-45D5-463BB4B2C4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7243" y="365125"/>
            <a:ext cx="7705557" cy="1372235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9C63C6-2422-16D1-5962-60A1014C1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864" y="159223"/>
            <a:ext cx="6676044" cy="207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0020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97B1D-4501-AB05-661B-831EEC005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6DC2AC-3963-1F3E-1F5B-241E8B0F5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5000" b="1" dirty="0">
                <a:solidFill>
                  <a:schemeClr val="accent1">
                    <a:lumMod val="50000"/>
                  </a:schemeClr>
                </a:solidFill>
              </a:rPr>
              <a:t>3тур</a:t>
            </a:r>
          </a:p>
          <a:p>
            <a:pPr marL="0" indent="0" algn="ctr">
              <a:buNone/>
            </a:pPr>
            <a:r>
              <a:rPr lang="ru-RU" sz="15000" b="1" dirty="0">
                <a:solidFill>
                  <a:schemeClr val="accent1">
                    <a:lumMod val="50000"/>
                  </a:schemeClr>
                </a:solidFill>
              </a:rPr>
              <a:t>ответ</a:t>
            </a:r>
          </a:p>
          <a:p>
            <a:pPr marL="0" indent="0" algn="ctr">
              <a:buNone/>
            </a:pPr>
            <a:endParaRPr lang="ru-RU" sz="15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5035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896735-3207-658C-603C-C537A3D96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6223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48128C5-A42D-F61F-5E0B-AB5E6A430F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766" t="37171" r="21342" b="24922"/>
          <a:stretch/>
        </p:blipFill>
        <p:spPr>
          <a:xfrm>
            <a:off x="838200" y="3429000"/>
            <a:ext cx="8196121" cy="307027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C38646-298C-ED9A-2152-78580C63FD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116" t="38935" r="32038" b="29665"/>
          <a:stretch/>
        </p:blipFill>
        <p:spPr>
          <a:xfrm>
            <a:off x="4206240" y="225082"/>
            <a:ext cx="7625517" cy="307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0914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59BF71-1AC5-C3F4-770A-466383B17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484" y="247846"/>
            <a:ext cx="10515600" cy="76029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499408-5CBB-EBD1-8885-F76D152587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69" t="23577" r="24885" b="7672"/>
          <a:stretch/>
        </p:blipFill>
        <p:spPr>
          <a:xfrm>
            <a:off x="400927" y="1125416"/>
            <a:ext cx="7216725" cy="54328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197443-FC48-7B6E-C890-966806F5B3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59" r="33906" b="22371"/>
          <a:stretch/>
        </p:blipFill>
        <p:spPr>
          <a:xfrm>
            <a:off x="8506266" y="2535489"/>
            <a:ext cx="3171939" cy="20424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68639A-125E-187B-391C-2566AD3DA2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3591"/>
          <a:stretch/>
        </p:blipFill>
        <p:spPr>
          <a:xfrm>
            <a:off x="8415577" y="209046"/>
            <a:ext cx="3171939" cy="2170364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00CEBC58-6172-A719-DF2E-9EF31D5918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62165" t="32726" r="10436" b="32035"/>
          <a:stretch/>
        </p:blipFill>
        <p:spPr>
          <a:xfrm>
            <a:off x="8531146" y="4319416"/>
            <a:ext cx="3370122" cy="2436896"/>
          </a:xfrm>
        </p:spPr>
      </p:pic>
    </p:spTree>
    <p:extLst>
      <p:ext uri="{BB962C8B-B14F-4D97-AF65-F5344CB8AC3E}">
        <p14:creationId xmlns:p14="http://schemas.microsoft.com/office/powerpoint/2010/main" val="39629940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D97B1D-4501-AB05-661B-831EEC005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6DC2AC-3963-1F3E-1F5B-241E8B0F5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5000" b="1" dirty="0">
                <a:solidFill>
                  <a:schemeClr val="accent1">
                    <a:lumMod val="50000"/>
                  </a:schemeClr>
                </a:solidFill>
              </a:rPr>
              <a:t>4тур</a:t>
            </a:r>
          </a:p>
          <a:p>
            <a:pPr marL="0" indent="0" algn="ctr">
              <a:buNone/>
            </a:pPr>
            <a:endParaRPr lang="ru-RU" sz="15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0024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D112E-F204-DE53-D248-B15947E12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B17F21-FA1E-24EF-FA18-532CBC8F3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изменения климата в арктическом регионе</a:t>
            </a:r>
          </a:p>
          <a:p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 примеров)</a:t>
            </a:r>
            <a:endParaRPr lang="ru-RU" sz="2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5AFDAB-C01E-53DE-3FDB-E9C64B0DB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7746" y="3012958"/>
            <a:ext cx="6731664" cy="285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7515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B9BA4B-9FD9-DAF4-3B1B-06E734038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457EFA1-6257-C51A-0218-957AEAAC3C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405" y="4161591"/>
            <a:ext cx="5615939" cy="2096729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889256-FD56-3F49-5785-A64534053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405" y="286603"/>
            <a:ext cx="5869075" cy="226974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30C5B87-6556-78D6-9B60-FF4F61E2A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5391" y="1370247"/>
            <a:ext cx="5170164" cy="176555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3030BAC-0476-7E5F-2105-4949B65A1F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0109" y="3918400"/>
            <a:ext cx="5433689" cy="210596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5FCC18A-9BB3-5C90-F117-0CECF074AA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5835" y="2519956"/>
            <a:ext cx="1709556" cy="156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046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EB2A7C-CB2B-FC2E-039C-17E3A2260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3 вопрос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B041607-AA80-C690-C299-0E70C88A4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8974" y="1853819"/>
            <a:ext cx="10441826" cy="4214471"/>
          </a:xfrm>
        </p:spPr>
      </p:pic>
    </p:spTree>
    <p:extLst>
      <p:ext uri="{BB962C8B-B14F-4D97-AF65-F5344CB8AC3E}">
        <p14:creationId xmlns:p14="http://schemas.microsoft.com/office/powerpoint/2010/main" val="1226602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E9FF3E-69AE-8165-301C-2A8D0752C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4 вопрос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D83E712-8945-1BD3-B02B-0B3B72DA64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8156" y="1816872"/>
            <a:ext cx="10735079" cy="3918909"/>
          </a:xfrm>
        </p:spPr>
      </p:pic>
    </p:spTree>
    <p:extLst>
      <p:ext uri="{BB962C8B-B14F-4D97-AF65-F5344CB8AC3E}">
        <p14:creationId xmlns:p14="http://schemas.microsoft.com/office/powerpoint/2010/main" val="4227310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4E3EC88-CF9C-C521-3B60-732AE68D09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7"/>
            <a:ext cx="10953968" cy="3731057"/>
          </a:xfr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3964F10-E72D-AD55-E4B6-E2CC8D902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3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5 вопрос</a:t>
            </a:r>
            <a:endParaRPr lang="ru-RU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E7C7F2-DE0A-99A9-6B98-1F5719DCB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909" y="1917931"/>
            <a:ext cx="493319" cy="78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52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904F53-5331-4E49-BB56-ED109113C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6 вопрос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D3CB04B-4458-A94B-D1A1-FC1DC875E8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7509" y="1737360"/>
            <a:ext cx="11039764" cy="4004346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BC9FEA-AEDA-628A-54E3-A6C31FC58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170" y="1910795"/>
            <a:ext cx="341406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347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5EAFB53-B8C5-A41A-2730-C7ABD467A1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316" y="1794184"/>
            <a:ext cx="11066974" cy="3269632"/>
          </a:xfrm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45B28EA-4467-5537-D413-73491312B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/>
              <a:t>3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7 вопрос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934509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179</TotalTime>
  <Words>1011</Words>
  <Application>Microsoft Office PowerPoint</Application>
  <PresentationFormat>Широкоэкранный</PresentationFormat>
  <Paragraphs>202</Paragraphs>
  <Slides>48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2" baseType="lpstr">
      <vt:lpstr>Calibri</vt:lpstr>
      <vt:lpstr>Calibri Light</vt:lpstr>
      <vt:lpstr>Times New Roman</vt:lpstr>
      <vt:lpstr>Ретро</vt:lpstr>
      <vt:lpstr>КВИЗ  «Методы и приемы эффективной подготовки школьников к олимпиадам по географии»</vt:lpstr>
      <vt:lpstr>Презентация PowerPoint</vt:lpstr>
      <vt:lpstr>1 вопрос</vt:lpstr>
      <vt:lpstr>2 вопрос</vt:lpstr>
      <vt:lpstr>3 вопрос</vt:lpstr>
      <vt:lpstr>4 вопрос</vt:lpstr>
      <vt:lpstr>35 вопрос</vt:lpstr>
      <vt:lpstr>6 вопрос</vt:lpstr>
      <vt:lpstr>37 вопрос</vt:lpstr>
      <vt:lpstr>8 вопрос</vt:lpstr>
      <vt:lpstr>9 вопрос</vt:lpstr>
      <vt:lpstr>10 вопрос</vt:lpstr>
      <vt:lpstr>Презентация PowerPoint</vt:lpstr>
      <vt:lpstr>Вопрос 1</vt:lpstr>
      <vt:lpstr>Вопрос 2</vt:lpstr>
      <vt:lpstr>Вопрос 3</vt:lpstr>
      <vt:lpstr>Презентация PowerPoint</vt:lpstr>
      <vt:lpstr>Вопрос 5</vt:lpstr>
      <vt:lpstr>Вопрос 6</vt:lpstr>
      <vt:lpstr>Вопрос 7</vt:lpstr>
      <vt:lpstr>Вопрос 8</vt:lpstr>
      <vt:lpstr>Вопрос 9</vt:lpstr>
      <vt:lpstr>Вопрос 10</vt:lpstr>
      <vt:lpstr>Презентация PowerPoint</vt:lpstr>
      <vt:lpstr>Вопрос 2.1 Назовите руководителя и годы экспедиции</vt:lpstr>
      <vt:lpstr>Вопрос 2.2 Назовите руководителя и годы экспедиции</vt:lpstr>
      <vt:lpstr>Вопрос 2.3 Назовите руководителя и годы экспедиции</vt:lpstr>
      <vt:lpstr>Вопрос 2.4 Название экспедиции и годы</vt:lpstr>
      <vt:lpstr>Вопрос 2.5 Назовите руководителей и годы экспедиции</vt:lpstr>
      <vt:lpstr>Презентация PowerPoint</vt:lpstr>
      <vt:lpstr>Вопрос 2.1 Назовите руководителя и годы экспедиции</vt:lpstr>
      <vt:lpstr>Вопрос 2.2 Назовите руководителя и годы экспедиции</vt:lpstr>
      <vt:lpstr>Вопрос 2.3 Назовите руководителя и годы экспедиции</vt:lpstr>
      <vt:lpstr>Вопрос 2.4 Название экспедиции и годы</vt:lpstr>
      <vt:lpstr>Вопрос 2.5 Назовите руководителей и годы экспедиции</vt:lpstr>
      <vt:lpstr>Вопрос  Расставьте Экспедиции в хронологическом порядке и укажите годы</vt:lpstr>
      <vt:lpstr>Вопрос: Соотнесите название географического объекта и имя руководителя экспедиции, при которой он был открыт/нанесен на карту</vt:lpstr>
      <vt:lpstr>Вопрос: Соотнесите город с годом/веком основания </vt:lpstr>
      <vt:lpstr>Вопрос 1. </vt:lpstr>
      <vt:lpstr>Вопрос 2.</vt:lpstr>
      <vt:lpstr>Презентация PowerPoint</vt:lpstr>
      <vt:lpstr>Презентация PowerPoint</vt:lpstr>
      <vt:lpstr>Презентация PowerPoint</vt:lpstr>
      <vt:lpstr>Задача 2</vt:lpstr>
      <vt:lpstr>Задача 2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9</cp:revision>
  <cp:lastPrinted>2024-11-22T19:53:53Z</cp:lastPrinted>
  <dcterms:created xsi:type="dcterms:W3CDTF">2024-11-22T16:48:13Z</dcterms:created>
  <dcterms:modified xsi:type="dcterms:W3CDTF">2024-11-22T19:56:23Z</dcterms:modified>
</cp:coreProperties>
</file>