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1" r:id="rId1"/>
  </p:sldMasterIdLst>
  <p:notesMasterIdLst>
    <p:notesMasterId r:id="rId12"/>
  </p:notesMasterIdLst>
  <p:sldIdLst>
    <p:sldId id="268" r:id="rId2"/>
    <p:sldId id="269" r:id="rId3"/>
    <p:sldId id="261" r:id="rId4"/>
    <p:sldId id="262" r:id="rId5"/>
    <p:sldId id="272" r:id="rId6"/>
    <p:sldId id="263" r:id="rId7"/>
    <p:sldId id="273" r:id="rId8"/>
    <p:sldId id="274" r:id="rId9"/>
    <p:sldId id="275" r:id="rId10"/>
    <p:sldId id="270" r:id="rId11"/>
  </p:sldIdLst>
  <p:sldSz cx="12192000" cy="6858000"/>
  <p:notesSz cx="6858000" cy="9144000"/>
  <p:embeddedFontLst>
    <p:embeddedFont>
      <p:font typeface="Bahnschrift Condensed" panose="020B0502040204020203" pitchFamily="34" charset="0"/>
      <p:regular r:id="rId13"/>
      <p:bold r:id="rId14"/>
    </p:embeddedFont>
    <p:embeddedFont>
      <p:font typeface="Calibri Light" panose="020F0302020204030204" pitchFamily="34" charset="0"/>
      <p:regular r:id="rId15"/>
      <p: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TomskObl2104" panose="020B0604020202020204" charset="0"/>
      <p:regular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4318"/>
    <a:srgbClr val="005AA3"/>
    <a:srgbClr val="121316"/>
    <a:srgbClr val="00881B"/>
    <a:srgbClr val="F54A02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14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060BF4-3CC9-44DE-A9D2-21139925BF26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C3E14-5752-4465-8AB8-6011B5990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635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351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687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793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48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552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83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33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532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466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02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654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985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7.jpeg"/><Relationship Id="rId7" Type="http://schemas.openxmlformats.org/officeDocument/2006/relationships/image" Target="../media/image30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hyperlink" Target="mailto:svetlana-gorbasch1991@mail.ru" TargetMode="Externa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5.png"/><Relationship Id="rId7" Type="http://schemas.openxmlformats.org/officeDocument/2006/relationships/image" Target="../media/image1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tomgen@interrao.ru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hyperlink" Target="https://promtourism.online/routes/mikra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bur.ru/TomskNeftehim/about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romtourism.online/routes/kedr" TargetMode="External"/><Relationship Id="rId7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712" y="3455324"/>
            <a:ext cx="4943474" cy="1200150"/>
          </a:xfrm>
          <a:noFill/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Экскурсии  </a:t>
            </a:r>
            <a:r>
              <a:rPr lang="ru-RU" sz="4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на предприятия Томской области как эффективный ресурс обучения географии</a:t>
            </a:r>
            <a:endParaRPr lang="ru-RU" sz="40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7236" y="5060372"/>
            <a:ext cx="4077221" cy="733425"/>
          </a:xfrm>
        </p:spPr>
        <p:txBody>
          <a:bodyPr>
            <a:normAutofit fontScale="55000" lnSpcReduction="20000"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Горбач Светлана Александровна, 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учитель географии МАОУ СОШ № 34 им. 79-й Гвардейской стрелковой дивизии г. Томска</a:t>
            </a:r>
            <a:endParaRPr lang="ru-RU" b="1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939" y="5167348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2" b="24592"/>
          <a:stretch/>
        </p:blipFill>
        <p:spPr>
          <a:xfrm>
            <a:off x="7664119" y="897467"/>
            <a:ext cx="4891948" cy="49377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198" y="4683125"/>
            <a:ext cx="7181850" cy="771525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Горбач С.А.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395384"/>
            <a:ext cx="7055186" cy="1361015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buNone/>
            </a:pPr>
            <a:r>
              <a:rPr lang="ru-RU" sz="1800" b="1" dirty="0">
                <a:solidFill>
                  <a:schemeClr val="bg1"/>
                </a:solidFill>
                <a:latin typeface="Gerbera Light" panose="02000300000000000000" pitchFamily="50" charset="-52"/>
              </a:rPr>
              <a:t>учитель географии МАОУ СОШ № 34 </a:t>
            </a:r>
            <a:endParaRPr lang="ru-RU" sz="1800" b="1" dirty="0" smtClean="0">
              <a:solidFill>
                <a:schemeClr val="bg1"/>
              </a:solidFill>
              <a:latin typeface="Gerbera Light" panose="02000300000000000000" pitchFamily="50" charset="-52"/>
            </a:endParaRPr>
          </a:p>
          <a:p>
            <a:pPr marL="0" indent="0" algn="r"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им</a:t>
            </a:r>
            <a:r>
              <a:rPr lang="ru-RU" sz="1800" b="1" dirty="0">
                <a:solidFill>
                  <a:schemeClr val="bg1"/>
                </a:solidFill>
                <a:latin typeface="Gerbera Light" panose="02000300000000000000" pitchFamily="50" charset="-52"/>
              </a:rPr>
              <a:t>. 79-й Гвардейской стрелковой дивизии г. </a:t>
            </a:r>
            <a:r>
              <a:rPr lang="ru-RU" sz="1800" b="1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Томска</a:t>
            </a:r>
          </a:p>
          <a:p>
            <a:pPr marL="0" indent="0" algn="r">
              <a:buNone/>
            </a:pPr>
            <a:r>
              <a:rPr lang="ru-RU" sz="1800" b="1" dirty="0" smtClean="0">
                <a:latin typeface="Gerbera Light" panose="02000300000000000000" pitchFamily="50" charset="-52"/>
              </a:rPr>
              <a:t>Контакты для связи:</a:t>
            </a:r>
          </a:p>
          <a:p>
            <a:pPr marL="0" indent="0" algn="r">
              <a:buNone/>
            </a:pPr>
            <a:r>
              <a:rPr lang="en-US" sz="1800" b="1" dirty="0" smtClean="0">
                <a:latin typeface="Gerbera Light" panose="02000300000000000000" pitchFamily="50" charset="-52"/>
                <a:hlinkClick r:id="rId5"/>
              </a:rPr>
              <a:t>svetlana-gorbasch1991@mail.ru</a:t>
            </a:r>
            <a:endParaRPr lang="ru-RU" sz="1800" b="1" dirty="0" smtClean="0">
              <a:latin typeface="Gerbera Light" panose="02000300000000000000" pitchFamily="50" charset="-52"/>
            </a:endParaRPr>
          </a:p>
          <a:p>
            <a:pPr marL="0" indent="0" algn="r">
              <a:buNone/>
            </a:pPr>
            <a:r>
              <a:rPr lang="ru-RU" sz="1800" b="1" dirty="0" smtClean="0">
                <a:latin typeface="Gerbera Light" panose="02000300000000000000" pitchFamily="50" charset="-52"/>
              </a:rPr>
              <a:t>89528873710</a:t>
            </a:r>
            <a:endParaRPr lang="ru-RU" sz="1800" b="1" dirty="0">
              <a:latin typeface="Gerbera Light" panose="02000300000000000000" pitchFamily="50" charset="-52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1" y="1792741"/>
            <a:ext cx="2733878" cy="2733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70" y="4984788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Цели экскурсий на предприятия в рамках изучения географии:</a:t>
            </a:r>
            <a:endParaRPr lang="ru-RU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94" y="495735"/>
            <a:ext cx="414425" cy="476655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581726" y="1785129"/>
            <a:ext cx="3465612" cy="2432645"/>
          </a:xfrm>
          <a:prstGeom prst="roundRect">
            <a:avLst>
              <a:gd name="adj" fmla="val 5012"/>
            </a:avLst>
          </a:prstGeom>
          <a:solidFill>
            <a:schemeClr val="accent6">
              <a:lumMod val="50000"/>
            </a:schemeClr>
          </a:solidFill>
          <a:ln w="30480">
            <a:solidFill>
              <a:srgbClr val="4A6B6A"/>
            </a:solidFill>
            <a:prstDash val="solid"/>
          </a:ln>
        </p:spPr>
      </p:sp>
      <p:sp>
        <p:nvSpPr>
          <p:cNvPr id="7" name="Shape 2"/>
          <p:cNvSpPr/>
          <p:nvPr/>
        </p:nvSpPr>
        <p:spPr>
          <a:xfrm>
            <a:off x="556326" y="1785129"/>
            <a:ext cx="101600" cy="2432645"/>
          </a:xfrm>
          <a:prstGeom prst="roundRect">
            <a:avLst>
              <a:gd name="adj" fmla="val 29451"/>
            </a:avLst>
          </a:prstGeom>
          <a:solidFill>
            <a:srgbClr val="005AA3"/>
          </a:solidFill>
          <a:ln/>
        </p:spPr>
      </p:sp>
      <p:sp>
        <p:nvSpPr>
          <p:cNvPr id="9" name="Text 4"/>
          <p:cNvSpPr/>
          <p:nvPr/>
        </p:nvSpPr>
        <p:spPr>
          <a:xfrm>
            <a:off x="857818" y="2148587"/>
            <a:ext cx="2939753" cy="12767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r>
              <a:rPr lang="ru-RU" dirty="0">
                <a:solidFill>
                  <a:schemeClr val="bg1"/>
                </a:solidFill>
              </a:rPr>
              <a:t>Воспитание бережного отношения к окружающей среде и понимания значимости рационального природопользования</a:t>
            </a:r>
            <a:endParaRPr lang="en-US" sz="1542" dirty="0">
              <a:solidFill>
                <a:schemeClr val="bg1"/>
              </a:solidFill>
            </a:endParaRPr>
          </a:p>
        </p:txBody>
      </p:sp>
      <p:sp>
        <p:nvSpPr>
          <p:cNvPr id="10" name="Shape 5"/>
          <p:cNvSpPr/>
          <p:nvPr/>
        </p:nvSpPr>
        <p:spPr>
          <a:xfrm>
            <a:off x="4246767" y="1785129"/>
            <a:ext cx="3465612" cy="2432645"/>
          </a:xfrm>
          <a:prstGeom prst="roundRect">
            <a:avLst>
              <a:gd name="adj" fmla="val 5012"/>
            </a:avLst>
          </a:prstGeom>
          <a:solidFill>
            <a:schemeClr val="accent6">
              <a:lumMod val="50000"/>
            </a:schemeClr>
          </a:solidFill>
          <a:ln w="30480">
            <a:solidFill>
              <a:srgbClr val="4A6B6A"/>
            </a:solidFill>
            <a:prstDash val="solid"/>
          </a:ln>
        </p:spPr>
      </p:sp>
      <p:sp>
        <p:nvSpPr>
          <p:cNvPr id="11" name="Shape 6"/>
          <p:cNvSpPr/>
          <p:nvPr/>
        </p:nvSpPr>
        <p:spPr>
          <a:xfrm>
            <a:off x="4221367" y="1785129"/>
            <a:ext cx="101600" cy="2432645"/>
          </a:xfrm>
          <a:prstGeom prst="roundRect">
            <a:avLst>
              <a:gd name="adj" fmla="val 29451"/>
            </a:avLst>
          </a:prstGeom>
          <a:solidFill>
            <a:srgbClr val="005AA3"/>
          </a:solidFill>
          <a:ln/>
        </p:spPr>
      </p:sp>
      <p:sp>
        <p:nvSpPr>
          <p:cNvPr id="13" name="Text 8"/>
          <p:cNvSpPr/>
          <p:nvPr/>
        </p:nvSpPr>
        <p:spPr>
          <a:xfrm>
            <a:off x="4522859" y="2308874"/>
            <a:ext cx="2939753" cy="12767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r>
              <a:rPr lang="ru-RU" dirty="0">
                <a:solidFill>
                  <a:schemeClr val="bg1"/>
                </a:solidFill>
              </a:rPr>
              <a:t>Формирование представлений о роли промышленности в экономике региона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Shape 9"/>
          <p:cNvSpPr/>
          <p:nvPr/>
        </p:nvSpPr>
        <p:spPr>
          <a:xfrm>
            <a:off x="7911809" y="1785129"/>
            <a:ext cx="3465711" cy="2432645"/>
          </a:xfrm>
          <a:prstGeom prst="roundRect">
            <a:avLst>
              <a:gd name="adj" fmla="val 5012"/>
            </a:avLst>
          </a:prstGeom>
          <a:solidFill>
            <a:schemeClr val="accent6">
              <a:lumMod val="50000"/>
            </a:schemeClr>
          </a:solidFill>
          <a:ln w="30480">
            <a:solidFill>
              <a:srgbClr val="4A6B6A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7886409" y="1785129"/>
            <a:ext cx="101600" cy="2432645"/>
          </a:xfrm>
          <a:prstGeom prst="roundRect">
            <a:avLst>
              <a:gd name="adj" fmla="val 29451"/>
            </a:avLst>
          </a:prstGeom>
          <a:solidFill>
            <a:srgbClr val="005AA3"/>
          </a:solidFill>
          <a:ln/>
        </p:spPr>
      </p:sp>
      <p:sp>
        <p:nvSpPr>
          <p:cNvPr id="17" name="Text 12"/>
          <p:cNvSpPr/>
          <p:nvPr/>
        </p:nvSpPr>
        <p:spPr>
          <a:xfrm>
            <a:off x="8212839" y="2422907"/>
            <a:ext cx="2939852" cy="12767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r>
              <a:rPr lang="ru-RU" dirty="0">
                <a:solidFill>
                  <a:schemeClr val="bg1"/>
                </a:solidFill>
              </a:rPr>
              <a:t>Развитие навыков анализа экономических связей и воздействия производства на природу</a:t>
            </a:r>
            <a:endParaRPr lang="en-US" sz="1542" dirty="0">
              <a:solidFill>
                <a:schemeClr val="bg1"/>
              </a:solidFill>
            </a:endParaRPr>
          </a:p>
        </p:txBody>
      </p:sp>
      <p:sp>
        <p:nvSpPr>
          <p:cNvPr id="18" name="Shape 9"/>
          <p:cNvSpPr/>
          <p:nvPr/>
        </p:nvSpPr>
        <p:spPr>
          <a:xfrm>
            <a:off x="4265292" y="4350540"/>
            <a:ext cx="3465711" cy="2432645"/>
          </a:xfrm>
          <a:prstGeom prst="roundRect">
            <a:avLst>
              <a:gd name="adj" fmla="val 5012"/>
            </a:avLst>
          </a:prstGeom>
          <a:solidFill>
            <a:schemeClr val="accent6">
              <a:lumMod val="50000"/>
            </a:schemeClr>
          </a:solidFill>
          <a:ln w="30480">
            <a:solidFill>
              <a:srgbClr val="4A6B6A"/>
            </a:solidFill>
            <a:prstDash val="solid"/>
          </a:ln>
        </p:spPr>
      </p:sp>
      <p:sp>
        <p:nvSpPr>
          <p:cNvPr id="19" name="Shape 10"/>
          <p:cNvSpPr/>
          <p:nvPr/>
        </p:nvSpPr>
        <p:spPr>
          <a:xfrm>
            <a:off x="4239892" y="4350540"/>
            <a:ext cx="101600" cy="2432645"/>
          </a:xfrm>
          <a:prstGeom prst="roundRect">
            <a:avLst>
              <a:gd name="adj" fmla="val 29451"/>
            </a:avLst>
          </a:prstGeom>
          <a:solidFill>
            <a:srgbClr val="005AA3"/>
          </a:solidFill>
          <a:ln/>
        </p:spPr>
      </p:sp>
      <p:sp>
        <p:nvSpPr>
          <p:cNvPr id="21" name="Text 12"/>
          <p:cNvSpPr/>
          <p:nvPr/>
        </p:nvSpPr>
        <p:spPr>
          <a:xfrm>
            <a:off x="4566322" y="4988318"/>
            <a:ext cx="2939852" cy="12767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r>
              <a:rPr lang="ru-RU" dirty="0">
                <a:solidFill>
                  <a:schemeClr val="bg1"/>
                </a:solidFill>
              </a:rPr>
              <a:t>Ознакомление с особенностями размещения и функционирования конкретных предприятий</a:t>
            </a:r>
            <a:endParaRPr lang="en-US" sz="1542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112757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881B"/>
                </a:solidFill>
                <a:latin typeface="TomskObl2104" pitchFamily="50" charset="0"/>
              </a:rPr>
              <a:t>Направления содержания экскурсии</a:t>
            </a:r>
            <a:endParaRPr lang="ru-RU" sz="4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852496" y="2765769"/>
            <a:ext cx="67536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>
                <a:latin typeface="Gerbera Light" panose="02000300000000000000"/>
              </a:rPr>
              <a:t>Географическое </a:t>
            </a:r>
            <a:r>
              <a:rPr lang="ru-RU" sz="2400" dirty="0">
                <a:latin typeface="Gerbera Light" panose="02000300000000000000"/>
              </a:rPr>
              <a:t>положение </a:t>
            </a:r>
            <a:r>
              <a:rPr lang="ru-RU" sz="2400" dirty="0" smtClean="0">
                <a:latin typeface="Gerbera Light" panose="02000300000000000000"/>
              </a:rPr>
              <a:t>предприятия 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Gerbera Light" panose="02000300000000000000"/>
              </a:rPr>
              <a:t>Производственная деятельность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Gerbera Light" panose="02000300000000000000"/>
              </a:rPr>
              <a:t>Экономические связи</a:t>
            </a:r>
            <a:endParaRPr lang="ru-RU" sz="2400" dirty="0">
              <a:latin typeface="Gerbera Light" panose="02000300000000000000"/>
            </a:endParaRPr>
          </a:p>
          <a:p>
            <a:pPr marL="342900" indent="-342900">
              <a:buAutoNum type="arabicPeriod"/>
            </a:pPr>
            <a:r>
              <a:rPr lang="ru-RU" sz="2400" dirty="0" smtClean="0">
                <a:latin typeface="Gerbera Light" panose="02000300000000000000"/>
              </a:rPr>
              <a:t>Экологическое воздействие</a:t>
            </a:r>
            <a:endParaRPr lang="ru-RU" sz="2400" dirty="0">
              <a:latin typeface="Gerbera Light" panose="02000300000000000000"/>
            </a:endParaRPr>
          </a:p>
          <a:p>
            <a:pPr marL="342900" indent="-342900">
              <a:buAutoNum type="arabicPeriod"/>
            </a:pPr>
            <a:r>
              <a:rPr lang="ru-RU" sz="2400" dirty="0" smtClean="0">
                <a:latin typeface="Gerbera Light" panose="02000300000000000000"/>
              </a:rPr>
              <a:t>Социальная </a:t>
            </a:r>
            <a:r>
              <a:rPr lang="ru-RU" sz="2400" dirty="0">
                <a:latin typeface="Gerbera Light" panose="02000300000000000000"/>
              </a:rPr>
              <a:t>ответственность </a:t>
            </a:r>
            <a:r>
              <a:rPr lang="ru-RU" sz="2400" dirty="0" smtClean="0">
                <a:latin typeface="Gerbera Light" panose="02000300000000000000"/>
              </a:rPr>
              <a:t>бизнеса</a:t>
            </a:r>
            <a:endParaRPr lang="ru-RU" sz="32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/>
            </a:endParaRPr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9972" y="1331729"/>
            <a:ext cx="3516436" cy="527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3" y="35441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711179" y="232522"/>
            <a:ext cx="105276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ПРЕДПРИТИЯ ТОМСКОЙ ОБЛАСТИ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5962689" y="2139613"/>
            <a:ext cx="6159731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Gerbera Light" panose="02000300000000000000"/>
              </a:rPr>
              <a:t>Промышленность представлена предприятиями:</a:t>
            </a:r>
          </a:p>
          <a:p>
            <a:endParaRPr lang="ru-RU" sz="2000" b="1" dirty="0">
              <a:latin typeface="Gerbera Light" panose="0200030000000000000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Gerbera Light" panose="02000300000000000000"/>
              </a:rPr>
              <a:t>топливно-энергетического комплекса, </a:t>
            </a:r>
          </a:p>
          <a:p>
            <a:endParaRPr lang="ru-RU" sz="2000" dirty="0">
              <a:latin typeface="Gerbera Light" panose="0200030000000000000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Gerbera Light" panose="02000300000000000000"/>
              </a:rPr>
              <a:t>машиностроительного комплекса, </a:t>
            </a:r>
          </a:p>
          <a:p>
            <a:endParaRPr lang="ru-RU" sz="2000" dirty="0" smtClean="0">
              <a:latin typeface="Gerbera Light" panose="0200030000000000000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Gerbera Light" panose="02000300000000000000"/>
              </a:rPr>
              <a:t>химико-лесного комплекса, а именно химическая и нефтехимическая, деревообрабатывающая отрасли, </a:t>
            </a:r>
          </a:p>
          <a:p>
            <a:endParaRPr lang="ru-RU" sz="2000" dirty="0" smtClean="0">
              <a:latin typeface="Gerbera Light" panose="0200030000000000000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err="1" smtClean="0">
                <a:latin typeface="Gerbera Light" panose="02000300000000000000"/>
              </a:rPr>
              <a:t>агро</a:t>
            </a:r>
            <a:r>
              <a:rPr lang="ru-RU" sz="2000" dirty="0" smtClean="0">
                <a:latin typeface="Gerbera Light" panose="02000300000000000000"/>
              </a:rPr>
              <a:t>-промышленного комплекса</a:t>
            </a:r>
          </a:p>
          <a:p>
            <a:endParaRPr lang="ru-RU" sz="28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3898" t="17386" r="23995" b="12977"/>
          <a:stretch/>
        </p:blipFill>
        <p:spPr>
          <a:xfrm>
            <a:off x="296183" y="1114365"/>
            <a:ext cx="2555083" cy="19207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t="14875" b="14840"/>
          <a:stretch/>
        </p:blipFill>
        <p:spPr>
          <a:xfrm>
            <a:off x="485369" y="2524915"/>
            <a:ext cx="5354937" cy="21170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34957" t="23519" r="35178" b="23388"/>
          <a:stretch/>
        </p:blipFill>
        <p:spPr>
          <a:xfrm>
            <a:off x="157941" y="4572153"/>
            <a:ext cx="2202718" cy="2202720"/>
          </a:xfrm>
          <a:prstGeom prst="rect">
            <a:avLst/>
          </a:prstGeom>
        </p:spPr>
      </p:pic>
      <p:pic>
        <p:nvPicPr>
          <p:cNvPr id="2052" name="Picture 4" descr="https://productcenter.ru/images/703956-eko-fabrika-sibirskii-kiedr-1280x76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171" y="4414058"/>
            <a:ext cx="2780604" cy="185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Фото 8 Кондитерская фабрика «Антонов Двор», г.Томск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523" y="1034810"/>
            <a:ext cx="2605751" cy="173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32" y="47927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27310" y="299193"/>
            <a:ext cx="110513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881B"/>
                </a:solidFill>
                <a:latin typeface="TomskObl2104" pitchFamily="50" charset="0"/>
              </a:rPr>
              <a:t>Топливно-энергетический комплекс </a:t>
            </a:r>
            <a:endParaRPr lang="ru-RU" sz="4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152092" y="1060327"/>
            <a:ext cx="6148955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Gerbera Light" panose="02000300000000000000"/>
              </a:rPr>
              <a:t>Томская ГРЭС-2 и музей электроэнергетики</a:t>
            </a:r>
          </a:p>
          <a:p>
            <a:endParaRPr lang="ru-RU" sz="1600" b="1" u="sng" dirty="0" smtClean="0">
              <a:latin typeface="Gerbera Light" panose="02000300000000000000"/>
            </a:endParaRPr>
          </a:p>
          <a:p>
            <a:r>
              <a:rPr lang="ru-RU" sz="1600" b="1" u="sng" dirty="0" smtClean="0">
                <a:latin typeface="Gerbera Light" panose="02000300000000000000"/>
              </a:rPr>
              <a:t>Класс:</a:t>
            </a:r>
            <a:r>
              <a:rPr lang="ru-RU" sz="1600" b="1" dirty="0" smtClean="0">
                <a:latin typeface="Gerbera Light" panose="02000300000000000000"/>
              </a:rPr>
              <a:t> 8-9 </a:t>
            </a:r>
          </a:p>
          <a:p>
            <a:r>
              <a:rPr lang="ru-RU" sz="1600" b="1" i="1" u="sng" dirty="0" smtClean="0">
                <a:latin typeface="Gerbera Light" panose="02000300000000000000"/>
              </a:rPr>
              <a:t>В рамках изучения темы:</a:t>
            </a:r>
            <a:r>
              <a:rPr lang="ru-RU" sz="1600" b="1" dirty="0" smtClean="0">
                <a:latin typeface="Gerbera Light" panose="02000300000000000000"/>
              </a:rPr>
              <a:t> </a:t>
            </a:r>
          </a:p>
          <a:p>
            <a:r>
              <a:rPr lang="ru-RU" sz="1600" b="1" dirty="0">
                <a:latin typeface="Gerbera Light" panose="02000300000000000000"/>
              </a:rPr>
              <a:t>ТЭК. Место России в мировой добыче основных видов топливных ресурсов. </a:t>
            </a:r>
            <a:r>
              <a:rPr lang="ru-RU" sz="1600" b="1" dirty="0" smtClean="0">
                <a:latin typeface="Gerbera Light" panose="02000300000000000000"/>
              </a:rPr>
              <a:t>Угольная, нефтяная, газовая промышленность. Электроэнергетика</a:t>
            </a:r>
          </a:p>
          <a:p>
            <a:endParaRPr lang="ru-RU" sz="1600" dirty="0">
              <a:latin typeface="Gerbera Light" panose="02000300000000000000"/>
            </a:endParaRPr>
          </a:p>
          <a:p>
            <a:r>
              <a:rPr lang="ru-RU" sz="1600" dirty="0" smtClean="0">
                <a:latin typeface="Gerbera Light" panose="02000300000000000000"/>
              </a:rPr>
              <a:t>г</a:t>
            </a:r>
            <a:r>
              <a:rPr lang="ru-RU" sz="1600" dirty="0">
                <a:latin typeface="Gerbera Light" panose="02000300000000000000"/>
              </a:rPr>
              <a:t>. Томск, ул. Шевченко, 44 (проходная ГРЭС-2, правое крыло)</a:t>
            </a:r>
            <a:br>
              <a:rPr lang="ru-RU" sz="1600" dirty="0">
                <a:latin typeface="Gerbera Light" panose="02000300000000000000"/>
              </a:rPr>
            </a:br>
            <a:r>
              <a:rPr lang="ru-RU" sz="1600" dirty="0">
                <a:latin typeface="Gerbera Light" panose="02000300000000000000"/>
              </a:rPr>
              <a:t>Телефон: +7 (</a:t>
            </a:r>
            <a:r>
              <a:rPr lang="ru-RU" sz="1600" dirty="0" smtClean="0">
                <a:latin typeface="Gerbera Light" panose="02000300000000000000"/>
              </a:rPr>
              <a:t>3822</a:t>
            </a:r>
            <a:r>
              <a:rPr lang="ru-RU" sz="1600" dirty="0">
                <a:latin typeface="Gerbera Light" panose="02000300000000000000"/>
              </a:rPr>
              <a:t>) 28-22-07</a:t>
            </a:r>
            <a:br>
              <a:rPr lang="ru-RU" sz="1600" dirty="0">
                <a:latin typeface="Gerbera Light" panose="02000300000000000000"/>
              </a:rPr>
            </a:br>
            <a:r>
              <a:rPr lang="ru-RU" sz="1600" dirty="0">
                <a:latin typeface="Gerbera Light" panose="02000300000000000000"/>
              </a:rPr>
              <a:t>Режим работы: с 08:00 до 16:00 (</a:t>
            </a:r>
            <a:r>
              <a:rPr lang="ru-RU" sz="1600" dirty="0" err="1" smtClean="0">
                <a:latin typeface="Gerbera Light" panose="02000300000000000000"/>
              </a:rPr>
              <a:t>пн</a:t>
            </a:r>
            <a:r>
              <a:rPr lang="ru-RU" sz="1600" dirty="0" smtClean="0">
                <a:latin typeface="Gerbera Light" panose="02000300000000000000"/>
              </a:rPr>
              <a:t> </a:t>
            </a:r>
            <a:r>
              <a:rPr lang="ru-RU" sz="1600" dirty="0">
                <a:latin typeface="Gerbera Light" panose="02000300000000000000"/>
              </a:rPr>
              <a:t>– </a:t>
            </a:r>
            <a:r>
              <a:rPr lang="ru-RU" sz="1600" dirty="0" err="1" smtClean="0">
                <a:latin typeface="Gerbera Light" panose="02000300000000000000"/>
              </a:rPr>
              <a:t>пт</a:t>
            </a:r>
            <a:r>
              <a:rPr lang="ru-RU" sz="1600" dirty="0" smtClean="0">
                <a:latin typeface="Gerbera Light" panose="02000300000000000000"/>
              </a:rPr>
              <a:t>)</a:t>
            </a:r>
            <a:endParaRPr lang="ru-RU" sz="1600" dirty="0">
              <a:latin typeface="Gerbera Light" panose="02000300000000000000"/>
            </a:endParaRPr>
          </a:p>
          <a:p>
            <a:endParaRPr lang="ru-RU" sz="1600" dirty="0" smtClean="0">
              <a:latin typeface="Gerbera Light" panose="02000300000000000000"/>
            </a:endParaRPr>
          </a:p>
          <a:p>
            <a:r>
              <a:rPr lang="ru-RU" sz="1600" dirty="0" smtClean="0">
                <a:latin typeface="Gerbera Light" panose="02000300000000000000"/>
              </a:rPr>
              <a:t>Посещение музея и ГРЭС-2 </a:t>
            </a:r>
            <a:r>
              <a:rPr lang="ru-RU" sz="1600" dirty="0">
                <a:latin typeface="Gerbera Light" panose="02000300000000000000"/>
              </a:rPr>
              <a:t>бесплатно и проводится по предварительным </a:t>
            </a:r>
            <a:r>
              <a:rPr lang="ru-RU" sz="1600" dirty="0" smtClean="0">
                <a:latin typeface="Gerbera Light" panose="02000300000000000000"/>
              </a:rPr>
              <a:t>заявкам. </a:t>
            </a:r>
          </a:p>
          <a:p>
            <a:endParaRPr lang="ru-RU" sz="1600" dirty="0">
              <a:latin typeface="Gerbera Light" panose="02000300000000000000"/>
            </a:endParaRPr>
          </a:p>
          <a:p>
            <a:r>
              <a:rPr lang="ru-RU" sz="1600" dirty="0" smtClean="0">
                <a:latin typeface="Gerbera Light" panose="02000300000000000000"/>
              </a:rPr>
              <a:t>Заявки </a:t>
            </a:r>
            <a:r>
              <a:rPr lang="ru-RU" sz="1600" dirty="0">
                <a:latin typeface="Gerbera Light" panose="02000300000000000000"/>
              </a:rPr>
              <a:t>на проведение экскурсий по территории действующей электростанции </a:t>
            </a:r>
            <a:r>
              <a:rPr lang="ru-RU" sz="1600" dirty="0" smtClean="0">
                <a:latin typeface="Gerbera Light" panose="02000300000000000000"/>
              </a:rPr>
              <a:t>ГРЭС-2</a:t>
            </a:r>
            <a:r>
              <a:rPr lang="ru-RU" sz="1600" dirty="0">
                <a:latin typeface="Gerbera Light" panose="02000300000000000000"/>
              </a:rPr>
              <a:t> </a:t>
            </a:r>
            <a:r>
              <a:rPr lang="ru-RU" sz="1600" dirty="0" smtClean="0">
                <a:latin typeface="Gerbera Light" panose="02000300000000000000"/>
              </a:rPr>
              <a:t>оформляются на бланке школы на имя гендиректора АО «Томская генерация» и направляются на адрес </a:t>
            </a:r>
            <a:r>
              <a:rPr lang="ru-RU" sz="1600" dirty="0" err="1" smtClean="0">
                <a:latin typeface="Gerbera Light" panose="02000300000000000000"/>
              </a:rPr>
              <a:t>эл.почты</a:t>
            </a:r>
            <a:r>
              <a:rPr lang="ru-RU" sz="1600" dirty="0" smtClean="0">
                <a:latin typeface="Gerbera Light" panose="02000300000000000000"/>
              </a:rPr>
              <a:t> </a:t>
            </a:r>
            <a:r>
              <a:rPr lang="en-US" sz="1600" dirty="0" smtClean="0">
                <a:latin typeface="Gerbera Light" panose="02000300000000000000"/>
                <a:hlinkClick r:id="rId3"/>
              </a:rPr>
              <a:t>tomgen@interrao.ru</a:t>
            </a:r>
            <a:r>
              <a:rPr lang="ru-RU" sz="1600" dirty="0" smtClean="0">
                <a:latin typeface="Gerbera Light" panose="02000300000000000000"/>
              </a:rPr>
              <a:t> </a:t>
            </a:r>
          </a:p>
          <a:p>
            <a:endParaRPr lang="ru-RU" sz="1600" dirty="0">
              <a:latin typeface="Gerbera Light" panose="02000300000000000000"/>
            </a:endParaRPr>
          </a:p>
          <a:p>
            <a:r>
              <a:rPr lang="ru-RU" sz="1600" b="1" dirty="0" smtClean="0">
                <a:latin typeface="Gerbera Light" panose="02000300000000000000"/>
              </a:rPr>
              <a:t>Доступно к посещению: </a:t>
            </a:r>
            <a:r>
              <a:rPr lang="ru-RU" sz="1600" dirty="0" smtClean="0">
                <a:latin typeface="Gerbera Light" panose="02000300000000000000"/>
              </a:rPr>
              <a:t>цех </a:t>
            </a:r>
            <a:r>
              <a:rPr lang="ru-RU" sz="1600" dirty="0">
                <a:latin typeface="Gerbera Light" panose="02000300000000000000"/>
              </a:rPr>
              <a:t>генераторных установок, пункт управления, цех ремонта электродвигателей, трансформаторов, масляных выключателей.</a:t>
            </a:r>
          </a:p>
          <a:p>
            <a:r>
              <a:rPr lang="ru-RU" sz="1600" b="1" dirty="0" smtClean="0">
                <a:latin typeface="Gerbera Light" panose="0200030000000000000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>
              <a:latin typeface="Gerbera Light" panose="0200030000000000000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43" r="8530" b="26182"/>
          <a:stretch/>
        </p:blipFill>
        <p:spPr>
          <a:xfrm>
            <a:off x="9114214" y="1338350"/>
            <a:ext cx="2822863" cy="4497185"/>
          </a:xfrm>
          <a:prstGeom prst="rect">
            <a:avLst/>
          </a:prstGeom>
        </p:spPr>
      </p:pic>
      <p:pic>
        <p:nvPicPr>
          <p:cNvPr id="4100" name="Picture 4" descr="https://westsib.ru/data/images/2013/12/energo/img_271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858" y="1371602"/>
            <a:ext cx="2873143" cy="191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140" y="3898670"/>
            <a:ext cx="3120927" cy="256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9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20" y="404464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18751" y="265943"/>
            <a:ext cx="110513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881B"/>
                </a:solidFill>
                <a:latin typeface="TomskObl2104" pitchFamily="50" charset="0"/>
              </a:rPr>
              <a:t>машиностроительный комплекс </a:t>
            </a:r>
            <a:endParaRPr lang="ru-RU" sz="4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108065" y="952261"/>
            <a:ext cx="6833062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Gerbera Light" panose="02000300000000000000"/>
              </a:rPr>
              <a:t>АО «НПФ «</a:t>
            </a:r>
            <a:r>
              <a:rPr lang="ru-RU" sz="2000" b="1" dirty="0" err="1" smtClean="0">
                <a:latin typeface="Gerbera Light" panose="02000300000000000000"/>
              </a:rPr>
              <a:t>Микран</a:t>
            </a:r>
            <a:r>
              <a:rPr lang="ru-RU" sz="2000" b="1" dirty="0" smtClean="0">
                <a:latin typeface="Gerbera Light" panose="02000300000000000000"/>
              </a:rPr>
              <a:t>»</a:t>
            </a:r>
          </a:p>
          <a:p>
            <a:endParaRPr lang="ru-RU" sz="1600" b="1" u="sng" dirty="0" smtClean="0">
              <a:latin typeface="Gerbera Light" panose="02000300000000000000"/>
            </a:endParaRPr>
          </a:p>
          <a:p>
            <a:r>
              <a:rPr lang="ru-RU" sz="1500" b="1" u="sng" dirty="0" smtClean="0">
                <a:latin typeface="Gerbera Light" panose="02000300000000000000"/>
              </a:rPr>
              <a:t>Класс:</a:t>
            </a:r>
            <a:r>
              <a:rPr lang="ru-RU" sz="1500" b="1" dirty="0" smtClean="0">
                <a:latin typeface="Gerbera Light" panose="02000300000000000000"/>
              </a:rPr>
              <a:t> 8-9 </a:t>
            </a:r>
          </a:p>
          <a:p>
            <a:r>
              <a:rPr lang="ru-RU" sz="1500" b="1" i="1" u="sng" dirty="0" smtClean="0">
                <a:latin typeface="Gerbera Light" panose="02000300000000000000"/>
              </a:rPr>
              <a:t>В рамках изучения темы:</a:t>
            </a:r>
            <a:r>
              <a:rPr lang="ru-RU" sz="1500" b="1" dirty="0" smtClean="0">
                <a:latin typeface="Gerbera Light" panose="02000300000000000000"/>
              </a:rPr>
              <a:t> </a:t>
            </a:r>
          </a:p>
          <a:p>
            <a:r>
              <a:rPr lang="ru-RU" sz="1500" b="1" dirty="0">
                <a:latin typeface="Gerbera Light" panose="02000300000000000000"/>
              </a:rPr>
              <a:t>География важнейших отраслей машиностроительного комплекса: основные районы и центры. Значение отрасли для создания экологически эффективного оборудования. Перспективы развития машиностроения </a:t>
            </a:r>
            <a:r>
              <a:rPr lang="ru-RU" sz="1500" b="1" dirty="0" smtClean="0">
                <a:latin typeface="Gerbera Light" panose="02000300000000000000"/>
              </a:rPr>
              <a:t>России</a:t>
            </a:r>
          </a:p>
          <a:p>
            <a:endParaRPr lang="ru-RU" sz="1500" b="1" dirty="0" smtClean="0">
              <a:latin typeface="Gerbera Light" panose="02000300000000000000"/>
            </a:endParaRPr>
          </a:p>
          <a:p>
            <a:r>
              <a:rPr lang="ru-RU" sz="1500" dirty="0" smtClean="0">
                <a:latin typeface="Gerbera Light" panose="02000300000000000000"/>
              </a:rPr>
              <a:t>г</a:t>
            </a:r>
            <a:r>
              <a:rPr lang="ru-RU" sz="1500" dirty="0">
                <a:latin typeface="Gerbera Light" panose="02000300000000000000"/>
              </a:rPr>
              <a:t>. Томск, </a:t>
            </a:r>
            <a:r>
              <a:rPr lang="ru-RU" sz="1500" dirty="0" smtClean="0">
                <a:latin typeface="Gerbera Light" panose="02000300000000000000"/>
              </a:rPr>
              <a:t>пр-т Кирова, 51Д </a:t>
            </a:r>
          </a:p>
          <a:p>
            <a:r>
              <a:rPr lang="ru-RU" sz="1500" dirty="0" smtClean="0">
                <a:latin typeface="Gerbera Light" panose="02000300000000000000"/>
              </a:rPr>
              <a:t>Телефон</a:t>
            </a:r>
            <a:r>
              <a:rPr lang="ru-RU" sz="1500" dirty="0">
                <a:latin typeface="Gerbera Light" panose="02000300000000000000"/>
              </a:rPr>
              <a:t>: +7 (</a:t>
            </a:r>
            <a:r>
              <a:rPr lang="ru-RU" sz="1500" dirty="0" smtClean="0">
                <a:latin typeface="Gerbera Light" panose="02000300000000000000"/>
              </a:rPr>
              <a:t>3822</a:t>
            </a:r>
            <a:r>
              <a:rPr lang="ru-RU" sz="1500" dirty="0">
                <a:latin typeface="Gerbera Light" panose="02000300000000000000"/>
              </a:rPr>
              <a:t>) </a:t>
            </a:r>
            <a:r>
              <a:rPr lang="ru-RU" sz="1500" dirty="0" smtClean="0">
                <a:latin typeface="Gerbera Light" panose="02000300000000000000"/>
              </a:rPr>
              <a:t>90-00-29</a:t>
            </a:r>
            <a:r>
              <a:rPr lang="ru-RU" sz="1500" dirty="0">
                <a:latin typeface="Gerbera Light" panose="02000300000000000000"/>
              </a:rPr>
              <a:t/>
            </a:r>
            <a:br>
              <a:rPr lang="ru-RU" sz="1500" dirty="0">
                <a:latin typeface="Gerbera Light" panose="02000300000000000000"/>
              </a:rPr>
            </a:br>
            <a:r>
              <a:rPr lang="ru-RU" sz="1500" dirty="0">
                <a:latin typeface="Gerbera Light" panose="02000300000000000000"/>
              </a:rPr>
              <a:t>Режим работы: с </a:t>
            </a:r>
            <a:r>
              <a:rPr lang="ru-RU" sz="1500" dirty="0" smtClean="0">
                <a:latin typeface="Gerbera Light" panose="02000300000000000000"/>
              </a:rPr>
              <a:t>09:00 </a:t>
            </a:r>
            <a:r>
              <a:rPr lang="ru-RU" sz="1500" dirty="0">
                <a:latin typeface="Gerbera Light" panose="02000300000000000000"/>
              </a:rPr>
              <a:t>до </a:t>
            </a:r>
            <a:r>
              <a:rPr lang="ru-RU" sz="1500" dirty="0" smtClean="0">
                <a:latin typeface="Gerbera Light" panose="02000300000000000000"/>
              </a:rPr>
              <a:t>18:00 </a:t>
            </a:r>
            <a:r>
              <a:rPr lang="ru-RU" sz="1500" dirty="0">
                <a:latin typeface="Gerbera Light" panose="02000300000000000000"/>
              </a:rPr>
              <a:t>(</a:t>
            </a:r>
            <a:r>
              <a:rPr lang="ru-RU" sz="1500" dirty="0" err="1" smtClean="0">
                <a:latin typeface="Gerbera Light" panose="02000300000000000000"/>
              </a:rPr>
              <a:t>пн</a:t>
            </a:r>
            <a:r>
              <a:rPr lang="ru-RU" sz="1500" dirty="0" smtClean="0">
                <a:latin typeface="Gerbera Light" panose="02000300000000000000"/>
              </a:rPr>
              <a:t> </a:t>
            </a:r>
            <a:r>
              <a:rPr lang="ru-RU" sz="1500" dirty="0">
                <a:latin typeface="Gerbera Light" panose="02000300000000000000"/>
              </a:rPr>
              <a:t>– </a:t>
            </a:r>
            <a:r>
              <a:rPr lang="ru-RU" sz="1500" dirty="0" err="1" smtClean="0">
                <a:latin typeface="Gerbera Light" panose="02000300000000000000"/>
              </a:rPr>
              <a:t>пт</a:t>
            </a:r>
            <a:r>
              <a:rPr lang="ru-RU" sz="1500" dirty="0" smtClean="0">
                <a:latin typeface="Gerbera Light" panose="02000300000000000000"/>
              </a:rPr>
              <a:t>)</a:t>
            </a:r>
            <a:endParaRPr lang="ru-RU" sz="1500" dirty="0">
              <a:latin typeface="Gerbera Light" panose="02000300000000000000"/>
            </a:endParaRPr>
          </a:p>
          <a:p>
            <a:r>
              <a:rPr lang="ru-RU" sz="1500" dirty="0">
                <a:latin typeface="Gerbera Light" panose="02000300000000000000"/>
              </a:rPr>
              <a:t>Посещение </a:t>
            </a:r>
            <a:r>
              <a:rPr lang="ru-RU" sz="1500" dirty="0" smtClean="0">
                <a:latin typeface="Gerbera Light" panose="02000300000000000000"/>
              </a:rPr>
              <a:t>предприятия </a:t>
            </a:r>
            <a:r>
              <a:rPr lang="ru-RU" sz="1500" dirty="0">
                <a:latin typeface="Gerbera Light" panose="02000300000000000000"/>
              </a:rPr>
              <a:t>бесплатно и проводится по предварительным </a:t>
            </a:r>
            <a:r>
              <a:rPr lang="ru-RU" sz="1500" dirty="0" smtClean="0">
                <a:latin typeface="Gerbera Light" panose="02000300000000000000"/>
              </a:rPr>
              <a:t>заявкам, также можно попасть на экскурсию во время всероссийских акций </a:t>
            </a:r>
            <a:r>
              <a:rPr lang="ru-RU" sz="1500" dirty="0">
                <a:latin typeface="Gerbera Light" panose="02000300000000000000"/>
              </a:rPr>
              <a:t>«Неделя без турникетов</a:t>
            </a:r>
            <a:r>
              <a:rPr lang="ru-RU" sz="1500" dirty="0" smtClean="0">
                <a:latin typeface="Gerbera Light" panose="02000300000000000000"/>
              </a:rPr>
              <a:t>», </a:t>
            </a:r>
            <a:r>
              <a:rPr lang="ru-RU" sz="1500" dirty="0">
                <a:latin typeface="Gerbera Light" panose="02000300000000000000"/>
              </a:rPr>
              <a:t>«Единый день открытых дверей</a:t>
            </a:r>
            <a:r>
              <a:rPr lang="ru-RU" sz="1500" dirty="0" smtClean="0">
                <a:latin typeface="Gerbera Light" panose="02000300000000000000"/>
              </a:rPr>
              <a:t>»</a:t>
            </a:r>
          </a:p>
          <a:p>
            <a:endParaRPr lang="ru-RU" sz="1500" dirty="0" smtClean="0">
              <a:latin typeface="Gerbera Light" panose="02000300000000000000"/>
            </a:endParaRPr>
          </a:p>
          <a:p>
            <a:r>
              <a:rPr lang="ru-RU" sz="1500" dirty="0" smtClean="0">
                <a:latin typeface="Gerbera Light" panose="02000300000000000000"/>
              </a:rPr>
              <a:t>Плановые </a:t>
            </a:r>
            <a:r>
              <a:rPr lang="ru-RU" sz="1500" dirty="0">
                <a:latin typeface="Gerbera Light" panose="02000300000000000000"/>
              </a:rPr>
              <a:t>экскурсии проходят 1 раз в месяц (последняя пятница месяца)</a:t>
            </a:r>
            <a:endParaRPr lang="ru-RU" sz="1500" b="1" dirty="0">
              <a:latin typeface="Gerbera Light" panose="02000300000000000000"/>
            </a:endParaRPr>
          </a:p>
          <a:p>
            <a:r>
              <a:rPr lang="ru-RU" sz="1500" dirty="0">
                <a:latin typeface="Gerbera Light" panose="02000300000000000000"/>
              </a:rPr>
              <a:t>Продолжительность </a:t>
            </a:r>
            <a:r>
              <a:rPr lang="ru-RU" sz="1500" b="1" dirty="0">
                <a:latin typeface="Gerbera Light" panose="02000300000000000000"/>
              </a:rPr>
              <a:t>–</a:t>
            </a:r>
            <a:r>
              <a:rPr lang="ru-RU" sz="1500" dirty="0">
                <a:latin typeface="Gerbera Light" panose="02000300000000000000"/>
              </a:rPr>
              <a:t> 1,5 часа</a:t>
            </a:r>
            <a:endParaRPr lang="ru-RU" sz="1500" b="1" dirty="0">
              <a:latin typeface="Gerbera Light" panose="02000300000000000000"/>
            </a:endParaRPr>
          </a:p>
          <a:p>
            <a:r>
              <a:rPr lang="ru-RU" sz="1500" dirty="0">
                <a:latin typeface="Gerbera Light" panose="02000300000000000000"/>
              </a:rPr>
              <a:t>Группа </a:t>
            </a:r>
            <a:r>
              <a:rPr lang="ru-RU" sz="1500" b="1" dirty="0">
                <a:latin typeface="Gerbera Light" panose="02000300000000000000"/>
              </a:rPr>
              <a:t>– </a:t>
            </a:r>
            <a:r>
              <a:rPr lang="ru-RU" sz="1500" dirty="0">
                <a:latin typeface="Gerbera Light" panose="02000300000000000000"/>
              </a:rPr>
              <a:t>от 5 до 12 человек</a:t>
            </a:r>
            <a:endParaRPr lang="ru-RU" sz="1500" b="1" dirty="0">
              <a:latin typeface="Gerbera Light" panose="02000300000000000000"/>
            </a:endParaRPr>
          </a:p>
          <a:p>
            <a:endParaRPr lang="ru-RU" sz="1500" dirty="0">
              <a:latin typeface="Gerbera Light" panose="02000300000000000000"/>
            </a:endParaRPr>
          </a:p>
          <a:p>
            <a:r>
              <a:rPr lang="ru-RU" sz="1500" dirty="0" smtClean="0">
                <a:latin typeface="Gerbera Light" panose="02000300000000000000"/>
              </a:rPr>
              <a:t>Заявку </a:t>
            </a:r>
            <a:r>
              <a:rPr lang="ru-RU" sz="1500" dirty="0">
                <a:latin typeface="Gerbera Light" panose="02000300000000000000"/>
              </a:rPr>
              <a:t>на проведение </a:t>
            </a:r>
            <a:r>
              <a:rPr lang="ru-RU" sz="1500" dirty="0" smtClean="0">
                <a:latin typeface="Gerbera Light" panose="02000300000000000000"/>
              </a:rPr>
              <a:t>экскурсий можно оформить на сайте </a:t>
            </a:r>
            <a:r>
              <a:rPr lang="en-US" sz="1500" dirty="0">
                <a:latin typeface="Gerbera Light" panose="02000300000000000000"/>
                <a:hlinkClick r:id="rId4"/>
              </a:rPr>
              <a:t>https://</a:t>
            </a:r>
            <a:r>
              <a:rPr lang="en-US" sz="1500" dirty="0" smtClean="0">
                <a:latin typeface="Gerbera Light" panose="02000300000000000000"/>
                <a:hlinkClick r:id="rId4"/>
              </a:rPr>
              <a:t>promtourism.online/routes/mikran</a:t>
            </a:r>
            <a:r>
              <a:rPr lang="ru-RU" sz="1500" dirty="0" smtClean="0">
                <a:latin typeface="Gerbera Light" panose="02000300000000000000"/>
              </a:rPr>
              <a:t>  </a:t>
            </a:r>
          </a:p>
          <a:p>
            <a:endParaRPr lang="ru-RU" sz="1500" dirty="0">
              <a:latin typeface="Gerbera Light" panose="02000300000000000000"/>
            </a:endParaRPr>
          </a:p>
          <a:p>
            <a:r>
              <a:rPr lang="ru-RU" sz="1500" b="1" dirty="0" smtClean="0">
                <a:latin typeface="Gerbera Light" panose="02000300000000000000"/>
              </a:rPr>
              <a:t>Доступно к посещению: </a:t>
            </a:r>
            <a:r>
              <a:rPr lang="ru-RU" altLang="ru-RU" sz="1500" dirty="0">
                <a:solidFill>
                  <a:srgbClr val="000000"/>
                </a:solidFill>
                <a:latin typeface="Gerbera Light" panose="02000300000000000000"/>
              </a:rPr>
              <a:t>цех </a:t>
            </a:r>
            <a:r>
              <a:rPr lang="ru-RU" altLang="ru-RU" sz="1500" dirty="0" smtClean="0">
                <a:solidFill>
                  <a:srgbClr val="000000"/>
                </a:solidFill>
                <a:latin typeface="Gerbera Light" panose="02000300000000000000"/>
              </a:rPr>
              <a:t>металлообработки, </a:t>
            </a:r>
            <a:r>
              <a:rPr lang="ru-RU" altLang="ru-RU" sz="1500" dirty="0">
                <a:solidFill>
                  <a:srgbClr val="000000"/>
                </a:solidFill>
                <a:latin typeface="Gerbera Light" panose="02000300000000000000"/>
              </a:rPr>
              <a:t>сборочно-монтажный </a:t>
            </a:r>
            <a:r>
              <a:rPr lang="ru-RU" altLang="ru-RU" sz="1500" dirty="0" smtClean="0">
                <a:solidFill>
                  <a:srgbClr val="000000"/>
                </a:solidFill>
                <a:latin typeface="Gerbera Light" panose="02000300000000000000"/>
              </a:rPr>
              <a:t>цех, </a:t>
            </a:r>
            <a:r>
              <a:rPr lang="ru-RU" altLang="ru-RU" sz="1500" dirty="0">
                <a:solidFill>
                  <a:srgbClr val="000000"/>
                </a:solidFill>
                <a:latin typeface="Gerbera Light" panose="02000300000000000000"/>
              </a:rPr>
              <a:t>цех сборки приёмо-передающих </a:t>
            </a:r>
            <a:r>
              <a:rPr lang="ru-RU" altLang="ru-RU" sz="1500" dirty="0" smtClean="0">
                <a:solidFill>
                  <a:srgbClr val="000000"/>
                </a:solidFill>
                <a:latin typeface="Gerbera Light" panose="02000300000000000000"/>
              </a:rPr>
              <a:t>устройств</a:t>
            </a:r>
            <a:endParaRPr lang="ru-RU" sz="1500" dirty="0">
              <a:latin typeface="Gerbera Light" panose="0200030000000000000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-384720"/>
            <a:ext cx="37382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rcRect l="17996" t="13471" r="19466" b="14758"/>
          <a:stretch/>
        </p:blipFill>
        <p:spPr>
          <a:xfrm>
            <a:off x="7323512" y="3867620"/>
            <a:ext cx="4469476" cy="2885273"/>
          </a:xfrm>
          <a:prstGeom prst="rect">
            <a:avLst/>
          </a:prstGeom>
        </p:spPr>
      </p:pic>
      <p:pic>
        <p:nvPicPr>
          <p:cNvPr id="4112" name="Picture 16" descr="https://sun9-78.userapi.com/s/v1/ig2/9_sm2gAU9lObYxiwsIsre76qO-Pw2TC0aWLoWstxAn5L9-esBDnOykvvoV9SBUKMgylweZyDzZmRVbaCnv5kAfeH.jpg?quality=95&amp;as=32x32,48x48,72x72,108x108,160x160,240x240,360x360,480x480,540x540,640x640,720x720,1080x1080,1280x1280,1440x1440,1620x1620&amp;from=bu&amp;cs=1620x0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1437" y="922711"/>
            <a:ext cx="3006214" cy="300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/>
          <a:srcRect l="31324" t="26601" r="7756" b="15627"/>
          <a:stretch/>
        </p:blipFill>
        <p:spPr>
          <a:xfrm>
            <a:off x="6299624" y="1612668"/>
            <a:ext cx="3256994" cy="173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20" y="404464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18751" y="265943"/>
            <a:ext cx="110513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881B"/>
                </a:solidFill>
                <a:latin typeface="TomskObl2104" pitchFamily="50" charset="0"/>
              </a:rPr>
              <a:t>Нефтехимическая отрасль</a:t>
            </a:r>
            <a:endParaRPr lang="ru-RU" sz="4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99753" y="935637"/>
            <a:ext cx="668343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Gerbera Light" panose="02000300000000000000"/>
              </a:rPr>
              <a:t>ООО «</a:t>
            </a:r>
            <a:r>
              <a:rPr lang="ru-RU" sz="2000" b="1" dirty="0" err="1" smtClean="0">
                <a:latin typeface="Gerbera Light" panose="02000300000000000000"/>
              </a:rPr>
              <a:t>Томскнефтехим</a:t>
            </a:r>
            <a:r>
              <a:rPr lang="ru-RU" sz="2000" b="1" dirty="0" smtClean="0">
                <a:latin typeface="Gerbera Light" panose="02000300000000000000"/>
              </a:rPr>
              <a:t>»</a:t>
            </a:r>
          </a:p>
          <a:p>
            <a:endParaRPr lang="ru-RU" sz="1600" b="1" u="sng" dirty="0" smtClean="0">
              <a:latin typeface="Gerbera Light" panose="02000300000000000000"/>
            </a:endParaRPr>
          </a:p>
          <a:p>
            <a:r>
              <a:rPr lang="ru-RU" sz="1600" b="1" u="sng" dirty="0" smtClean="0">
                <a:latin typeface="Gerbera Light" panose="02000300000000000000"/>
              </a:rPr>
              <a:t>Класс:</a:t>
            </a:r>
            <a:r>
              <a:rPr lang="ru-RU" sz="1600" b="1" dirty="0" smtClean="0">
                <a:latin typeface="Gerbera Light" panose="02000300000000000000"/>
              </a:rPr>
              <a:t> 8-9 </a:t>
            </a:r>
          </a:p>
          <a:p>
            <a:r>
              <a:rPr lang="ru-RU" sz="1600" b="1" i="1" u="sng" dirty="0" smtClean="0">
                <a:latin typeface="Gerbera Light" panose="02000300000000000000"/>
              </a:rPr>
              <a:t>В рамках изучения темы:</a:t>
            </a:r>
            <a:r>
              <a:rPr lang="ru-RU" sz="1600" b="1" dirty="0" smtClean="0">
                <a:latin typeface="Gerbera Light" panose="02000300000000000000"/>
              </a:rPr>
              <a:t> </a:t>
            </a:r>
          </a:p>
          <a:p>
            <a:r>
              <a:rPr lang="ru-RU" sz="1600" b="1" dirty="0">
                <a:latin typeface="Gerbera Light" panose="02000300000000000000"/>
              </a:rPr>
              <a:t>Химическая промышленность. Состав, место и значение в хозяйстве. Место России в мировом производстве химической </a:t>
            </a:r>
            <a:r>
              <a:rPr lang="ru-RU" sz="1600" b="1" dirty="0" smtClean="0">
                <a:latin typeface="Gerbera Light" panose="02000300000000000000"/>
              </a:rPr>
              <a:t>продукции. </a:t>
            </a:r>
            <a:r>
              <a:rPr lang="ru-RU" sz="1600" b="1" dirty="0">
                <a:latin typeface="Gerbera Light" panose="02000300000000000000"/>
              </a:rPr>
              <a:t>Факторы размещения предприятий. Химическая промышленность и охрана окружающей среды.</a:t>
            </a:r>
            <a:endParaRPr lang="ru-RU" sz="1600" b="1" dirty="0" smtClean="0">
              <a:latin typeface="Gerbera Light" panose="02000300000000000000"/>
            </a:endParaRPr>
          </a:p>
          <a:p>
            <a:endParaRPr lang="ru-RU" sz="1600" b="1" dirty="0" smtClean="0">
              <a:latin typeface="Gerbera Light" panose="02000300000000000000"/>
            </a:endParaRPr>
          </a:p>
          <a:p>
            <a:r>
              <a:rPr lang="ru-RU" sz="1600" dirty="0">
                <a:latin typeface="Gerbera Light" panose="02000300000000000000"/>
              </a:rPr>
              <a:t>г. Томск, </a:t>
            </a:r>
            <a:r>
              <a:rPr lang="ru-RU" sz="1600" dirty="0" err="1">
                <a:latin typeface="Gerbera Light" panose="02000300000000000000"/>
              </a:rPr>
              <a:t>Кузовлевский</a:t>
            </a:r>
            <a:r>
              <a:rPr lang="ru-RU" sz="1600" dirty="0">
                <a:latin typeface="Gerbera Light" panose="02000300000000000000"/>
              </a:rPr>
              <a:t> тракт, д. 2, стр. 202</a:t>
            </a:r>
            <a:r>
              <a:rPr lang="ru-RU" sz="1600" dirty="0" smtClean="0">
                <a:latin typeface="Gerbera Light" panose="02000300000000000000"/>
              </a:rPr>
              <a:t> </a:t>
            </a:r>
          </a:p>
          <a:p>
            <a:r>
              <a:rPr lang="ru-RU" sz="1600" dirty="0" smtClean="0">
                <a:latin typeface="Gerbera Light" panose="02000300000000000000"/>
              </a:rPr>
              <a:t>Телефон</a:t>
            </a:r>
            <a:r>
              <a:rPr lang="ru-RU" sz="1600" dirty="0">
                <a:latin typeface="Gerbera Light" panose="02000300000000000000"/>
              </a:rPr>
              <a:t>: +7 (</a:t>
            </a:r>
            <a:r>
              <a:rPr lang="ru-RU" sz="1600" dirty="0" smtClean="0">
                <a:latin typeface="Gerbera Light" panose="02000300000000000000"/>
              </a:rPr>
              <a:t>3822</a:t>
            </a:r>
            <a:r>
              <a:rPr lang="ru-RU" sz="1600" dirty="0">
                <a:latin typeface="Gerbera Light" panose="02000300000000000000"/>
              </a:rPr>
              <a:t>) </a:t>
            </a:r>
            <a:r>
              <a:rPr lang="ru-RU" sz="1600" dirty="0" smtClean="0">
                <a:latin typeface="Gerbera Light" panose="02000300000000000000"/>
              </a:rPr>
              <a:t>70-20-70</a:t>
            </a:r>
            <a:r>
              <a:rPr lang="ru-RU" sz="1600" dirty="0">
                <a:latin typeface="Gerbera Light" panose="02000300000000000000"/>
              </a:rPr>
              <a:t/>
            </a:r>
            <a:br>
              <a:rPr lang="ru-RU" sz="1600" dirty="0">
                <a:latin typeface="Gerbera Light" panose="02000300000000000000"/>
              </a:rPr>
            </a:br>
            <a:endParaRPr lang="ru-RU" sz="1600" dirty="0" smtClean="0">
              <a:latin typeface="Gerbera Light" panose="02000300000000000000"/>
            </a:endParaRPr>
          </a:p>
          <a:p>
            <a:r>
              <a:rPr lang="ru-RU" sz="1600" dirty="0" smtClean="0">
                <a:latin typeface="Gerbera Light" panose="02000300000000000000"/>
              </a:rPr>
              <a:t>Посещение предприятия </a:t>
            </a:r>
            <a:r>
              <a:rPr lang="ru-RU" sz="1600" dirty="0">
                <a:latin typeface="Gerbera Light" panose="02000300000000000000"/>
              </a:rPr>
              <a:t>бесплатно и проводится по предварительным </a:t>
            </a:r>
            <a:r>
              <a:rPr lang="ru-RU" sz="1600" dirty="0" smtClean="0">
                <a:latin typeface="Gerbera Light" panose="02000300000000000000"/>
              </a:rPr>
              <a:t>заявкам.</a:t>
            </a:r>
          </a:p>
          <a:p>
            <a:endParaRPr lang="ru-RU" sz="1600" dirty="0" smtClean="0">
              <a:latin typeface="Gerbera Light" panose="02000300000000000000"/>
            </a:endParaRPr>
          </a:p>
          <a:p>
            <a:r>
              <a:rPr lang="ru-RU" sz="1600" dirty="0" smtClean="0">
                <a:latin typeface="Gerbera Light" panose="02000300000000000000"/>
              </a:rPr>
              <a:t>Продолжительность</a:t>
            </a:r>
            <a:r>
              <a:rPr lang="ru-RU" sz="1600" dirty="0">
                <a:latin typeface="Gerbera Light" panose="02000300000000000000"/>
              </a:rPr>
              <a:t> </a:t>
            </a:r>
            <a:r>
              <a:rPr lang="ru-RU" sz="1600" b="1" dirty="0">
                <a:latin typeface="Gerbera Light" panose="02000300000000000000"/>
              </a:rPr>
              <a:t>–</a:t>
            </a:r>
            <a:r>
              <a:rPr lang="ru-RU" sz="1600" dirty="0">
                <a:latin typeface="Gerbera Light" panose="02000300000000000000"/>
              </a:rPr>
              <a:t> 1,5 часа</a:t>
            </a:r>
            <a:endParaRPr lang="ru-RU" sz="1600" b="1" dirty="0">
              <a:latin typeface="Gerbera Light" panose="02000300000000000000"/>
            </a:endParaRPr>
          </a:p>
          <a:p>
            <a:r>
              <a:rPr lang="ru-RU" sz="1600" dirty="0">
                <a:latin typeface="Gerbera Light" panose="02000300000000000000"/>
              </a:rPr>
              <a:t>Группа </a:t>
            </a:r>
            <a:r>
              <a:rPr lang="ru-RU" sz="1600" b="1" dirty="0">
                <a:latin typeface="Gerbera Light" panose="02000300000000000000"/>
              </a:rPr>
              <a:t>– </a:t>
            </a:r>
            <a:r>
              <a:rPr lang="ru-RU" sz="1600" dirty="0">
                <a:latin typeface="Gerbera Light" panose="02000300000000000000"/>
              </a:rPr>
              <a:t> до </a:t>
            </a:r>
            <a:r>
              <a:rPr lang="ru-RU" sz="1600" dirty="0" smtClean="0">
                <a:latin typeface="Gerbera Light" panose="02000300000000000000"/>
              </a:rPr>
              <a:t>30 </a:t>
            </a:r>
            <a:r>
              <a:rPr lang="ru-RU" sz="1600" dirty="0">
                <a:latin typeface="Gerbera Light" panose="02000300000000000000"/>
              </a:rPr>
              <a:t>человек</a:t>
            </a:r>
            <a:endParaRPr lang="ru-RU" sz="1600" b="1" dirty="0">
              <a:latin typeface="Gerbera Light" panose="02000300000000000000"/>
            </a:endParaRPr>
          </a:p>
          <a:p>
            <a:endParaRPr lang="ru-RU" sz="1600" dirty="0">
              <a:latin typeface="Gerbera Light" panose="02000300000000000000"/>
            </a:endParaRPr>
          </a:p>
          <a:p>
            <a:r>
              <a:rPr lang="ru-RU" sz="1600" dirty="0" smtClean="0">
                <a:latin typeface="Gerbera Light" panose="02000300000000000000"/>
              </a:rPr>
              <a:t>Заявку </a:t>
            </a:r>
            <a:r>
              <a:rPr lang="ru-RU" sz="1600" dirty="0">
                <a:latin typeface="Gerbera Light" panose="02000300000000000000"/>
              </a:rPr>
              <a:t>на проведение </a:t>
            </a:r>
            <a:r>
              <a:rPr lang="ru-RU" sz="1600" dirty="0" smtClean="0">
                <a:latin typeface="Gerbera Light" panose="02000300000000000000"/>
              </a:rPr>
              <a:t>экскурсий можно оформить на официальном сайте </a:t>
            </a:r>
            <a:r>
              <a:rPr lang="en-US" sz="1600" dirty="0">
                <a:latin typeface="Gerbera Light" panose="02000300000000000000"/>
                <a:hlinkClick r:id="rId3"/>
              </a:rPr>
              <a:t>https://www.sibur.ru/TomskNeftehim/about</a:t>
            </a:r>
            <a:r>
              <a:rPr lang="en-US" sz="1600" dirty="0" smtClean="0">
                <a:latin typeface="Gerbera Light" panose="02000300000000000000"/>
                <a:hlinkClick r:id="rId3"/>
              </a:rPr>
              <a:t>/</a:t>
            </a:r>
            <a:r>
              <a:rPr lang="ru-RU" sz="1600" dirty="0" smtClean="0">
                <a:latin typeface="Gerbera Light" panose="02000300000000000000"/>
              </a:rPr>
              <a:t> </a:t>
            </a:r>
          </a:p>
          <a:p>
            <a:endParaRPr lang="ru-RU" sz="1600" dirty="0">
              <a:latin typeface="Gerbera Light" panose="0200030000000000000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-384720"/>
            <a:ext cx="37382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6844" t="23222" r="980" b="4979"/>
          <a:stretch/>
        </p:blipFill>
        <p:spPr>
          <a:xfrm>
            <a:off x="6450676" y="972590"/>
            <a:ext cx="4211860" cy="18454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1348" y="4346017"/>
            <a:ext cx="3971619" cy="22340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t="8569" r="2384" b="4597"/>
          <a:stretch/>
        </p:blipFill>
        <p:spPr>
          <a:xfrm>
            <a:off x="8172947" y="2635134"/>
            <a:ext cx="3880507" cy="194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16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20" y="404464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18751" y="265943"/>
            <a:ext cx="110513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881B"/>
                </a:solidFill>
                <a:latin typeface="TomskObl2104" pitchFamily="50" charset="0"/>
              </a:rPr>
              <a:t>Пищевая промышленность </a:t>
            </a:r>
            <a:endParaRPr lang="ru-RU" sz="4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108064" y="952261"/>
            <a:ext cx="714063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latin typeface="Gerbera Light" panose="02000300000000000000"/>
              </a:rPr>
              <a:t>ООО «</a:t>
            </a:r>
            <a:r>
              <a:rPr lang="ru-RU" sz="2000" b="1" dirty="0" err="1">
                <a:latin typeface="Gerbera Light" panose="02000300000000000000"/>
              </a:rPr>
              <a:t>Экофабрика</a:t>
            </a:r>
            <a:r>
              <a:rPr lang="ru-RU" sz="2000" b="1" dirty="0">
                <a:latin typeface="Gerbera Light" panose="02000300000000000000"/>
              </a:rPr>
              <a:t> «Сибирский кедр»</a:t>
            </a:r>
            <a:endParaRPr lang="ru-RU" sz="2000" b="1" u="sng" dirty="0" smtClean="0">
              <a:latin typeface="Gerbera Light" panose="02000300000000000000"/>
            </a:endParaRPr>
          </a:p>
          <a:p>
            <a:r>
              <a:rPr lang="ru-RU" sz="1500" b="1" u="sng" dirty="0" smtClean="0">
                <a:latin typeface="Gerbera Light" panose="02000300000000000000"/>
              </a:rPr>
              <a:t>Класс:</a:t>
            </a:r>
            <a:r>
              <a:rPr lang="ru-RU" sz="1500" b="1" dirty="0" smtClean="0">
                <a:latin typeface="Gerbera Light" panose="02000300000000000000"/>
              </a:rPr>
              <a:t> 8-9 </a:t>
            </a:r>
          </a:p>
          <a:p>
            <a:r>
              <a:rPr lang="ru-RU" sz="1500" b="1" i="1" u="sng" dirty="0" smtClean="0">
                <a:latin typeface="Gerbera Light" panose="02000300000000000000"/>
              </a:rPr>
              <a:t>В рамках изучения темы:</a:t>
            </a:r>
            <a:r>
              <a:rPr lang="ru-RU" sz="1500" b="1" dirty="0" smtClean="0">
                <a:latin typeface="Gerbera Light" panose="02000300000000000000"/>
              </a:rPr>
              <a:t> </a:t>
            </a:r>
          </a:p>
          <a:p>
            <a:r>
              <a:rPr lang="ru-RU" sz="1600" b="1" dirty="0">
                <a:latin typeface="Gerbera Light" panose="02000300000000000000"/>
              </a:rPr>
              <a:t>Пищевая промышленность. Лёгкая промышленность. Состав, место и значение в хозяйстве. Факторы размещения предприятий. Лёгкая промышленность и охрана окружающей </a:t>
            </a:r>
            <a:r>
              <a:rPr lang="ru-RU" sz="1600" b="1" dirty="0" smtClean="0">
                <a:latin typeface="Gerbera Light" panose="02000300000000000000"/>
              </a:rPr>
              <a:t>среды</a:t>
            </a:r>
          </a:p>
          <a:p>
            <a:endParaRPr lang="ru-RU" sz="1600" b="1" dirty="0" smtClean="0">
              <a:latin typeface="Gerbera Light" panose="02000300000000000000"/>
            </a:endParaRPr>
          </a:p>
          <a:p>
            <a:r>
              <a:rPr lang="ru-RU" sz="1500" dirty="0">
                <a:latin typeface="Gerbera Light" panose="02000300000000000000"/>
              </a:rPr>
              <a:t>Томская обл., д. Петрово, ул. Луговая, 11</a:t>
            </a:r>
            <a:r>
              <a:rPr lang="ru-RU" sz="1500" dirty="0" smtClean="0">
                <a:latin typeface="Gerbera Light" panose="02000300000000000000"/>
              </a:rPr>
              <a:t> </a:t>
            </a:r>
          </a:p>
          <a:p>
            <a:r>
              <a:rPr lang="ru-RU" sz="1500" dirty="0" smtClean="0">
                <a:latin typeface="Gerbera Light" panose="02000300000000000000"/>
              </a:rPr>
              <a:t>Телефон</a:t>
            </a:r>
            <a:r>
              <a:rPr lang="ru-RU" sz="1500" dirty="0">
                <a:latin typeface="Gerbera Light" panose="02000300000000000000"/>
              </a:rPr>
              <a:t>: 8 800 100 3822</a:t>
            </a:r>
            <a:br>
              <a:rPr lang="ru-RU" sz="1500" dirty="0">
                <a:latin typeface="Gerbera Light" panose="02000300000000000000"/>
              </a:rPr>
            </a:br>
            <a:endParaRPr lang="ru-RU" sz="1500" dirty="0" smtClean="0">
              <a:latin typeface="Gerbera Light" panose="02000300000000000000"/>
            </a:endParaRPr>
          </a:p>
          <a:p>
            <a:r>
              <a:rPr lang="ru-RU" sz="1500" dirty="0" smtClean="0">
                <a:latin typeface="Gerbera Light" panose="02000300000000000000"/>
              </a:rPr>
              <a:t>Посещение предприятия платное </a:t>
            </a:r>
            <a:r>
              <a:rPr lang="ru-RU" sz="1500" dirty="0">
                <a:latin typeface="Gerbera Light" panose="02000300000000000000"/>
              </a:rPr>
              <a:t>и проводится по </a:t>
            </a:r>
            <a:r>
              <a:rPr lang="ru-RU" sz="1500" dirty="0" smtClean="0">
                <a:latin typeface="Gerbera Light" panose="02000300000000000000"/>
              </a:rPr>
              <a:t>предварительной записи либо оформив заявку на сайте </a:t>
            </a:r>
            <a:r>
              <a:rPr lang="en-US" sz="1500" dirty="0">
                <a:latin typeface="Gerbera Light" panose="02000300000000000000"/>
                <a:hlinkClick r:id="rId3"/>
              </a:rPr>
              <a:t>https://</a:t>
            </a:r>
            <a:r>
              <a:rPr lang="en-US" sz="1500" dirty="0" smtClean="0">
                <a:latin typeface="Gerbera Light" panose="02000300000000000000"/>
                <a:hlinkClick r:id="rId3"/>
              </a:rPr>
              <a:t>promtourism.online/routes/kedr</a:t>
            </a:r>
            <a:r>
              <a:rPr lang="ru-RU" sz="1500" dirty="0" smtClean="0">
                <a:latin typeface="Gerbera Light" panose="02000300000000000000"/>
              </a:rPr>
              <a:t>, либо через партнеров: </a:t>
            </a:r>
            <a:r>
              <a:rPr lang="ru-RU" altLang="ru-RU" sz="1500" dirty="0" smtClean="0">
                <a:solidFill>
                  <a:srgbClr val="000000"/>
                </a:solidFill>
                <a:latin typeface="Gerbera Light" panose="02000300000000000000"/>
              </a:rPr>
              <a:t>Первое </a:t>
            </a:r>
            <a:r>
              <a:rPr lang="ru-RU" altLang="ru-RU" sz="1500" dirty="0">
                <a:solidFill>
                  <a:srgbClr val="000000"/>
                </a:solidFill>
                <a:latin typeface="Gerbera Light" panose="02000300000000000000"/>
              </a:rPr>
              <a:t>экскурсионное </a:t>
            </a:r>
            <a:r>
              <a:rPr lang="ru-RU" altLang="ru-RU" sz="1500" dirty="0" smtClean="0">
                <a:solidFill>
                  <a:srgbClr val="000000"/>
                </a:solidFill>
                <a:latin typeface="Gerbera Light" panose="02000300000000000000"/>
              </a:rPr>
              <a:t>бюро, Парк Тур, Томск Турист, Северск </a:t>
            </a:r>
            <a:r>
              <a:rPr lang="ru-RU" altLang="ru-RU" sz="1500" dirty="0">
                <a:solidFill>
                  <a:srgbClr val="000000"/>
                </a:solidFill>
                <a:latin typeface="Gerbera Light" panose="02000300000000000000"/>
              </a:rPr>
              <a:t>Турист</a:t>
            </a:r>
            <a:r>
              <a:rPr lang="ru-RU" altLang="ru-RU" sz="1500" dirty="0">
                <a:latin typeface="Gerbera Light" panose="02000300000000000000"/>
              </a:rPr>
              <a:t> </a:t>
            </a:r>
          </a:p>
          <a:p>
            <a:endParaRPr lang="ru-RU" sz="1500" dirty="0" smtClean="0">
              <a:latin typeface="Gerbera Light" panose="02000300000000000000"/>
            </a:endParaRPr>
          </a:p>
          <a:p>
            <a:r>
              <a:rPr lang="ru-RU" sz="1500" dirty="0">
                <a:latin typeface="Gerbera Light" panose="02000300000000000000"/>
              </a:rPr>
              <a:t>Плановые экскурсии проходят в будние </a:t>
            </a:r>
            <a:r>
              <a:rPr lang="ru-RU" sz="1500" dirty="0" smtClean="0">
                <a:latin typeface="Gerbera Light" panose="02000300000000000000"/>
              </a:rPr>
              <a:t>дни</a:t>
            </a:r>
          </a:p>
          <a:p>
            <a:r>
              <a:rPr lang="ru-RU" sz="1500" dirty="0" smtClean="0">
                <a:latin typeface="Gerbera Light" panose="02000300000000000000"/>
              </a:rPr>
              <a:t>Продолжительность</a:t>
            </a:r>
            <a:r>
              <a:rPr lang="ru-RU" sz="1500" dirty="0">
                <a:latin typeface="Gerbera Light" panose="02000300000000000000"/>
              </a:rPr>
              <a:t> – от 1 до 3 часов</a:t>
            </a:r>
          </a:p>
          <a:p>
            <a:r>
              <a:rPr lang="ru-RU" sz="1500" dirty="0">
                <a:latin typeface="Gerbera Light" panose="02000300000000000000"/>
              </a:rPr>
              <a:t>Группы – от 2 до 30 человек</a:t>
            </a:r>
          </a:p>
          <a:p>
            <a:r>
              <a:rPr lang="ru-RU" sz="1500" dirty="0" smtClean="0">
                <a:latin typeface="Gerbera Light" panose="02000300000000000000"/>
              </a:rPr>
              <a:t>Стоимость</a:t>
            </a:r>
            <a:r>
              <a:rPr lang="ru-RU" sz="1500" dirty="0">
                <a:latin typeface="Gerbera Light" panose="02000300000000000000"/>
              </a:rPr>
              <a:t> </a:t>
            </a:r>
            <a:r>
              <a:rPr lang="ru-RU" sz="1500" b="1" dirty="0">
                <a:latin typeface="Gerbera Light" panose="02000300000000000000"/>
              </a:rPr>
              <a:t>– </a:t>
            </a:r>
            <a:r>
              <a:rPr lang="ru-RU" sz="1500" dirty="0">
                <a:latin typeface="Gerbera Light" panose="02000300000000000000"/>
              </a:rPr>
              <a:t>650 руб. для взрослого, 450 </a:t>
            </a:r>
            <a:r>
              <a:rPr lang="ru-RU" sz="1500" b="1" dirty="0">
                <a:latin typeface="Gerbera Light" panose="02000300000000000000"/>
              </a:rPr>
              <a:t>– </a:t>
            </a:r>
            <a:r>
              <a:rPr lang="ru-RU" sz="1500" dirty="0">
                <a:latin typeface="Gerbera Light" panose="02000300000000000000"/>
              </a:rPr>
              <a:t>для детей, с мастер-классом по созданию конфет </a:t>
            </a:r>
            <a:r>
              <a:rPr lang="ru-RU" sz="1500" b="1" dirty="0">
                <a:latin typeface="Gerbera Light" panose="02000300000000000000"/>
              </a:rPr>
              <a:t>– </a:t>
            </a:r>
            <a:r>
              <a:rPr lang="ru-RU" sz="1500" dirty="0">
                <a:latin typeface="Gerbera Light" panose="02000300000000000000"/>
              </a:rPr>
              <a:t>2000 руб.</a:t>
            </a:r>
            <a:endParaRPr lang="ru-RU" sz="1500" b="1" dirty="0">
              <a:latin typeface="Gerbera Light" panose="02000300000000000000"/>
            </a:endParaRPr>
          </a:p>
          <a:p>
            <a:endParaRPr lang="ru-RU" sz="1500" dirty="0">
              <a:latin typeface="Gerbera Light" panose="02000300000000000000"/>
            </a:endParaRPr>
          </a:p>
          <a:p>
            <a:pPr lvl="0"/>
            <a:r>
              <a:rPr lang="ru-RU" sz="1500" b="1" dirty="0" smtClean="0">
                <a:latin typeface="Gerbera Light" panose="02000300000000000000"/>
              </a:rPr>
              <a:t>На экскурсии:</a:t>
            </a:r>
            <a:r>
              <a:rPr lang="ru-RU" sz="1500" dirty="0" smtClean="0">
                <a:latin typeface="Gerbera Light" panose="02000300000000000000"/>
              </a:rPr>
              <a:t> </a:t>
            </a:r>
            <a:r>
              <a:rPr lang="ru-RU" altLang="ru-RU" sz="1500" dirty="0" smtClean="0">
                <a:solidFill>
                  <a:srgbClr val="000000"/>
                </a:solidFill>
                <a:latin typeface="Gerbera Light" panose="02000300000000000000"/>
              </a:rPr>
              <a:t>увидите </a:t>
            </a:r>
            <a:r>
              <a:rPr lang="ru-RU" altLang="ru-RU" sz="1500" dirty="0">
                <a:solidFill>
                  <a:srgbClr val="000000"/>
                </a:solidFill>
                <a:latin typeface="Gerbera Light" panose="02000300000000000000"/>
              </a:rPr>
              <a:t>процесс очистки и отбора </a:t>
            </a:r>
            <a:r>
              <a:rPr lang="ru-RU" altLang="ru-RU" sz="1500" dirty="0" smtClean="0">
                <a:solidFill>
                  <a:srgbClr val="000000"/>
                </a:solidFill>
                <a:latin typeface="Gerbera Light" panose="02000300000000000000"/>
              </a:rPr>
              <a:t>кедрового орешка,  узнаете </a:t>
            </a:r>
            <a:r>
              <a:rPr lang="ru-RU" altLang="ru-RU" sz="1500" dirty="0">
                <a:solidFill>
                  <a:srgbClr val="000000"/>
                </a:solidFill>
                <a:latin typeface="Gerbera Light" panose="02000300000000000000"/>
              </a:rPr>
              <a:t>как производятся </a:t>
            </a:r>
            <a:r>
              <a:rPr lang="ru-RU" altLang="ru-RU" sz="1500" dirty="0" smtClean="0">
                <a:solidFill>
                  <a:srgbClr val="000000"/>
                </a:solidFill>
                <a:latin typeface="Gerbera Light" panose="02000300000000000000"/>
              </a:rPr>
              <a:t>сладости</a:t>
            </a:r>
            <a:r>
              <a:rPr lang="ru-RU" altLang="ru-RU" sz="1500" dirty="0">
                <a:solidFill>
                  <a:srgbClr val="000000"/>
                </a:solidFill>
                <a:latin typeface="Gerbera Light" panose="02000300000000000000"/>
              </a:rPr>
              <a:t>: мармелад, халва, </a:t>
            </a:r>
            <a:r>
              <a:rPr lang="ru-RU" altLang="ru-RU" sz="1500" dirty="0" smtClean="0">
                <a:solidFill>
                  <a:srgbClr val="000000"/>
                </a:solidFill>
                <a:latin typeface="Gerbera Light" panose="02000300000000000000"/>
              </a:rPr>
              <a:t>грильяж, прослушаете  рассказ </a:t>
            </a:r>
            <a:r>
              <a:rPr lang="ru-RU" altLang="ru-RU" sz="1500" dirty="0">
                <a:solidFill>
                  <a:srgbClr val="000000"/>
                </a:solidFill>
                <a:latin typeface="Gerbera Light" panose="02000300000000000000"/>
              </a:rPr>
              <a:t>от </a:t>
            </a:r>
            <a:r>
              <a:rPr lang="ru-RU" altLang="ru-RU" sz="1500" dirty="0" smtClean="0">
                <a:solidFill>
                  <a:srgbClr val="000000"/>
                </a:solidFill>
                <a:latin typeface="Gerbera Light" panose="02000300000000000000"/>
              </a:rPr>
              <a:t>технологов </a:t>
            </a:r>
            <a:r>
              <a:rPr lang="ru-RU" altLang="ru-RU" sz="1500" dirty="0">
                <a:solidFill>
                  <a:srgbClr val="000000"/>
                </a:solidFill>
                <a:latin typeface="Gerbera Light" panose="02000300000000000000"/>
              </a:rPr>
              <a:t>о пользе ореха для здоровья и </a:t>
            </a:r>
            <a:r>
              <a:rPr lang="ru-RU" altLang="ru-RU" sz="1500" dirty="0" smtClean="0">
                <a:solidFill>
                  <a:srgbClr val="000000"/>
                </a:solidFill>
                <a:latin typeface="Gerbera Light" panose="02000300000000000000"/>
              </a:rPr>
              <a:t>иммунитета</a:t>
            </a:r>
            <a:r>
              <a:rPr lang="ru-RU" altLang="ru-RU" sz="1500" dirty="0" smtClean="0">
                <a:latin typeface="Gerbera Light" panose="02000300000000000000"/>
              </a:rPr>
              <a:t>, можно посетить мастер-класс по созданию конфет</a:t>
            </a:r>
            <a:endParaRPr lang="ru-RU" altLang="ru-RU" sz="1500" dirty="0">
              <a:latin typeface="Gerbera Light" panose="0200030000000000000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-384720"/>
            <a:ext cx="37382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46" name="Picture 2" descr="https://sun9-15.userapi.com/s/v1/ig2/uVxRHR-oSSIIFhLoYPVYucZOA_xKZEYF2QK9bzuVOUlJxEvHcym3DUwk_l-0KoComk3BlwHKljRlC6GNna75ehXc.jpg?quality=95&amp;as=32x32,48x48,72x72,108x108,160x160,240x240,360x360,480x480,540x540,640x640,720x720,1080x1080,1278x1278&amp;from=bu&amp;cs=1278x0"/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0" t="12028" r="21451" b="12425"/>
          <a:stretch/>
        </p:blipFill>
        <p:spPr bwMode="auto">
          <a:xfrm>
            <a:off x="9310255" y="91040"/>
            <a:ext cx="1338348" cy="185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17743" t="20576" r="19413" b="7684"/>
          <a:stretch/>
        </p:blipFill>
        <p:spPr>
          <a:xfrm>
            <a:off x="7229300" y="1928555"/>
            <a:ext cx="4828670" cy="3100644"/>
          </a:xfrm>
          <a:prstGeom prst="rect">
            <a:avLst/>
          </a:prstGeom>
        </p:spPr>
      </p:pic>
      <p:pic>
        <p:nvPicPr>
          <p:cNvPr id="6150" name="Picture 6" descr="https://optim.tildacdn.com/tild3731-6662-4436-a530-626566353036/-/format/webp/photo_2021-08-17_11-.jpg.webp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492" y="3931918"/>
            <a:ext cx="1987507" cy="265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l="14929" t="9695" r="13057" b="5336"/>
          <a:stretch/>
        </p:blipFill>
        <p:spPr>
          <a:xfrm>
            <a:off x="8994370" y="4480560"/>
            <a:ext cx="2793048" cy="185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21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112757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881B"/>
                </a:solidFill>
                <a:latin typeface="TomskObl2104" pitchFamily="50" charset="0"/>
              </a:rPr>
              <a:t>Итоги производственных экскурсий</a:t>
            </a:r>
            <a:endParaRPr lang="ru-RU" sz="4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8676" t="19563" r="29132" b="10625"/>
          <a:stretch/>
        </p:blipFill>
        <p:spPr>
          <a:xfrm>
            <a:off x="3399906" y="1396539"/>
            <a:ext cx="5627718" cy="523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94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1241</TotalTime>
  <Words>377</Words>
  <Application>Microsoft Office PowerPoint</Application>
  <PresentationFormat>Широкоэкранный</PresentationFormat>
  <Paragraphs>99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Bahnschrift Condensed</vt:lpstr>
      <vt:lpstr>Gerbera Light</vt:lpstr>
      <vt:lpstr>Calibri Light</vt:lpstr>
      <vt:lpstr>Calibri</vt:lpstr>
      <vt:lpstr>Wingdings</vt:lpstr>
      <vt:lpstr>TomskObl2104</vt:lpstr>
      <vt:lpstr>-apple-system</vt:lpstr>
      <vt:lpstr>Office Theme</vt:lpstr>
      <vt:lpstr>Экскурсии  на предприятия Томской области как эффективный ресурс обучения географии</vt:lpstr>
      <vt:lpstr>Цели экскурсий на предприятия в рамках изучения географии: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Горбач С.А.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Максим Шостак</cp:lastModifiedBy>
  <cp:revision>139</cp:revision>
  <dcterms:created xsi:type="dcterms:W3CDTF">2025-07-14T10:33:41Z</dcterms:created>
  <dcterms:modified xsi:type="dcterms:W3CDTF">2025-08-20T19:34:32Z</dcterms:modified>
</cp:coreProperties>
</file>