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1" r:id="rId3"/>
    <p:sldId id="277" r:id="rId4"/>
    <p:sldId id="285" r:id="rId5"/>
    <p:sldId id="284" r:id="rId6"/>
    <p:sldId id="286" r:id="rId7"/>
    <p:sldId id="283" r:id="rId8"/>
    <p:sldId id="282" r:id="rId9"/>
    <p:sldId id="288" r:id="rId10"/>
    <p:sldId id="287" r:id="rId11"/>
    <p:sldId id="263" r:id="rId12"/>
    <p:sldId id="281" r:id="rId13"/>
    <p:sldId id="270" r:id="rId14"/>
  </p:sldIdLst>
  <p:sldSz cx="12192000" cy="6858000"/>
  <p:notesSz cx="6858000" cy="9144000"/>
  <p:embeddedFontLst>
    <p:embeddedFont>
      <p:font typeface="TomskObl2104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06" y="3011705"/>
            <a:ext cx="6750665" cy="1874054"/>
          </a:xfrm>
          <a:noFill/>
        </p:spPr>
        <p:txBody>
          <a:bodyPr>
            <a:noAutofit/>
          </a:bodyPr>
          <a:lstStyle/>
          <a:p>
            <a:r>
              <a:rPr lang="ru-RU" sz="3200" spc="300" dirty="0">
                <a:solidFill>
                  <a:schemeClr val="bg1"/>
                </a:solidFill>
                <a:latin typeface="TomskObl2104" pitchFamily="50" charset="0"/>
              </a:rPr>
              <a:t>эффективная подготовка </a:t>
            </a:r>
            <a:br>
              <a:rPr lang="ru-RU" sz="3200" spc="3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200" spc="300" dirty="0">
                <a:solidFill>
                  <a:schemeClr val="bg1"/>
                </a:solidFill>
                <a:latin typeface="TomskObl2104" pitchFamily="50" charset="0"/>
              </a:rPr>
              <a:t>к ОГЭ по географии </a:t>
            </a:r>
            <a:br>
              <a:rPr lang="ru-RU" sz="3200" spc="3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200" spc="300" dirty="0">
                <a:solidFill>
                  <a:schemeClr val="bg1"/>
                </a:solidFill>
                <a:latin typeface="TomskObl2104" pitchFamily="50" charset="0"/>
              </a:rPr>
              <a:t>с использованием тетради-справочника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485" y="5065442"/>
            <a:ext cx="6750665" cy="1485902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Фатеева Анна Львовна,</a:t>
            </a:r>
          </a:p>
          <a:p>
            <a:pPr algn="l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учитель географии МАОУ Академический лицей им. Г.А.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Псахье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5" y="3688146"/>
            <a:ext cx="613439" cy="10008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2" y="4977234"/>
            <a:ext cx="358778" cy="4093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7AEEAB-A500-AB46-17DB-969376A74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1486" y="2005418"/>
            <a:ext cx="6681795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95930F-0FBD-3846-48CE-F9514B10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86F4A5-B99D-0BFC-0769-F8D1A8E6E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106683-4AE9-83BA-9D45-12333217929B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№25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25D250-A465-8DA4-3D0C-F5D085D567F6}"/>
              </a:ext>
            </a:extLst>
          </p:cNvPr>
          <p:cNvSpPr txBox="1"/>
          <p:nvPr/>
        </p:nvSpPr>
        <p:spPr>
          <a:xfrm>
            <a:off x="650738" y="1951672"/>
            <a:ext cx="52918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Расположите перечисленные ниже города в порядке уменьшения в них численности населения. Запишите в таблицу получившуюся последовательность цифр. </a:t>
            </a:r>
            <a:endParaRPr lang="ru-RU" dirty="0"/>
          </a:p>
          <a:p>
            <a:pPr lvl="0"/>
            <a:r>
              <a:rPr lang="ru-RU" dirty="0"/>
              <a:t>1) Саратов	2) Улан-Удэ	3) Волгоград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826995-2928-F7D1-9314-71B02D0CAA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703" t="20000" r="37031" b="13333"/>
          <a:stretch>
            <a:fillRect/>
          </a:stretch>
        </p:blipFill>
        <p:spPr>
          <a:xfrm>
            <a:off x="6700344" y="0"/>
            <a:ext cx="4986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1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Пробник ОГЭ 2025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5305FA-495E-67EF-BF36-3831FC9745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40" t="22221" r="8697" b="18473"/>
          <a:stretch>
            <a:fillRect/>
          </a:stretch>
        </p:blipFill>
        <p:spPr>
          <a:xfrm>
            <a:off x="536845" y="1733955"/>
            <a:ext cx="10998917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692475-74FD-0587-C0A4-E574E7B72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006E84-2201-D4FA-694E-EE5B8BA42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59EE92-F744-DDC7-D8F4-5AA8D97E4CF9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ОГЭ 2025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F91B04-C536-485F-EA75-AF3E21A074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8" t="34444" r="17422" b="36944"/>
          <a:stretch>
            <a:fillRect/>
          </a:stretch>
        </p:blipFill>
        <p:spPr>
          <a:xfrm>
            <a:off x="233617" y="2262187"/>
            <a:ext cx="11724766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19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1020409"/>
            <a:ext cx="5034386" cy="50343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53" y="262840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6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DB5C2D-7C8A-1F50-F49A-C67FCCDAD8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15806" y="2298480"/>
            <a:ext cx="3717365" cy="24782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Объект 10">
            <a:extLst>
              <a:ext uri="{FF2B5EF4-FFF2-40B4-BE49-F238E27FC236}">
                <a16:creationId xmlns:a16="http://schemas.microsoft.com/office/drawing/2014/main" id="{DAD20743-3592-2FF5-7494-356B6F3CC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009" y="4921433"/>
            <a:ext cx="6695777" cy="17470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Фатеева Анна Львовна,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учитель географии МАОУ Академический лицей им. Г.А.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Псахье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+7(952)159-54-69</a:t>
            </a:r>
          </a:p>
          <a:p>
            <a:pPr marL="0" indent="0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C72C58-BF54-886D-1153-82CA1CB654C3}"/>
              </a:ext>
            </a:extLst>
          </p:cNvPr>
          <p:cNvSpPr txBox="1"/>
          <p:nvPr/>
        </p:nvSpPr>
        <p:spPr>
          <a:xfrm>
            <a:off x="172113" y="2923439"/>
            <a:ext cx="66957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spc="300" dirty="0">
                <a:solidFill>
                  <a:schemeClr val="bg1"/>
                </a:solidFill>
                <a:latin typeface="TomskObl2104" pitchFamily="50" charset="0"/>
              </a:rPr>
              <a:t>эффективная подготовка </a:t>
            </a:r>
            <a:br>
              <a:rPr lang="ru-RU" sz="2400" spc="3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2400" spc="300" dirty="0">
                <a:solidFill>
                  <a:schemeClr val="bg1"/>
                </a:solidFill>
                <a:latin typeface="TomskObl2104" pitchFamily="50" charset="0"/>
              </a:rPr>
              <a:t>к ОГЭ по географии </a:t>
            </a:r>
            <a:br>
              <a:rPr lang="ru-RU" sz="2400" spc="3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2400" spc="300" dirty="0">
                <a:solidFill>
                  <a:schemeClr val="bg1"/>
                </a:solidFill>
                <a:latin typeface="TomskObl2104" pitchFamily="50" charset="0"/>
              </a:rPr>
              <a:t>с использованием тетради-справочника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8855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Идея создания тетради-справочника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744057" y="2420617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Ольга Попова, г. Архангельск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3AE5BB-9D01-6A75-923D-691E5EF2B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9" r="-96" b="11503"/>
          <a:stretch>
            <a:fillRect/>
          </a:stretch>
        </p:blipFill>
        <p:spPr>
          <a:xfrm rot="16200000">
            <a:off x="6650802" y="1378775"/>
            <a:ext cx="5281676" cy="547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4A1AC6-3F43-14CA-1A39-DEB2BAEC4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EE650A-5774-A607-2639-5636A0AD1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D032CC-840A-B3BF-C293-3C43774B99FC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№5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E47153-0918-5430-5A08-C5261E19FBE9}"/>
              </a:ext>
            </a:extLst>
          </p:cNvPr>
          <p:cNvSpPr txBox="1"/>
          <p:nvPr/>
        </p:nvSpPr>
        <p:spPr>
          <a:xfrm>
            <a:off x="536845" y="1486760"/>
            <a:ext cx="5435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Какой из перечисленных городов, показанных на карте, находится в зоне действия антициклона?</a:t>
            </a:r>
          </a:p>
          <a:p>
            <a:pPr marL="342900" indent="-342900">
              <a:buAutoNum type="arabicParenR"/>
            </a:pPr>
            <a:r>
              <a:rPr lang="ru-RU" dirty="0"/>
              <a:t>Калининград	   	2)Дудинка</a:t>
            </a:r>
          </a:p>
          <a:p>
            <a:r>
              <a:rPr lang="ru-RU" dirty="0"/>
              <a:t>3) Якутск	   		4) Анадырь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DD7E23-68DD-0664-8459-6093E185E7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469" t="19722" r="36250" b="10972"/>
          <a:stretch>
            <a:fillRect/>
          </a:stretch>
        </p:blipFill>
        <p:spPr>
          <a:xfrm>
            <a:off x="6762750" y="4262"/>
            <a:ext cx="4972050" cy="6853738"/>
          </a:xfrm>
          <a:prstGeom prst="rect">
            <a:avLst/>
          </a:prstGeom>
        </p:spPr>
      </p:pic>
      <p:pic>
        <p:nvPicPr>
          <p:cNvPr id="2" name="Рисунок 1" descr="ree">
            <a:extLst>
              <a:ext uri="{FF2B5EF4-FFF2-40B4-BE49-F238E27FC236}">
                <a16:creationId xmlns:a16="http://schemas.microsoft.com/office/drawing/2014/main" id="{E23276D3-B737-9B89-F034-68B598E808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990881"/>
            <a:ext cx="5951333" cy="3619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104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E2120-CA87-5FDE-EB3A-1309AC3BA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1718CE-22ED-F2B0-3BEE-C1515C4E1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9A6D1A-E46D-FEA5-2D1A-4C6C490B3722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№6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529E5-8ACD-0172-E1B3-C9FCEB36CFCD}"/>
              </a:ext>
            </a:extLst>
          </p:cNvPr>
          <p:cNvSpPr txBox="1"/>
          <p:nvPr/>
        </p:nvSpPr>
        <p:spPr>
          <a:xfrm>
            <a:off x="660263" y="1365352"/>
            <a:ext cx="56548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Определите по карте погоды, в каком из перечисленных городов, показанных</a:t>
            </a:r>
            <a:endParaRPr lang="ru-RU" dirty="0"/>
          </a:p>
          <a:p>
            <a:r>
              <a:rPr lang="ru-RU" b="1" dirty="0"/>
              <a:t>на карте, вероятно существенное похолодание? </a:t>
            </a:r>
            <a:endParaRPr lang="ru-RU" dirty="0"/>
          </a:p>
          <a:p>
            <a:pPr lvl="0"/>
            <a:r>
              <a:rPr lang="ru-RU" dirty="0"/>
              <a:t>1) Якутск 	2) Иркутск</a:t>
            </a:r>
          </a:p>
          <a:p>
            <a:pPr lvl="0"/>
            <a:r>
              <a:rPr lang="ru-RU" dirty="0"/>
              <a:t>3) Калининград	4) Казань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0D843F-3614-9ADC-CFC9-5B7F318DB5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547" t="22360" r="36172" b="7825"/>
          <a:stretch>
            <a:fillRect/>
          </a:stretch>
        </p:blipFill>
        <p:spPr>
          <a:xfrm>
            <a:off x="6588261" y="0"/>
            <a:ext cx="4943476" cy="6864331"/>
          </a:xfrm>
          <a:prstGeom prst="rect">
            <a:avLst/>
          </a:prstGeom>
        </p:spPr>
      </p:pic>
      <p:pic>
        <p:nvPicPr>
          <p:cNvPr id="2" name="Рисунок 1" descr="ree">
            <a:extLst>
              <a:ext uri="{FF2B5EF4-FFF2-40B4-BE49-F238E27FC236}">
                <a16:creationId xmlns:a16="http://schemas.microsoft.com/office/drawing/2014/main" id="{DA6D3E0A-1F68-F5DB-6C77-81664F03ED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45" y="2952345"/>
            <a:ext cx="5892530" cy="35837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58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2E1A9-06FC-2AC7-C704-B5FB2B352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4D8798-C0A0-ED43-DBAD-F3D507AF7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970778-8C3A-033C-8C78-2CBC160424F6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№8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D073E4-E414-9B9C-F570-CF1CAE3AACDB}"/>
              </a:ext>
            </a:extLst>
          </p:cNvPr>
          <p:cNvSpPr txBox="1"/>
          <p:nvPr/>
        </p:nvSpPr>
        <p:spPr>
          <a:xfrm>
            <a:off x="650738" y="1459967"/>
            <a:ext cx="52918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Расположите показанные на рисунке слои горных пород в порядке уменьшения их возраста (от самого древнего до самого молодого). Запишите в таблицу получившуюся последовательность цифр. </a:t>
            </a:r>
          </a:p>
          <a:p>
            <a:pPr lvl="0"/>
            <a:r>
              <a:rPr lang="ru-RU" dirty="0"/>
              <a:t>1) Гранит </a:t>
            </a:r>
          </a:p>
          <a:p>
            <a:pPr lvl="0"/>
            <a:r>
              <a:rPr lang="ru-RU" dirty="0"/>
              <a:t>2) Кварцит</a:t>
            </a:r>
          </a:p>
          <a:p>
            <a:pPr lvl="0"/>
            <a:r>
              <a:rPr lang="ru-RU" dirty="0"/>
              <a:t>3) Известняк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DEAADE-10B3-560E-219A-4B9C8497A9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781" t="22778" r="36953" b="7826"/>
          <a:stretch>
            <a:fillRect/>
          </a:stretch>
        </p:blipFill>
        <p:spPr>
          <a:xfrm>
            <a:off x="6886575" y="-1"/>
            <a:ext cx="4800107" cy="6872270"/>
          </a:xfrm>
          <a:prstGeom prst="rect">
            <a:avLst/>
          </a:prstGeom>
        </p:spPr>
      </p:pic>
      <p:pic>
        <p:nvPicPr>
          <p:cNvPr id="7" name="Рисунок 6" descr="ree">
            <a:extLst>
              <a:ext uri="{FF2B5EF4-FFF2-40B4-BE49-F238E27FC236}">
                <a16:creationId xmlns:a16="http://schemas.microsoft.com/office/drawing/2014/main" id="{ABE60805-F2B5-8752-E4B5-443D156EDC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57" y="3581600"/>
            <a:ext cx="4800106" cy="20695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39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261F9-2DE8-7AB5-80FE-95DD28575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5F1945-5D3A-700A-FF9A-B21C4468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F2714D-F4DB-2379-0205-073BBF9A202D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№11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74E2E4-E171-F504-AE9F-F41780C55FD0}"/>
              </a:ext>
            </a:extLst>
          </p:cNvPr>
          <p:cNvSpPr txBox="1"/>
          <p:nvPr/>
        </p:nvSpPr>
        <p:spPr>
          <a:xfrm>
            <a:off x="744057" y="1396440"/>
            <a:ext cx="5291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 рисунках представлены варианты профиля рельефа местности, построенные на основе карты по линии А – В разными учащимися. Какой из профилей построен верно?</a:t>
            </a:r>
            <a:endParaRPr lang="ru-RU" sz="25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7A5B39-6C79-8C3C-7D28-0AD1CA9C34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016" t="27639" r="36953" b="10833"/>
          <a:stretch>
            <a:fillRect/>
          </a:stretch>
        </p:blipFill>
        <p:spPr>
          <a:xfrm>
            <a:off x="6239890" y="-1"/>
            <a:ext cx="5323460" cy="6815877"/>
          </a:xfrm>
          <a:prstGeom prst="rect">
            <a:avLst/>
          </a:prstGeom>
        </p:spPr>
      </p:pic>
      <p:pic>
        <p:nvPicPr>
          <p:cNvPr id="3076" name="Picture 4" descr="ree">
            <a:extLst>
              <a:ext uri="{FF2B5EF4-FFF2-40B4-BE49-F238E27FC236}">
                <a16:creationId xmlns:a16="http://schemas.microsoft.com/office/drawing/2014/main" id="{571C5578-4038-7486-DCE5-D6EE84499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86" b="55261"/>
          <a:stretch>
            <a:fillRect/>
          </a:stretch>
        </p:blipFill>
        <p:spPr bwMode="auto">
          <a:xfrm>
            <a:off x="3212044" y="2591333"/>
            <a:ext cx="2740067" cy="9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ree">
            <a:extLst>
              <a:ext uri="{FF2B5EF4-FFF2-40B4-BE49-F238E27FC236}">
                <a16:creationId xmlns:a16="http://schemas.microsoft.com/office/drawing/2014/main" id="{E7BF3D1C-5BE8-5A17-424D-FAAEA37F4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10" r="50186"/>
          <a:stretch>
            <a:fillRect/>
          </a:stretch>
        </p:blipFill>
        <p:spPr bwMode="auto">
          <a:xfrm>
            <a:off x="3212044" y="3545937"/>
            <a:ext cx="2823862" cy="110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e">
            <a:extLst>
              <a:ext uri="{FF2B5EF4-FFF2-40B4-BE49-F238E27FC236}">
                <a16:creationId xmlns:a16="http://schemas.microsoft.com/office/drawing/2014/main" id="{2B56A664-461A-7620-A23F-D83226FE7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4" b="52834"/>
          <a:stretch>
            <a:fillRect/>
          </a:stretch>
        </p:blipFill>
        <p:spPr bwMode="auto">
          <a:xfrm>
            <a:off x="3272138" y="4642186"/>
            <a:ext cx="2823862" cy="102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Рисунок 14" descr="ree">
            <a:extLst>
              <a:ext uri="{FF2B5EF4-FFF2-40B4-BE49-F238E27FC236}">
                <a16:creationId xmlns:a16="http://schemas.microsoft.com/office/drawing/2014/main" id="{D1A6BA6E-7977-C351-CAD2-F10B17E6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4" t="53152"/>
          <a:stretch>
            <a:fillRect/>
          </a:stretch>
        </p:blipFill>
        <p:spPr bwMode="auto">
          <a:xfrm>
            <a:off x="3272138" y="5670685"/>
            <a:ext cx="2789168" cy="101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148F15B6-3137-83C1-105F-55BA1EBFF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3E4CB31-BBD8-2C0C-7AB8-0332AB6FB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9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 descr="ree">
            <a:extLst>
              <a:ext uri="{FF2B5EF4-FFF2-40B4-BE49-F238E27FC236}">
                <a16:creationId xmlns:a16="http://schemas.microsoft.com/office/drawing/2014/main" id="{F939EFE2-3832-9A41-1B5F-2DB132AFA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14" y="3068635"/>
            <a:ext cx="2924136" cy="2234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408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37871-9FA8-759E-CF4A-598F0B24C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8D9172-0B25-47FE-696E-9E7B1C1B8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2778DE-A339-21F8-46BD-CF32F79892C5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№13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D0D3B9-E181-A100-6922-7F420F60690A}"/>
              </a:ext>
            </a:extLst>
          </p:cNvPr>
          <p:cNvSpPr txBox="1"/>
          <p:nvPr/>
        </p:nvSpPr>
        <p:spPr>
          <a:xfrm>
            <a:off x="744057" y="1459967"/>
            <a:ext cx="54662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Используя данные таблицы, определите долю затрат (в %) на защиту и реабилитацию почвы, подземных и поверхностных вод в общем объеме затрат на охрану окружающей среды в 2012 г. Полученный результат округлите до целого числа.</a:t>
            </a:r>
            <a:endParaRPr lang="ru-RU" sz="25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FF4657-9B58-63AC-5560-FC9857F945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625" t="17361" r="37188" b="15416"/>
          <a:stretch>
            <a:fillRect/>
          </a:stretch>
        </p:blipFill>
        <p:spPr>
          <a:xfrm>
            <a:off x="6600825" y="-1"/>
            <a:ext cx="4930912" cy="6857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E85801-EEB6-A34C-0642-55B1C5468D56}"/>
              </a:ext>
            </a:extLst>
          </p:cNvPr>
          <p:cNvSpPr txBox="1"/>
          <p:nvPr/>
        </p:nvSpPr>
        <p:spPr>
          <a:xfrm>
            <a:off x="536845" y="2951792"/>
            <a:ext cx="6096000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Затраты на охрану окружающей среды в Российской Федерации в 2012 г. (млн руб.)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B8BD187D-2EE4-B55A-888E-BC82056B5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622155"/>
              </p:ext>
            </p:extLst>
          </p:nvPr>
        </p:nvGraphicFramePr>
        <p:xfrm>
          <a:off x="536845" y="3636729"/>
          <a:ext cx="5831205" cy="2598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638">
                  <a:extLst>
                    <a:ext uri="{9D8B030D-6E8A-4147-A177-3AD203B41FA5}">
                      <a16:colId xmlns:a16="http://schemas.microsoft.com/office/drawing/2014/main" val="2050060987"/>
                    </a:ext>
                  </a:extLst>
                </a:gridCol>
                <a:gridCol w="790567">
                  <a:extLst>
                    <a:ext uri="{9D8B030D-6E8A-4147-A177-3AD203B41FA5}">
                      <a16:colId xmlns:a16="http://schemas.microsoft.com/office/drawing/2014/main" val="204147664"/>
                    </a:ext>
                  </a:extLst>
                </a:gridCol>
              </a:tblGrid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Затрат на охрану окружающей среды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432319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48683367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в том числе по направлениям природоохранной деятельности: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​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4596398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 охрана атмосферного воздуха и   проблемы изменения климата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89289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74063293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  очистка сточных вод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187466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11880125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 обращение с отходами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36328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03993716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 защита и реабилитация почвы,   подземных и поверхностных вод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35953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62148900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 сохранение биоразнообразия и среды   обитания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17850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95574217"/>
                  </a:ext>
                </a:extLst>
              </a:tr>
              <a:tr h="28430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 Прочие 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65433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84621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6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975A2-37AC-40A4-C39A-139F1F535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A172E5-4AF5-3149-662B-00C10FBB6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C61AC2-1988-F756-57B5-98BC766195C1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№15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F172B7-C8F1-D35B-C881-AF3A8B9EF9D1}"/>
              </a:ext>
            </a:extLst>
          </p:cNvPr>
          <p:cNvSpPr txBox="1"/>
          <p:nvPr/>
        </p:nvSpPr>
        <p:spPr>
          <a:xfrm>
            <a:off x="744057" y="1859339"/>
            <a:ext cx="52918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Выберите два вида хозяйственной деятельности из перечисленных, которые являются примерами рационального природопользования? Запишите в таблицу цифры, под которыми они указаны. </a:t>
            </a:r>
          </a:p>
          <a:p>
            <a:endParaRPr lang="ru-RU" dirty="0"/>
          </a:p>
          <a:p>
            <a:pPr lvl="0"/>
            <a:r>
              <a:rPr lang="ru-RU" dirty="0"/>
              <a:t>1) внедрение капельного орошения в земледелии</a:t>
            </a:r>
          </a:p>
          <a:p>
            <a:pPr lvl="0"/>
            <a:r>
              <a:rPr lang="ru-RU" dirty="0"/>
              <a:t>2) создание полезащитных лесополос в степной зоне</a:t>
            </a:r>
          </a:p>
          <a:p>
            <a:pPr lvl="0"/>
            <a:r>
              <a:rPr lang="ru-RU" dirty="0"/>
              <a:t>3) захоронение токсичных отходов вблизи крупных городов</a:t>
            </a:r>
          </a:p>
          <a:p>
            <a:pPr lvl="0"/>
            <a:r>
              <a:rPr lang="ru-RU" dirty="0"/>
              <a:t>4) осушение болот в верховьях малых рек</a:t>
            </a:r>
          </a:p>
          <a:p>
            <a:pPr lvl="0"/>
            <a:r>
              <a:rPr lang="ru-RU" dirty="0"/>
              <a:t>5) ведение подсечно-огневого земледелия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BA31EF-49C5-AA68-4E8A-0DDF1399FC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547" t="19167" r="36641" b="12222"/>
          <a:stretch>
            <a:fillRect/>
          </a:stretch>
        </p:blipFill>
        <p:spPr>
          <a:xfrm>
            <a:off x="6668772" y="0"/>
            <a:ext cx="4942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90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0E2EC4-79A3-C58B-D537-AA8E5FBA6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55EC97-CB51-7C1C-4DCA-9931F18D3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EC86B0-7F3B-6E0F-5EDC-A3AC58F42915}"/>
              </a:ext>
            </a:extLst>
          </p:cNvPr>
          <p:cNvSpPr txBox="1"/>
          <p:nvPr/>
        </p:nvSpPr>
        <p:spPr>
          <a:xfrm>
            <a:off x="1060314" y="536637"/>
            <a:ext cx="885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Задание №17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DD1B5A-7922-C907-D969-8B07D07FD274}"/>
              </a:ext>
            </a:extLst>
          </p:cNvPr>
          <p:cNvSpPr txBox="1"/>
          <p:nvPr/>
        </p:nvSpPr>
        <p:spPr>
          <a:xfrm>
            <a:off x="744057" y="1859339"/>
            <a:ext cx="5291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 каком из перечисленных пунктов наблюдения 22 декабря высота Солнца над горизонтом больше?</a:t>
            </a:r>
            <a:endParaRPr lang="ru-RU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0CF71CF-30FE-CEEE-DC19-FB67A5B59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201460"/>
              </p:ext>
            </p:extLst>
          </p:nvPr>
        </p:nvGraphicFramePr>
        <p:xfrm>
          <a:off x="419099" y="2883699"/>
          <a:ext cx="6205855" cy="29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2311">
                  <a:extLst>
                    <a:ext uri="{9D8B030D-6E8A-4147-A177-3AD203B41FA5}">
                      <a16:colId xmlns:a16="http://schemas.microsoft.com/office/drawing/2014/main" val="942022048"/>
                    </a:ext>
                  </a:extLst>
                </a:gridCol>
                <a:gridCol w="1132728">
                  <a:extLst>
                    <a:ext uri="{9D8B030D-6E8A-4147-A177-3AD203B41FA5}">
                      <a16:colId xmlns:a16="http://schemas.microsoft.com/office/drawing/2014/main" val="1201139076"/>
                    </a:ext>
                  </a:extLst>
                </a:gridCol>
                <a:gridCol w="1140778">
                  <a:extLst>
                    <a:ext uri="{9D8B030D-6E8A-4147-A177-3AD203B41FA5}">
                      <a16:colId xmlns:a16="http://schemas.microsoft.com/office/drawing/2014/main" val="803810045"/>
                    </a:ext>
                  </a:extLst>
                </a:gridCol>
                <a:gridCol w="1141353">
                  <a:extLst>
                    <a:ext uri="{9D8B030D-6E8A-4147-A177-3AD203B41FA5}">
                      <a16:colId xmlns:a16="http://schemas.microsoft.com/office/drawing/2014/main" val="2343885366"/>
                    </a:ext>
                  </a:extLst>
                </a:gridCol>
                <a:gridCol w="1385148">
                  <a:extLst>
                    <a:ext uri="{9D8B030D-6E8A-4147-A177-3AD203B41FA5}">
                      <a16:colId xmlns:a16="http://schemas.microsoft.com/office/drawing/2014/main" val="29811803"/>
                    </a:ext>
                  </a:extLst>
                </a:gridCol>
                <a:gridCol w="663537">
                  <a:extLst>
                    <a:ext uri="{9D8B030D-6E8A-4147-A177-3AD203B41FA5}">
                      <a16:colId xmlns:a16="http://schemas.microsoft.com/office/drawing/2014/main" val="3289324256"/>
                    </a:ext>
                  </a:extLst>
                </a:gridCol>
              </a:tblGrid>
              <a:tr h="10512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Пункт наблюдения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Географические координаты пункта наблюдения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Средняя температура воздуха, в январе, °С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Средняя температура воздуха в июле,°С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Среднегодовое количество атмосферных осадков, мм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Высота над уровнем моря, м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24717988"/>
                  </a:ext>
                </a:extLst>
              </a:tr>
              <a:tr h="3330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А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​61° с. ш. 30° в. д. 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-10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+16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570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17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45181302"/>
                  </a:ext>
                </a:extLst>
              </a:tr>
              <a:tr h="3330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Б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59° с. ш. 40° в. д. 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-12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+17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568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125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00505828"/>
                  </a:ext>
                </a:extLst>
              </a:tr>
              <a:tr h="3330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В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​55° с. ш. 49° в. д. ​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-13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+20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554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64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7321390"/>
                  </a:ext>
                </a:extLst>
              </a:tr>
              <a:tr h="3330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Г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54° с. ш. 56° в. д. 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-15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+21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571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104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07452724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DA7CD8-2AC1-34E8-7575-28DC0DEF8E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312" t="21288" r="37109" b="7825"/>
          <a:stretch>
            <a:fillRect/>
          </a:stretch>
        </p:blipFill>
        <p:spPr>
          <a:xfrm>
            <a:off x="7029451" y="0"/>
            <a:ext cx="4743450" cy="68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81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6156</TotalTime>
  <Words>548</Words>
  <Application>Microsoft Office PowerPoint</Application>
  <PresentationFormat>Широкоэкранный</PresentationFormat>
  <Paragraphs>89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 Light</vt:lpstr>
      <vt:lpstr>TomskObl2104</vt:lpstr>
      <vt:lpstr>Calibri</vt:lpstr>
      <vt:lpstr>Arial</vt:lpstr>
      <vt:lpstr>Times New Roman</vt:lpstr>
      <vt:lpstr>Gerbera Light</vt:lpstr>
      <vt:lpstr>Тема Office</vt:lpstr>
      <vt:lpstr>эффективная подготовка  к ОГЭ по географии  с использованием тетради-справочника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Учитель</cp:lastModifiedBy>
  <cp:revision>119</cp:revision>
  <dcterms:created xsi:type="dcterms:W3CDTF">2025-07-14T10:33:41Z</dcterms:created>
  <dcterms:modified xsi:type="dcterms:W3CDTF">2025-08-20T03:06:42Z</dcterms:modified>
</cp:coreProperties>
</file>