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8" r:id="rId2"/>
    <p:sldId id="261" r:id="rId3"/>
    <p:sldId id="269" r:id="rId4"/>
    <p:sldId id="262" r:id="rId5"/>
    <p:sldId id="271" r:id="rId6"/>
    <p:sldId id="280" r:id="rId7"/>
    <p:sldId id="281" r:id="rId8"/>
    <p:sldId id="273" r:id="rId9"/>
    <p:sldId id="282" r:id="rId10"/>
    <p:sldId id="274" r:id="rId11"/>
    <p:sldId id="275" r:id="rId12"/>
    <p:sldId id="276" r:id="rId13"/>
    <p:sldId id="283" r:id="rId14"/>
    <p:sldId id="278" r:id="rId15"/>
    <p:sldId id="284" r:id="rId16"/>
    <p:sldId id="270" r:id="rId17"/>
  </p:sldIdLst>
  <p:sldSz cx="12192000" cy="6858000"/>
  <p:notesSz cx="6858000" cy="9144000"/>
  <p:embeddedFontLst>
    <p:embeddedFont>
      <p:font typeface="Arial Black" panose="020B0A04020102020204" pitchFamily="34" charset="0"/>
      <p:bold r:id="rId18"/>
    </p:embeddedFont>
    <p:embeddedFont>
      <p:font typeface="TomskObl2104" panose="020B0604020202020204" charset="0"/>
      <p:regular r:id="rId19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>
      <p:ext uri="{19B8F6BF-5375-455C-9EA6-DF929625EA0E}">
        <p15:presenceInfo xmlns:p15="http://schemas.microsoft.com/office/powerpoint/2012/main" userId="S-1-5-21-1844237615-1078145449-1708537768-106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AA3"/>
    <a:srgbClr val="00881B"/>
    <a:srgbClr val="121316"/>
    <a:srgbClr val="F54A02"/>
    <a:srgbClr val="BA4318"/>
    <a:srgbClr val="FE8455"/>
    <a:srgbClr val="378BCB"/>
    <a:srgbClr val="FF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58" d="100"/>
          <a:sy n="58" d="100"/>
        </p:scale>
        <p:origin x="96" y="1074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7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87B1-48D9-8F5A-DF5AD2778C4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7B1-48D9-8F5A-DF5AD2778C4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7B1-48D9-8F5A-DF5AD2778C4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6-87B1-48D9-8F5A-DF5AD2778C4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7B1-48D9-8F5A-DF5AD2778C4A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87B1-48D9-8F5A-DF5AD2778C4A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7B1-48D9-8F5A-DF5AD2778C4A}"/>
              </c:ext>
            </c:extLst>
          </c:dPt>
          <c:dLbls>
            <c:dLbl>
              <c:idx val="0"/>
              <c:layout>
                <c:manualLayout>
                  <c:x val="5.58865057934528E-2"/>
                  <c:y val="1.848147068849663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7B1-48D9-8F5A-DF5AD2778C4A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87B1-48D9-8F5A-DF5AD2778C4A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87B1-48D9-8F5A-DF5AD2778C4A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87B1-48D9-8F5A-DF5AD2778C4A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87B1-48D9-8F5A-DF5AD2778C4A}"/>
                </c:ext>
              </c:extLst>
            </c:dLbl>
            <c:dLbl>
              <c:idx val="5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spc="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BF1A924-582D-4E37-BBC0-1933CE0C57D5}" type="CATEGORYNAME">
                      <a:rPr lang="ru-RU" smtClean="0"/>
                      <a:pPr>
                        <a:defRPr sz="20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87B1-48D9-8F5A-DF5AD2778C4A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87B1-48D9-8F5A-DF5AD2778C4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spc="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Лист1!$A$2:$A$8</c:f>
              <c:strCache>
                <c:ptCount val="7"/>
                <c:pt idx="0">
                  <c:v>Объяснение нового материала</c:v>
                </c:pt>
                <c:pt idx="1">
                  <c:v>Повторение материала</c:v>
                </c:pt>
                <c:pt idx="2">
                  <c:v>Закрепление материала</c:v>
                </c:pt>
                <c:pt idx="3">
                  <c:v>Контроль знаний</c:v>
                </c:pt>
                <c:pt idx="4">
                  <c:v>Выполнение домашних заданий</c:v>
                </c:pt>
                <c:pt idx="5">
                  <c:v>Работа с текстом </c:v>
                </c:pt>
                <c:pt idx="6">
                  <c:v>Подготовка к ВПР, ОГЭ, ЕГЭ.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20</c:v>
                </c:pt>
                <c:pt idx="1">
                  <c:v>20</c:v>
                </c:pt>
                <c:pt idx="2">
                  <c:v>20</c:v>
                </c:pt>
                <c:pt idx="3">
                  <c:v>20</c:v>
                </c:pt>
                <c:pt idx="4">
                  <c:v>20</c:v>
                </c:pt>
                <c:pt idx="5">
                  <c:v>20</c:v>
                </c:pt>
                <c:pt idx="6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B1-48D9-8F5A-DF5AD2778C4A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B6B1C4-00E3-486D-95D3-2CA9D0705EC9}" type="doc">
      <dgm:prSet loTypeId="urn:microsoft.com/office/officeart/2008/layout/VerticalCurvedList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859849C1-48EA-48EB-ADEE-62630BE4645D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3600" dirty="0">
              <a:solidFill>
                <a:schemeClr val="tx1"/>
              </a:solidFill>
            </a:rPr>
            <a:t>Текст</a:t>
          </a:r>
        </a:p>
      </dgm:t>
    </dgm:pt>
    <dgm:pt modelId="{C8E7F81C-92AE-4CD2-A644-93694E983C9D}" type="parTrans" cxnId="{0063639C-1AB5-4EB4-BB35-292140F852FF}">
      <dgm:prSet/>
      <dgm:spPr/>
      <dgm:t>
        <a:bodyPr/>
        <a:lstStyle/>
        <a:p>
          <a:endParaRPr lang="ru-RU" sz="1600"/>
        </a:p>
      </dgm:t>
    </dgm:pt>
    <dgm:pt modelId="{86CC1B45-3CC5-46A0-BF74-33670F8AC28E}" type="sibTrans" cxnId="{0063639C-1AB5-4EB4-BB35-292140F852FF}">
      <dgm:prSet/>
      <dgm:spPr/>
      <dgm:t>
        <a:bodyPr/>
        <a:lstStyle/>
        <a:p>
          <a:endParaRPr lang="ru-RU" sz="1600"/>
        </a:p>
      </dgm:t>
    </dgm:pt>
    <dgm:pt modelId="{B7B9C714-5A87-4B38-B2BB-FC919CECE32B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3600" dirty="0"/>
            <a:t>Аудио</a:t>
          </a:r>
        </a:p>
      </dgm:t>
    </dgm:pt>
    <dgm:pt modelId="{85BADC10-630E-4145-8E74-4B31C21BD8E3}" type="parTrans" cxnId="{C9B6D685-6CB4-4341-B2AD-A72DC9B94CEB}">
      <dgm:prSet/>
      <dgm:spPr/>
      <dgm:t>
        <a:bodyPr/>
        <a:lstStyle/>
        <a:p>
          <a:endParaRPr lang="ru-RU" sz="1600"/>
        </a:p>
      </dgm:t>
    </dgm:pt>
    <dgm:pt modelId="{528EF9F3-515A-4B5D-9957-A57B0691A275}" type="sibTrans" cxnId="{C9B6D685-6CB4-4341-B2AD-A72DC9B94CEB}">
      <dgm:prSet/>
      <dgm:spPr/>
      <dgm:t>
        <a:bodyPr/>
        <a:lstStyle/>
        <a:p>
          <a:endParaRPr lang="ru-RU" sz="1600"/>
        </a:p>
      </dgm:t>
    </dgm:pt>
    <dgm:pt modelId="{C887A5E8-1837-47C6-BCF4-C014316077AF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3600" dirty="0"/>
            <a:t>Видео</a:t>
          </a:r>
        </a:p>
      </dgm:t>
    </dgm:pt>
    <dgm:pt modelId="{3C2C8ADD-2E5A-48DF-B4E8-6253A3680631}" type="parTrans" cxnId="{25085B06-6106-4C61-A8F9-82DC7308F31D}">
      <dgm:prSet/>
      <dgm:spPr/>
      <dgm:t>
        <a:bodyPr/>
        <a:lstStyle/>
        <a:p>
          <a:endParaRPr lang="ru-RU" sz="1600"/>
        </a:p>
      </dgm:t>
    </dgm:pt>
    <dgm:pt modelId="{4CB2545E-7703-464E-B6E5-4D7E83545800}" type="sibTrans" cxnId="{25085B06-6106-4C61-A8F9-82DC7308F31D}">
      <dgm:prSet/>
      <dgm:spPr/>
      <dgm:t>
        <a:bodyPr/>
        <a:lstStyle/>
        <a:p>
          <a:endParaRPr lang="ru-RU" sz="1600"/>
        </a:p>
      </dgm:t>
    </dgm:pt>
    <dgm:pt modelId="{A8909D4A-7AD3-4618-8B85-B4CA0DBCD2A8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3600" dirty="0"/>
            <a:t>Инфографика</a:t>
          </a:r>
        </a:p>
      </dgm:t>
    </dgm:pt>
    <dgm:pt modelId="{B13F7ACF-1CA5-4293-99C3-D90962F91C5E}" type="parTrans" cxnId="{07DB6131-B868-44B1-8806-311A276FE015}">
      <dgm:prSet/>
      <dgm:spPr/>
      <dgm:t>
        <a:bodyPr/>
        <a:lstStyle/>
        <a:p>
          <a:endParaRPr lang="ru-RU" sz="1600"/>
        </a:p>
      </dgm:t>
    </dgm:pt>
    <dgm:pt modelId="{80AF23C0-7AC8-40EA-A2BA-E064ADD789FD}" type="sibTrans" cxnId="{07DB6131-B868-44B1-8806-311A276FE015}">
      <dgm:prSet/>
      <dgm:spPr/>
      <dgm:t>
        <a:bodyPr/>
        <a:lstStyle/>
        <a:p>
          <a:endParaRPr lang="ru-RU" sz="1600"/>
        </a:p>
      </dgm:t>
    </dgm:pt>
    <dgm:pt modelId="{B23BD568-E451-43A1-8233-59A3583AD3BC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1600" dirty="0"/>
            <a:t>  </a:t>
          </a:r>
          <a:r>
            <a:rPr lang="ru-RU" sz="3600" dirty="0"/>
            <a:t>Иллюстрации </a:t>
          </a:r>
        </a:p>
      </dgm:t>
    </dgm:pt>
    <dgm:pt modelId="{37E253BF-E014-4C79-B006-FBC3C0B1392F}" type="parTrans" cxnId="{0937EBD7-13BC-4EA5-A470-D1F5D6B3A529}">
      <dgm:prSet/>
      <dgm:spPr/>
      <dgm:t>
        <a:bodyPr/>
        <a:lstStyle/>
        <a:p>
          <a:endParaRPr lang="ru-RU" sz="1600"/>
        </a:p>
      </dgm:t>
    </dgm:pt>
    <dgm:pt modelId="{FA7FFAF4-4080-4F9B-9ED6-A8DB753EA2D9}" type="sibTrans" cxnId="{0937EBD7-13BC-4EA5-A470-D1F5D6B3A529}">
      <dgm:prSet/>
      <dgm:spPr/>
      <dgm:t>
        <a:bodyPr/>
        <a:lstStyle/>
        <a:p>
          <a:endParaRPr lang="ru-RU" sz="1600"/>
        </a:p>
      </dgm:t>
    </dgm:pt>
    <dgm:pt modelId="{C4F23FE7-63F9-4930-B5E5-FCBBFC8F9B64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3600" dirty="0"/>
            <a:t>Инновационные технологии</a:t>
          </a:r>
        </a:p>
      </dgm:t>
    </dgm:pt>
    <dgm:pt modelId="{68ABA91C-5A8A-4E50-B020-9366722C9C12}" type="parTrans" cxnId="{1507133A-0B03-4311-BB9D-62444AFB23F2}">
      <dgm:prSet/>
      <dgm:spPr/>
      <dgm:t>
        <a:bodyPr/>
        <a:lstStyle/>
        <a:p>
          <a:endParaRPr lang="ru-RU" sz="1600"/>
        </a:p>
      </dgm:t>
    </dgm:pt>
    <dgm:pt modelId="{8658DD5E-FEA5-46B6-8B6D-B349A2D28717}" type="sibTrans" cxnId="{1507133A-0B03-4311-BB9D-62444AFB23F2}">
      <dgm:prSet/>
      <dgm:spPr/>
      <dgm:t>
        <a:bodyPr/>
        <a:lstStyle/>
        <a:p>
          <a:endParaRPr lang="ru-RU" sz="1600"/>
        </a:p>
      </dgm:t>
    </dgm:pt>
    <dgm:pt modelId="{D3822351-7996-4F9F-9EE1-5C459C93B31A}" type="pres">
      <dgm:prSet presAssocID="{F7B6B1C4-00E3-486D-95D3-2CA9D0705EC9}" presName="Name0" presStyleCnt="0">
        <dgm:presLayoutVars>
          <dgm:chMax val="7"/>
          <dgm:chPref val="7"/>
          <dgm:dir/>
        </dgm:presLayoutVars>
      </dgm:prSet>
      <dgm:spPr/>
    </dgm:pt>
    <dgm:pt modelId="{DBC8FCCE-D66F-456F-AD23-ACCF50066415}" type="pres">
      <dgm:prSet presAssocID="{F7B6B1C4-00E3-486D-95D3-2CA9D0705EC9}" presName="Name1" presStyleCnt="0"/>
      <dgm:spPr/>
    </dgm:pt>
    <dgm:pt modelId="{F95AE6E2-2693-4AFB-8075-7E97765670C3}" type="pres">
      <dgm:prSet presAssocID="{F7B6B1C4-00E3-486D-95D3-2CA9D0705EC9}" presName="cycle" presStyleCnt="0"/>
      <dgm:spPr/>
    </dgm:pt>
    <dgm:pt modelId="{C8F2CBDE-0E55-46F8-9686-18B3E1648C00}" type="pres">
      <dgm:prSet presAssocID="{F7B6B1C4-00E3-486D-95D3-2CA9D0705EC9}" presName="srcNode" presStyleLbl="node1" presStyleIdx="0" presStyleCnt="6"/>
      <dgm:spPr/>
    </dgm:pt>
    <dgm:pt modelId="{0EBC160D-7549-48DB-8C04-0ECB0BAADAF7}" type="pres">
      <dgm:prSet presAssocID="{F7B6B1C4-00E3-486D-95D3-2CA9D0705EC9}" presName="conn" presStyleLbl="parChTrans1D2" presStyleIdx="0" presStyleCnt="1"/>
      <dgm:spPr/>
    </dgm:pt>
    <dgm:pt modelId="{06629AE7-B569-4375-98C1-CB334F1C32DB}" type="pres">
      <dgm:prSet presAssocID="{F7B6B1C4-00E3-486D-95D3-2CA9D0705EC9}" presName="extraNode" presStyleLbl="node1" presStyleIdx="0" presStyleCnt="6"/>
      <dgm:spPr/>
    </dgm:pt>
    <dgm:pt modelId="{5CDCFBDB-0D37-43C9-8B2C-E957E2AAC1A9}" type="pres">
      <dgm:prSet presAssocID="{F7B6B1C4-00E3-486D-95D3-2CA9D0705EC9}" presName="dstNode" presStyleLbl="node1" presStyleIdx="0" presStyleCnt="6"/>
      <dgm:spPr/>
    </dgm:pt>
    <dgm:pt modelId="{82A89DC5-FDB8-451A-AEDC-569B87736A12}" type="pres">
      <dgm:prSet presAssocID="{859849C1-48EA-48EB-ADEE-62630BE4645D}" presName="text_1" presStyleLbl="node1" presStyleIdx="0" presStyleCnt="6">
        <dgm:presLayoutVars>
          <dgm:bulletEnabled val="1"/>
        </dgm:presLayoutVars>
      </dgm:prSet>
      <dgm:spPr/>
    </dgm:pt>
    <dgm:pt modelId="{00A3BB5D-D92B-4653-9751-6B7FD8C58411}" type="pres">
      <dgm:prSet presAssocID="{859849C1-48EA-48EB-ADEE-62630BE4645D}" presName="accent_1" presStyleCnt="0"/>
      <dgm:spPr/>
    </dgm:pt>
    <dgm:pt modelId="{68D62CF3-30FE-48B3-A871-9E7A948C0D9D}" type="pres">
      <dgm:prSet presAssocID="{859849C1-48EA-48EB-ADEE-62630BE4645D}" presName="accentRepeatNode" presStyleLbl="solidFgAcc1" presStyleIdx="0" presStyleCnt="6"/>
      <dgm:spPr>
        <a:solidFill>
          <a:schemeClr val="accent1">
            <a:lumMod val="75000"/>
          </a:schemeClr>
        </a:solidFill>
      </dgm:spPr>
    </dgm:pt>
    <dgm:pt modelId="{51F771F5-9B08-4BA0-BFFC-0AC630A015FE}" type="pres">
      <dgm:prSet presAssocID="{B7B9C714-5A87-4B38-B2BB-FC919CECE32B}" presName="text_2" presStyleLbl="node1" presStyleIdx="1" presStyleCnt="6">
        <dgm:presLayoutVars>
          <dgm:bulletEnabled val="1"/>
        </dgm:presLayoutVars>
      </dgm:prSet>
      <dgm:spPr/>
    </dgm:pt>
    <dgm:pt modelId="{89086011-4D87-41DC-A0A3-030111127B88}" type="pres">
      <dgm:prSet presAssocID="{B7B9C714-5A87-4B38-B2BB-FC919CECE32B}" presName="accent_2" presStyleCnt="0"/>
      <dgm:spPr/>
    </dgm:pt>
    <dgm:pt modelId="{B03A9E5B-C464-45B4-B2D6-5AFEF65EBBEE}" type="pres">
      <dgm:prSet presAssocID="{B7B9C714-5A87-4B38-B2BB-FC919CECE32B}" presName="accentRepeatNode" presStyleLbl="solidFgAcc1" presStyleIdx="1" presStyleCnt="6"/>
      <dgm:spPr>
        <a:solidFill>
          <a:schemeClr val="accent1">
            <a:lumMod val="75000"/>
          </a:schemeClr>
        </a:solidFill>
      </dgm:spPr>
    </dgm:pt>
    <dgm:pt modelId="{08E2590E-F969-4CCA-ADC0-037FA94CE1FF}" type="pres">
      <dgm:prSet presAssocID="{C887A5E8-1837-47C6-BCF4-C014316077AF}" presName="text_3" presStyleLbl="node1" presStyleIdx="2" presStyleCnt="6">
        <dgm:presLayoutVars>
          <dgm:bulletEnabled val="1"/>
        </dgm:presLayoutVars>
      </dgm:prSet>
      <dgm:spPr/>
    </dgm:pt>
    <dgm:pt modelId="{764F89A9-B222-4E71-9E03-D192E2D6BD60}" type="pres">
      <dgm:prSet presAssocID="{C887A5E8-1837-47C6-BCF4-C014316077AF}" presName="accent_3" presStyleCnt="0"/>
      <dgm:spPr/>
    </dgm:pt>
    <dgm:pt modelId="{A80DCF8A-6352-4F9D-90A3-B48D9AC291C1}" type="pres">
      <dgm:prSet presAssocID="{C887A5E8-1837-47C6-BCF4-C014316077AF}" presName="accentRepeatNode" presStyleLbl="solidFgAcc1" presStyleIdx="2" presStyleCnt="6"/>
      <dgm:spPr>
        <a:solidFill>
          <a:schemeClr val="accent1">
            <a:lumMod val="75000"/>
          </a:schemeClr>
        </a:solidFill>
      </dgm:spPr>
    </dgm:pt>
    <dgm:pt modelId="{D9247ABE-5011-4E7D-8D8B-6CDDBB79410B}" type="pres">
      <dgm:prSet presAssocID="{A8909D4A-7AD3-4618-8B85-B4CA0DBCD2A8}" presName="text_4" presStyleLbl="node1" presStyleIdx="3" presStyleCnt="6" custLinFactNeighborX="723" custLinFactNeighborY="1998">
        <dgm:presLayoutVars>
          <dgm:bulletEnabled val="1"/>
        </dgm:presLayoutVars>
      </dgm:prSet>
      <dgm:spPr/>
    </dgm:pt>
    <dgm:pt modelId="{926F85A1-766C-494A-A56C-75753197954B}" type="pres">
      <dgm:prSet presAssocID="{A8909D4A-7AD3-4618-8B85-B4CA0DBCD2A8}" presName="accent_4" presStyleCnt="0"/>
      <dgm:spPr/>
    </dgm:pt>
    <dgm:pt modelId="{4647CD60-D4C0-4B21-A5D6-E1B8492CB74D}" type="pres">
      <dgm:prSet presAssocID="{A8909D4A-7AD3-4618-8B85-B4CA0DBCD2A8}" presName="accentRepeatNode" presStyleLbl="solidFgAcc1" presStyleIdx="3" presStyleCnt="6"/>
      <dgm:spPr>
        <a:solidFill>
          <a:schemeClr val="accent1">
            <a:lumMod val="75000"/>
          </a:schemeClr>
        </a:solidFill>
      </dgm:spPr>
    </dgm:pt>
    <dgm:pt modelId="{CC55C4F6-3AF2-447D-B497-FDBBC1889E7A}" type="pres">
      <dgm:prSet presAssocID="{B23BD568-E451-43A1-8233-59A3583AD3BC}" presName="text_5" presStyleLbl="node1" presStyleIdx="4" presStyleCnt="6" custScaleX="101467" custLinFactNeighborX="-770" custLinFactNeighborY="-9222">
        <dgm:presLayoutVars>
          <dgm:bulletEnabled val="1"/>
        </dgm:presLayoutVars>
      </dgm:prSet>
      <dgm:spPr/>
    </dgm:pt>
    <dgm:pt modelId="{C352D84E-ADD5-4E89-A3DF-F0085B82AB2B}" type="pres">
      <dgm:prSet presAssocID="{B23BD568-E451-43A1-8233-59A3583AD3BC}" presName="accent_5" presStyleCnt="0"/>
      <dgm:spPr/>
    </dgm:pt>
    <dgm:pt modelId="{CAB69A92-16D3-4BEC-B397-CB39D9448687}" type="pres">
      <dgm:prSet presAssocID="{B23BD568-E451-43A1-8233-59A3583AD3BC}" presName="accentRepeatNode" presStyleLbl="solidFgAcc1" presStyleIdx="4" presStyleCnt="6"/>
      <dgm:spPr>
        <a:solidFill>
          <a:schemeClr val="accent1">
            <a:lumMod val="75000"/>
          </a:schemeClr>
        </a:solidFill>
      </dgm:spPr>
    </dgm:pt>
    <dgm:pt modelId="{474B8BDA-7F5C-4F89-970B-7E3A10F97D35}" type="pres">
      <dgm:prSet presAssocID="{C4F23FE7-63F9-4930-B5E5-FCBBFC8F9B64}" presName="text_6" presStyleLbl="node1" presStyleIdx="5" presStyleCnt="6" custScaleX="99922" custScaleY="134307">
        <dgm:presLayoutVars>
          <dgm:bulletEnabled val="1"/>
        </dgm:presLayoutVars>
      </dgm:prSet>
      <dgm:spPr/>
    </dgm:pt>
    <dgm:pt modelId="{4913BB62-50E4-4006-8BEA-7D64614B0000}" type="pres">
      <dgm:prSet presAssocID="{C4F23FE7-63F9-4930-B5E5-FCBBFC8F9B64}" presName="accent_6" presStyleCnt="0"/>
      <dgm:spPr/>
    </dgm:pt>
    <dgm:pt modelId="{63E0F5B2-C6B7-44FC-AF5D-3B17BBB3E43C}" type="pres">
      <dgm:prSet presAssocID="{C4F23FE7-63F9-4930-B5E5-FCBBFC8F9B64}" presName="accentRepeatNode" presStyleLbl="solidFgAcc1" presStyleIdx="5" presStyleCnt="6"/>
      <dgm:spPr>
        <a:solidFill>
          <a:schemeClr val="accent1">
            <a:lumMod val="75000"/>
          </a:schemeClr>
        </a:solidFill>
      </dgm:spPr>
    </dgm:pt>
  </dgm:ptLst>
  <dgm:cxnLst>
    <dgm:cxn modelId="{03D09D03-26A0-40FA-B1AA-E178CA574A96}" type="presOf" srcId="{C4F23FE7-63F9-4930-B5E5-FCBBFC8F9B64}" destId="{474B8BDA-7F5C-4F89-970B-7E3A10F97D35}" srcOrd="0" destOrd="0" presId="urn:microsoft.com/office/officeart/2008/layout/VerticalCurvedList"/>
    <dgm:cxn modelId="{25085B06-6106-4C61-A8F9-82DC7308F31D}" srcId="{F7B6B1C4-00E3-486D-95D3-2CA9D0705EC9}" destId="{C887A5E8-1837-47C6-BCF4-C014316077AF}" srcOrd="2" destOrd="0" parTransId="{3C2C8ADD-2E5A-48DF-B4E8-6253A3680631}" sibTransId="{4CB2545E-7703-464E-B6E5-4D7E83545800}"/>
    <dgm:cxn modelId="{AB7F2716-4F94-4AB5-873C-47212F1BCD79}" type="presOf" srcId="{A8909D4A-7AD3-4618-8B85-B4CA0DBCD2A8}" destId="{D9247ABE-5011-4E7D-8D8B-6CDDBB79410B}" srcOrd="0" destOrd="0" presId="urn:microsoft.com/office/officeart/2008/layout/VerticalCurvedList"/>
    <dgm:cxn modelId="{EBBAF82E-B336-41BC-BB6D-ED2A532662EB}" type="presOf" srcId="{C887A5E8-1837-47C6-BCF4-C014316077AF}" destId="{08E2590E-F969-4CCA-ADC0-037FA94CE1FF}" srcOrd="0" destOrd="0" presId="urn:microsoft.com/office/officeart/2008/layout/VerticalCurvedList"/>
    <dgm:cxn modelId="{07DB6131-B868-44B1-8806-311A276FE015}" srcId="{F7B6B1C4-00E3-486D-95D3-2CA9D0705EC9}" destId="{A8909D4A-7AD3-4618-8B85-B4CA0DBCD2A8}" srcOrd="3" destOrd="0" parTransId="{B13F7ACF-1CA5-4293-99C3-D90962F91C5E}" sibTransId="{80AF23C0-7AC8-40EA-A2BA-E064ADD789FD}"/>
    <dgm:cxn modelId="{1507133A-0B03-4311-BB9D-62444AFB23F2}" srcId="{F7B6B1C4-00E3-486D-95D3-2CA9D0705EC9}" destId="{C4F23FE7-63F9-4930-B5E5-FCBBFC8F9B64}" srcOrd="5" destOrd="0" parTransId="{68ABA91C-5A8A-4E50-B020-9366722C9C12}" sibTransId="{8658DD5E-FEA5-46B6-8B6D-B349A2D28717}"/>
    <dgm:cxn modelId="{C9B6D685-6CB4-4341-B2AD-A72DC9B94CEB}" srcId="{F7B6B1C4-00E3-486D-95D3-2CA9D0705EC9}" destId="{B7B9C714-5A87-4B38-B2BB-FC919CECE32B}" srcOrd="1" destOrd="0" parTransId="{85BADC10-630E-4145-8E74-4B31C21BD8E3}" sibTransId="{528EF9F3-515A-4B5D-9957-A57B0691A275}"/>
    <dgm:cxn modelId="{6347CE8B-35B8-41EC-A70F-B1B0F91EA5C8}" type="presOf" srcId="{F7B6B1C4-00E3-486D-95D3-2CA9D0705EC9}" destId="{D3822351-7996-4F9F-9EE1-5C459C93B31A}" srcOrd="0" destOrd="0" presId="urn:microsoft.com/office/officeart/2008/layout/VerticalCurvedList"/>
    <dgm:cxn modelId="{4CBC068F-A6D5-41EC-85FC-306A87724A8D}" type="presOf" srcId="{B7B9C714-5A87-4B38-B2BB-FC919CECE32B}" destId="{51F771F5-9B08-4BA0-BFFC-0AC630A015FE}" srcOrd="0" destOrd="0" presId="urn:microsoft.com/office/officeart/2008/layout/VerticalCurvedList"/>
    <dgm:cxn modelId="{0063639C-1AB5-4EB4-BB35-292140F852FF}" srcId="{F7B6B1C4-00E3-486D-95D3-2CA9D0705EC9}" destId="{859849C1-48EA-48EB-ADEE-62630BE4645D}" srcOrd="0" destOrd="0" parTransId="{C8E7F81C-92AE-4CD2-A644-93694E983C9D}" sibTransId="{86CC1B45-3CC5-46A0-BF74-33670F8AC28E}"/>
    <dgm:cxn modelId="{DB48C2CC-FD87-44FF-894A-7A54A0B0FE82}" type="presOf" srcId="{859849C1-48EA-48EB-ADEE-62630BE4645D}" destId="{82A89DC5-FDB8-451A-AEDC-569B87736A12}" srcOrd="0" destOrd="0" presId="urn:microsoft.com/office/officeart/2008/layout/VerticalCurvedList"/>
    <dgm:cxn modelId="{24E0D0CF-D344-42FA-A18B-60F0782AF0CB}" type="presOf" srcId="{86CC1B45-3CC5-46A0-BF74-33670F8AC28E}" destId="{0EBC160D-7549-48DB-8C04-0ECB0BAADAF7}" srcOrd="0" destOrd="0" presId="urn:microsoft.com/office/officeart/2008/layout/VerticalCurvedList"/>
    <dgm:cxn modelId="{0937EBD7-13BC-4EA5-A470-D1F5D6B3A529}" srcId="{F7B6B1C4-00E3-486D-95D3-2CA9D0705EC9}" destId="{B23BD568-E451-43A1-8233-59A3583AD3BC}" srcOrd="4" destOrd="0" parTransId="{37E253BF-E014-4C79-B006-FBC3C0B1392F}" sibTransId="{FA7FFAF4-4080-4F9B-9ED6-A8DB753EA2D9}"/>
    <dgm:cxn modelId="{B6A562F2-6395-4357-B41F-35C1F08B2398}" type="presOf" srcId="{B23BD568-E451-43A1-8233-59A3583AD3BC}" destId="{CC55C4F6-3AF2-447D-B497-FDBBC1889E7A}" srcOrd="0" destOrd="0" presId="urn:microsoft.com/office/officeart/2008/layout/VerticalCurvedList"/>
    <dgm:cxn modelId="{0C583B76-37C6-4B55-9041-B1612ECB2D14}" type="presParOf" srcId="{D3822351-7996-4F9F-9EE1-5C459C93B31A}" destId="{DBC8FCCE-D66F-456F-AD23-ACCF50066415}" srcOrd="0" destOrd="0" presId="urn:microsoft.com/office/officeart/2008/layout/VerticalCurvedList"/>
    <dgm:cxn modelId="{6F338630-B315-47AC-8315-0306A719A50C}" type="presParOf" srcId="{DBC8FCCE-D66F-456F-AD23-ACCF50066415}" destId="{F95AE6E2-2693-4AFB-8075-7E97765670C3}" srcOrd="0" destOrd="0" presId="urn:microsoft.com/office/officeart/2008/layout/VerticalCurvedList"/>
    <dgm:cxn modelId="{7E4EF2F4-FA2C-48A5-935E-BAF77C7B7462}" type="presParOf" srcId="{F95AE6E2-2693-4AFB-8075-7E97765670C3}" destId="{C8F2CBDE-0E55-46F8-9686-18B3E1648C00}" srcOrd="0" destOrd="0" presId="urn:microsoft.com/office/officeart/2008/layout/VerticalCurvedList"/>
    <dgm:cxn modelId="{F9897238-5579-42D8-83BB-9736A2049C34}" type="presParOf" srcId="{F95AE6E2-2693-4AFB-8075-7E97765670C3}" destId="{0EBC160D-7549-48DB-8C04-0ECB0BAADAF7}" srcOrd="1" destOrd="0" presId="urn:microsoft.com/office/officeart/2008/layout/VerticalCurvedList"/>
    <dgm:cxn modelId="{28BC9F1B-D6D6-47AA-BD95-FBF4E7A5E721}" type="presParOf" srcId="{F95AE6E2-2693-4AFB-8075-7E97765670C3}" destId="{06629AE7-B569-4375-98C1-CB334F1C32DB}" srcOrd="2" destOrd="0" presId="urn:microsoft.com/office/officeart/2008/layout/VerticalCurvedList"/>
    <dgm:cxn modelId="{D9E9BF0A-FA37-4CE5-8818-1719674BFCD6}" type="presParOf" srcId="{F95AE6E2-2693-4AFB-8075-7E97765670C3}" destId="{5CDCFBDB-0D37-43C9-8B2C-E957E2AAC1A9}" srcOrd="3" destOrd="0" presId="urn:microsoft.com/office/officeart/2008/layout/VerticalCurvedList"/>
    <dgm:cxn modelId="{2506066C-1A1E-4E1B-A8B0-60EB9AA89C38}" type="presParOf" srcId="{DBC8FCCE-D66F-456F-AD23-ACCF50066415}" destId="{82A89DC5-FDB8-451A-AEDC-569B87736A12}" srcOrd="1" destOrd="0" presId="urn:microsoft.com/office/officeart/2008/layout/VerticalCurvedList"/>
    <dgm:cxn modelId="{00533C22-5F6E-4088-88AA-069B0E5CF246}" type="presParOf" srcId="{DBC8FCCE-D66F-456F-AD23-ACCF50066415}" destId="{00A3BB5D-D92B-4653-9751-6B7FD8C58411}" srcOrd="2" destOrd="0" presId="urn:microsoft.com/office/officeart/2008/layout/VerticalCurvedList"/>
    <dgm:cxn modelId="{01E062E1-971A-4428-BEB2-A30BB79EC13B}" type="presParOf" srcId="{00A3BB5D-D92B-4653-9751-6B7FD8C58411}" destId="{68D62CF3-30FE-48B3-A871-9E7A948C0D9D}" srcOrd="0" destOrd="0" presId="urn:microsoft.com/office/officeart/2008/layout/VerticalCurvedList"/>
    <dgm:cxn modelId="{FDBA7F7B-76AA-4D07-8CD7-08B76745DAF7}" type="presParOf" srcId="{DBC8FCCE-D66F-456F-AD23-ACCF50066415}" destId="{51F771F5-9B08-4BA0-BFFC-0AC630A015FE}" srcOrd="3" destOrd="0" presId="urn:microsoft.com/office/officeart/2008/layout/VerticalCurvedList"/>
    <dgm:cxn modelId="{B51E8F78-4D4F-4452-A033-0B3E85D8079B}" type="presParOf" srcId="{DBC8FCCE-D66F-456F-AD23-ACCF50066415}" destId="{89086011-4D87-41DC-A0A3-030111127B88}" srcOrd="4" destOrd="0" presId="urn:microsoft.com/office/officeart/2008/layout/VerticalCurvedList"/>
    <dgm:cxn modelId="{1E842671-B4C5-4DE0-9FFC-21EDE7E8FE1C}" type="presParOf" srcId="{89086011-4D87-41DC-A0A3-030111127B88}" destId="{B03A9E5B-C464-45B4-B2D6-5AFEF65EBBEE}" srcOrd="0" destOrd="0" presId="urn:microsoft.com/office/officeart/2008/layout/VerticalCurvedList"/>
    <dgm:cxn modelId="{047A17E6-7611-4718-A633-666E35B5B172}" type="presParOf" srcId="{DBC8FCCE-D66F-456F-AD23-ACCF50066415}" destId="{08E2590E-F969-4CCA-ADC0-037FA94CE1FF}" srcOrd="5" destOrd="0" presId="urn:microsoft.com/office/officeart/2008/layout/VerticalCurvedList"/>
    <dgm:cxn modelId="{7635FB5A-AEAB-4AFE-8070-CAD5538EB38D}" type="presParOf" srcId="{DBC8FCCE-D66F-456F-AD23-ACCF50066415}" destId="{764F89A9-B222-4E71-9E03-D192E2D6BD60}" srcOrd="6" destOrd="0" presId="urn:microsoft.com/office/officeart/2008/layout/VerticalCurvedList"/>
    <dgm:cxn modelId="{A00E2A2E-4193-49C6-918A-79AFDCDF5969}" type="presParOf" srcId="{764F89A9-B222-4E71-9E03-D192E2D6BD60}" destId="{A80DCF8A-6352-4F9D-90A3-B48D9AC291C1}" srcOrd="0" destOrd="0" presId="urn:microsoft.com/office/officeart/2008/layout/VerticalCurvedList"/>
    <dgm:cxn modelId="{27F89E96-D7A7-490B-8184-DC44738682FE}" type="presParOf" srcId="{DBC8FCCE-D66F-456F-AD23-ACCF50066415}" destId="{D9247ABE-5011-4E7D-8D8B-6CDDBB79410B}" srcOrd="7" destOrd="0" presId="urn:microsoft.com/office/officeart/2008/layout/VerticalCurvedList"/>
    <dgm:cxn modelId="{7C10E368-17FA-4F41-BCB0-E8786BF6CA0F}" type="presParOf" srcId="{DBC8FCCE-D66F-456F-AD23-ACCF50066415}" destId="{926F85A1-766C-494A-A56C-75753197954B}" srcOrd="8" destOrd="0" presId="urn:microsoft.com/office/officeart/2008/layout/VerticalCurvedList"/>
    <dgm:cxn modelId="{946AE05E-7616-40EC-9529-3C0E6F912888}" type="presParOf" srcId="{926F85A1-766C-494A-A56C-75753197954B}" destId="{4647CD60-D4C0-4B21-A5D6-E1B8492CB74D}" srcOrd="0" destOrd="0" presId="urn:microsoft.com/office/officeart/2008/layout/VerticalCurvedList"/>
    <dgm:cxn modelId="{0E7148B1-154A-4382-80F4-382564908C08}" type="presParOf" srcId="{DBC8FCCE-D66F-456F-AD23-ACCF50066415}" destId="{CC55C4F6-3AF2-447D-B497-FDBBC1889E7A}" srcOrd="9" destOrd="0" presId="urn:microsoft.com/office/officeart/2008/layout/VerticalCurvedList"/>
    <dgm:cxn modelId="{C19D825E-4C2D-490C-8196-D242C0CD4721}" type="presParOf" srcId="{DBC8FCCE-D66F-456F-AD23-ACCF50066415}" destId="{C352D84E-ADD5-4E89-A3DF-F0085B82AB2B}" srcOrd="10" destOrd="0" presId="urn:microsoft.com/office/officeart/2008/layout/VerticalCurvedList"/>
    <dgm:cxn modelId="{46AA0A9E-0F8C-4B30-93D7-826B36A886BD}" type="presParOf" srcId="{C352D84E-ADD5-4E89-A3DF-F0085B82AB2B}" destId="{CAB69A92-16D3-4BEC-B397-CB39D9448687}" srcOrd="0" destOrd="0" presId="urn:microsoft.com/office/officeart/2008/layout/VerticalCurvedList"/>
    <dgm:cxn modelId="{CDFDFDE6-D925-4E6E-AE21-B95593B75814}" type="presParOf" srcId="{DBC8FCCE-D66F-456F-AD23-ACCF50066415}" destId="{474B8BDA-7F5C-4F89-970B-7E3A10F97D35}" srcOrd="11" destOrd="0" presId="urn:microsoft.com/office/officeart/2008/layout/VerticalCurvedList"/>
    <dgm:cxn modelId="{3C6B9291-1E1A-4C3B-B2F8-320BD91BC5A1}" type="presParOf" srcId="{DBC8FCCE-D66F-456F-AD23-ACCF50066415}" destId="{4913BB62-50E4-4006-8BEA-7D64614B0000}" srcOrd="12" destOrd="0" presId="urn:microsoft.com/office/officeart/2008/layout/VerticalCurvedList"/>
    <dgm:cxn modelId="{D1FD56F1-ED9A-4A58-BD9D-168A840DE44F}" type="presParOf" srcId="{4913BB62-50E4-4006-8BEA-7D64614B0000}" destId="{63E0F5B2-C6B7-44FC-AF5D-3B17BBB3E43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BC160D-7549-48DB-8C04-0ECB0BAADAF7}">
      <dsp:nvSpPr>
        <dsp:cNvPr id="0" name=""/>
        <dsp:cNvSpPr/>
      </dsp:nvSpPr>
      <dsp:spPr>
        <a:xfrm>
          <a:off x="-6124393" y="-933385"/>
          <a:ext cx="7262038" cy="7262038"/>
        </a:xfrm>
        <a:prstGeom prst="blockArc">
          <a:avLst>
            <a:gd name="adj1" fmla="val 18900000"/>
            <a:gd name="adj2" fmla="val 2700000"/>
            <a:gd name="adj3" fmla="val 297"/>
          </a:avLst>
        </a:pr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A89DC5-FDB8-451A-AEDC-569B87736A12}">
      <dsp:nvSpPr>
        <dsp:cNvPr id="0" name=""/>
        <dsp:cNvSpPr/>
      </dsp:nvSpPr>
      <dsp:spPr>
        <a:xfrm>
          <a:off x="408674" y="284114"/>
          <a:ext cx="6980185" cy="568013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0861" tIns="91440" rIns="91440" bIns="9144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kern="1200" dirty="0">
              <a:solidFill>
                <a:schemeClr val="tx1"/>
              </a:solidFill>
            </a:rPr>
            <a:t>Текст</a:t>
          </a:r>
        </a:p>
      </dsp:txBody>
      <dsp:txXfrm>
        <a:off x="408674" y="284114"/>
        <a:ext cx="6980185" cy="568013"/>
      </dsp:txXfrm>
    </dsp:sp>
    <dsp:sp modelId="{68D62CF3-30FE-48B3-A871-9E7A948C0D9D}">
      <dsp:nvSpPr>
        <dsp:cNvPr id="0" name=""/>
        <dsp:cNvSpPr/>
      </dsp:nvSpPr>
      <dsp:spPr>
        <a:xfrm>
          <a:off x="53666" y="213113"/>
          <a:ext cx="710017" cy="710017"/>
        </a:xfrm>
        <a:prstGeom prst="ellipse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F771F5-9B08-4BA0-BFFC-0AC630A015FE}">
      <dsp:nvSpPr>
        <dsp:cNvPr id="0" name=""/>
        <dsp:cNvSpPr/>
      </dsp:nvSpPr>
      <dsp:spPr>
        <a:xfrm>
          <a:off x="875905" y="1136027"/>
          <a:ext cx="6512955" cy="568013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0861" tIns="91440" rIns="91440" bIns="9144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kern="1200" dirty="0"/>
            <a:t>Аудио</a:t>
          </a:r>
        </a:p>
      </dsp:txBody>
      <dsp:txXfrm>
        <a:off x="875905" y="1136027"/>
        <a:ext cx="6512955" cy="568013"/>
      </dsp:txXfrm>
    </dsp:sp>
    <dsp:sp modelId="{B03A9E5B-C464-45B4-B2D6-5AFEF65EBBEE}">
      <dsp:nvSpPr>
        <dsp:cNvPr id="0" name=""/>
        <dsp:cNvSpPr/>
      </dsp:nvSpPr>
      <dsp:spPr>
        <a:xfrm>
          <a:off x="520896" y="1065025"/>
          <a:ext cx="710017" cy="710017"/>
        </a:xfrm>
        <a:prstGeom prst="ellipse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E2590E-F969-4CCA-ADC0-037FA94CE1FF}">
      <dsp:nvSpPr>
        <dsp:cNvPr id="0" name=""/>
        <dsp:cNvSpPr/>
      </dsp:nvSpPr>
      <dsp:spPr>
        <a:xfrm>
          <a:off x="1089557" y="1987940"/>
          <a:ext cx="6299302" cy="568013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0861" tIns="91440" rIns="91440" bIns="9144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kern="1200" dirty="0"/>
            <a:t>Видео</a:t>
          </a:r>
        </a:p>
      </dsp:txBody>
      <dsp:txXfrm>
        <a:off x="1089557" y="1987940"/>
        <a:ext cx="6299302" cy="568013"/>
      </dsp:txXfrm>
    </dsp:sp>
    <dsp:sp modelId="{A80DCF8A-6352-4F9D-90A3-B48D9AC291C1}">
      <dsp:nvSpPr>
        <dsp:cNvPr id="0" name=""/>
        <dsp:cNvSpPr/>
      </dsp:nvSpPr>
      <dsp:spPr>
        <a:xfrm>
          <a:off x="734549" y="1916938"/>
          <a:ext cx="710017" cy="710017"/>
        </a:xfrm>
        <a:prstGeom prst="ellipse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247ABE-5011-4E7D-8D8B-6CDDBB79410B}">
      <dsp:nvSpPr>
        <dsp:cNvPr id="0" name=""/>
        <dsp:cNvSpPr/>
      </dsp:nvSpPr>
      <dsp:spPr>
        <a:xfrm>
          <a:off x="1135101" y="2850662"/>
          <a:ext cx="6299302" cy="568013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0861" tIns="91440" rIns="91440" bIns="9144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kern="1200" dirty="0"/>
            <a:t>Инфографика</a:t>
          </a:r>
        </a:p>
      </dsp:txBody>
      <dsp:txXfrm>
        <a:off x="1135101" y="2850662"/>
        <a:ext cx="6299302" cy="568013"/>
      </dsp:txXfrm>
    </dsp:sp>
    <dsp:sp modelId="{4647CD60-D4C0-4B21-A5D6-E1B8492CB74D}">
      <dsp:nvSpPr>
        <dsp:cNvPr id="0" name=""/>
        <dsp:cNvSpPr/>
      </dsp:nvSpPr>
      <dsp:spPr>
        <a:xfrm>
          <a:off x="734549" y="2768311"/>
          <a:ext cx="710017" cy="710017"/>
        </a:xfrm>
        <a:prstGeom prst="ellipse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55C4F6-3AF2-447D-B497-FDBBC1889E7A}">
      <dsp:nvSpPr>
        <dsp:cNvPr id="0" name=""/>
        <dsp:cNvSpPr/>
      </dsp:nvSpPr>
      <dsp:spPr>
        <a:xfrm>
          <a:off x="777982" y="3638843"/>
          <a:ext cx="6608500" cy="568013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0861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  </a:t>
          </a:r>
          <a:r>
            <a:rPr lang="ru-RU" sz="3600" kern="1200" dirty="0"/>
            <a:t>Иллюстрации </a:t>
          </a:r>
        </a:p>
      </dsp:txBody>
      <dsp:txXfrm>
        <a:off x="777982" y="3638843"/>
        <a:ext cx="6608500" cy="568013"/>
      </dsp:txXfrm>
    </dsp:sp>
    <dsp:sp modelId="{CAB69A92-16D3-4BEC-B397-CB39D9448687}">
      <dsp:nvSpPr>
        <dsp:cNvPr id="0" name=""/>
        <dsp:cNvSpPr/>
      </dsp:nvSpPr>
      <dsp:spPr>
        <a:xfrm>
          <a:off x="520896" y="3620224"/>
          <a:ext cx="710017" cy="710017"/>
        </a:xfrm>
        <a:prstGeom prst="ellipse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4B8BDA-7F5C-4F89-970B-7E3A10F97D35}">
      <dsp:nvSpPr>
        <dsp:cNvPr id="0" name=""/>
        <dsp:cNvSpPr/>
      </dsp:nvSpPr>
      <dsp:spPr>
        <a:xfrm>
          <a:off x="411397" y="4445704"/>
          <a:ext cx="6974740" cy="762882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0861" tIns="91440" rIns="91440" bIns="9144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kern="1200" dirty="0"/>
            <a:t>Инновационные технологии</a:t>
          </a:r>
        </a:p>
      </dsp:txBody>
      <dsp:txXfrm>
        <a:off x="411397" y="4445704"/>
        <a:ext cx="6974740" cy="762882"/>
      </dsp:txXfrm>
    </dsp:sp>
    <dsp:sp modelId="{63E0F5B2-C6B7-44FC-AF5D-3B17BBB3E43C}">
      <dsp:nvSpPr>
        <dsp:cNvPr id="0" name=""/>
        <dsp:cNvSpPr/>
      </dsp:nvSpPr>
      <dsp:spPr>
        <a:xfrm>
          <a:off x="53666" y="4472136"/>
          <a:ext cx="710017" cy="710017"/>
        </a:xfrm>
        <a:prstGeom prst="ellipse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28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hyperlink" Target="https://gamma.ai/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9.png"/><Relationship Id="rId7" Type="http://schemas.openxmlformats.org/officeDocument/2006/relationships/image" Target="../media/image3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hyperlink" Target="https://you.com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35.sv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hyperlink" Target="https://maptomind.ru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7" Type="http://schemas.openxmlformats.org/officeDocument/2006/relationships/image" Target="../media/image41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9.png"/><Relationship Id="rId4" Type="http://schemas.openxmlformats.org/officeDocument/2006/relationships/chart" Target="../charts/char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6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0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12.svg"/><Relationship Id="rId4" Type="http://schemas.openxmlformats.org/officeDocument/2006/relationships/diagramData" Target="../diagrams/data1.xml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9.png"/><Relationship Id="rId7" Type="http://schemas.openxmlformats.org/officeDocument/2006/relationships/image" Target="../media/image1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hyperlink" Target="https://biouroki.ru/" TargetMode="External"/><Relationship Id="rId4" Type="http://schemas.openxmlformats.org/officeDocument/2006/relationships/hyperlink" Target="https://aspose.ai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2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hyperlink" Target="https://fusionbrain.ai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46" y="1670538"/>
            <a:ext cx="6505732" cy="4111154"/>
          </a:xfrm>
          <a:noFill/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Arial Black" panose="020B0A04020102020204" pitchFamily="34" charset="0"/>
              </a:rPr>
              <a:t>Повышение качества усвоения учебного материала на уроках географии через применение визуализационных технологий</a:t>
            </a:r>
            <a:br>
              <a:rPr lang="ru-RU" sz="3600" b="1" dirty="0">
                <a:solidFill>
                  <a:srgbClr val="005AA3"/>
                </a:solidFill>
              </a:rPr>
            </a:br>
            <a:r>
              <a:rPr lang="ru-RU" sz="3600" b="1" dirty="0"/>
              <a:t> </a:t>
            </a:r>
            <a:endParaRPr lang="ru-RU" sz="3600" b="1" dirty="0">
              <a:latin typeface="Arial Black" panose="020B0A04020102020204" pitchFamily="34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05507" y="5445811"/>
            <a:ext cx="7737230" cy="733425"/>
          </a:xfrm>
        </p:spPr>
        <p:txBody>
          <a:bodyPr>
            <a:no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ru-RU" sz="2800" b="1" dirty="0">
                <a:solidFill>
                  <a:schemeClr val="bg1"/>
                </a:solidFill>
                <a:latin typeface="Gerbera Light" panose="02000300000000000000" pitchFamily="50" charset="-52"/>
              </a:rPr>
              <a:t>Чистякова Ирина Святославовна, 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ru-RU" sz="2800" b="1" dirty="0">
                <a:solidFill>
                  <a:schemeClr val="bg1"/>
                </a:solidFill>
                <a:latin typeface="Gerbera Light" panose="02000300000000000000" pitchFamily="50" charset="-52"/>
              </a:rPr>
              <a:t>учитель географии МАОУ Заозерная СОШ № 16 г. Томска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5" y="2068082"/>
            <a:ext cx="622282" cy="136091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843585"/>
            <a:ext cx="358778" cy="409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F5D4BD-A1DF-250D-C241-4309FE0718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9382BF2-C537-0B60-1E77-9236695AE3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740" y="413713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67A6A6B-C902-882C-049A-4B19BC7FED04}"/>
              </a:ext>
            </a:extLst>
          </p:cNvPr>
          <p:cNvSpPr txBox="1"/>
          <p:nvPr/>
        </p:nvSpPr>
        <p:spPr>
          <a:xfrm>
            <a:off x="1851971" y="190376"/>
            <a:ext cx="100713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Средства визуализации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A5256E-184F-7159-D019-029CB777DC9B}"/>
              </a:ext>
            </a:extLst>
          </p:cNvPr>
          <p:cNvSpPr txBox="1"/>
          <p:nvPr/>
        </p:nvSpPr>
        <p:spPr>
          <a:xfrm>
            <a:off x="233952" y="1100335"/>
            <a:ext cx="1095751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b="1" dirty="0"/>
              <a:t>5. </a:t>
            </a:r>
            <a:r>
              <a:rPr lang="ru-RU" sz="3600" b="1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GAMMA.AI</a:t>
            </a:r>
            <a:r>
              <a:rPr lang="ru-RU" sz="3600" b="1" dirty="0"/>
              <a:t> </a:t>
            </a:r>
            <a:r>
              <a:rPr lang="ru-RU" sz="2000" dirty="0"/>
              <a:t>российская система искусственного интеллекта, разработанная компанией «Сбер», которая способна обрабатывать тексты, изображения и аудиофайлы, обеспечивая высокую точность анализа и интерпретации информации. </a:t>
            </a:r>
            <a:endParaRPr lang="ru-RU" sz="2000" b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121F75E-468E-CFDB-42D7-A9D35944AF1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2063" r="20476" b="16402"/>
          <a:stretch>
            <a:fillRect/>
          </a:stretch>
        </p:blipFill>
        <p:spPr>
          <a:xfrm>
            <a:off x="4208879" y="2414846"/>
            <a:ext cx="7900271" cy="433633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212F858-B47F-08F8-7B76-268C2603C43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3273" t="22433" r="2203" b="34546"/>
          <a:stretch>
            <a:fillRect/>
          </a:stretch>
        </p:blipFill>
        <p:spPr>
          <a:xfrm>
            <a:off x="93777" y="2415514"/>
            <a:ext cx="5921734" cy="222090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E66970F-C5EA-A4EE-0341-656032AE969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5138" t="18666" r="13680" b="48950"/>
          <a:stretch>
            <a:fillRect/>
          </a:stretch>
        </p:blipFill>
        <p:spPr>
          <a:xfrm>
            <a:off x="236590" y="4636423"/>
            <a:ext cx="5020888" cy="2220909"/>
          </a:xfrm>
          <a:prstGeom prst="rect">
            <a:avLst/>
          </a:prstGeom>
        </p:spPr>
      </p:pic>
      <p:sp>
        <p:nvSpPr>
          <p:cNvPr id="10" name="Rectangle: Rounded Corners 37">
            <a:extLst>
              <a:ext uri="{FF2B5EF4-FFF2-40B4-BE49-F238E27FC236}">
                <a16:creationId xmlns:a16="http://schemas.microsoft.com/office/drawing/2014/main" id="{B477D487-A155-FA3E-45D4-C8D7A4BA27A6}"/>
              </a:ext>
            </a:extLst>
          </p:cNvPr>
          <p:cNvSpPr/>
          <p:nvPr/>
        </p:nvSpPr>
        <p:spPr>
          <a:xfrm>
            <a:off x="10519978" y="334605"/>
            <a:ext cx="1589172" cy="1111525"/>
          </a:xfrm>
          <a:prstGeom prst="roundRect">
            <a:avLst/>
          </a:prstGeom>
          <a:gradFill>
            <a:gsLst>
              <a:gs pos="0">
                <a:srgbClr val="2DE793"/>
              </a:gs>
              <a:gs pos="100000">
                <a:srgbClr val="1FC36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создание презентаций</a:t>
            </a:r>
            <a:endParaRPr lang="en-IN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0324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651428-2426-7359-109D-801504CAB1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E213E17-61F9-CA91-0521-F890697A98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572" y="299393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12ED5C2-2A3D-ECB6-B51A-7E01185B2C54}"/>
              </a:ext>
            </a:extLst>
          </p:cNvPr>
          <p:cNvSpPr txBox="1"/>
          <p:nvPr/>
        </p:nvSpPr>
        <p:spPr>
          <a:xfrm>
            <a:off x="1874962" y="0"/>
            <a:ext cx="100713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Средства визуализации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C199DC-0F2D-14A5-44E2-112E2D4249E8}"/>
              </a:ext>
            </a:extLst>
          </p:cNvPr>
          <p:cNvSpPr txBox="1"/>
          <p:nvPr/>
        </p:nvSpPr>
        <p:spPr>
          <a:xfrm>
            <a:off x="536845" y="1564694"/>
            <a:ext cx="109575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b="1" dirty="0"/>
              <a:t>6. </a:t>
            </a:r>
            <a:r>
              <a:rPr lang="ru-RU" sz="3600" b="1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You.com</a:t>
            </a:r>
            <a:r>
              <a:rPr lang="ru-RU" sz="3600" b="1" dirty="0"/>
              <a:t> </a:t>
            </a:r>
            <a:r>
              <a:rPr lang="ru-RU" sz="2000" dirty="0"/>
              <a:t>поисковик</a:t>
            </a:r>
            <a:endParaRPr lang="ru-RU" sz="2000" b="1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E97EB2B-234B-6E8D-8DA3-6660043F067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5126" t="22227" r="31273" b="3273"/>
          <a:stretch>
            <a:fillRect/>
          </a:stretch>
        </p:blipFill>
        <p:spPr>
          <a:xfrm>
            <a:off x="6096000" y="1688917"/>
            <a:ext cx="5144731" cy="494463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4229531-9019-5F06-1784-302DC59983F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1364" t="37339" r="16409" b="30182"/>
          <a:stretch>
            <a:fillRect/>
          </a:stretch>
        </p:blipFill>
        <p:spPr>
          <a:xfrm>
            <a:off x="185650" y="2321076"/>
            <a:ext cx="6367550" cy="2215847"/>
          </a:xfrm>
          <a:prstGeom prst="rect">
            <a:avLst/>
          </a:prstGeom>
        </p:spPr>
      </p:pic>
      <p:sp>
        <p:nvSpPr>
          <p:cNvPr id="12" name="Rectangle: Rounded Corners 22">
            <a:extLst>
              <a:ext uri="{FF2B5EF4-FFF2-40B4-BE49-F238E27FC236}">
                <a16:creationId xmlns:a16="http://schemas.microsoft.com/office/drawing/2014/main" id="{1F4E23B1-F537-7F33-7D03-BB0CCE9724E6}"/>
              </a:ext>
            </a:extLst>
          </p:cNvPr>
          <p:cNvSpPr/>
          <p:nvPr/>
        </p:nvSpPr>
        <p:spPr>
          <a:xfrm>
            <a:off x="10348498" y="495355"/>
            <a:ext cx="1784465" cy="1139436"/>
          </a:xfrm>
          <a:prstGeom prst="roundRect">
            <a:avLst/>
          </a:prstGeom>
          <a:gradFill>
            <a:gsLst>
              <a:gs pos="0">
                <a:srgbClr val="50D09F"/>
              </a:gs>
              <a:gs pos="100000">
                <a:srgbClr val="31B18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Поисковик </a:t>
            </a:r>
            <a:endParaRPr lang="en-IN" dirty="0">
              <a:solidFill>
                <a:schemeClr val="tx1"/>
              </a:solidFill>
            </a:endParaRPr>
          </a:p>
        </p:txBody>
      </p:sp>
      <p:pic>
        <p:nvPicPr>
          <p:cNvPr id="14" name="Рисунок 13" descr="Интернет со сплошной заливкой">
            <a:extLst>
              <a:ext uri="{FF2B5EF4-FFF2-40B4-BE49-F238E27FC236}">
                <a16:creationId xmlns:a16="http://schemas.microsoft.com/office/drawing/2014/main" id="{78BF5ED6-44B0-5C92-5828-8C8762C3BF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503598" y="4536923"/>
            <a:ext cx="3401686" cy="2637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1888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AA97A3-0A83-8231-078F-FAEB991C5F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7E1E0A2-5A8A-164E-CCB2-B1261098F9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914" y="17538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A12A26B-E2C2-ACBD-3706-27C8EC340B9E}"/>
              </a:ext>
            </a:extLst>
          </p:cNvPr>
          <p:cNvSpPr txBox="1"/>
          <p:nvPr/>
        </p:nvSpPr>
        <p:spPr>
          <a:xfrm>
            <a:off x="1991339" y="-47952"/>
            <a:ext cx="100713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Средства визуализации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130243-1258-EF4D-6AAF-0BAED92D666C}"/>
              </a:ext>
            </a:extLst>
          </p:cNvPr>
          <p:cNvSpPr txBox="1"/>
          <p:nvPr/>
        </p:nvSpPr>
        <p:spPr>
          <a:xfrm>
            <a:off x="951270" y="1564694"/>
            <a:ext cx="109575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just">
              <a:defRPr sz="3600" b="1"/>
            </a:lvl1pPr>
          </a:lstStyle>
          <a:p>
            <a:r>
              <a:rPr lang="ru-RU" dirty="0"/>
              <a:t>7.</a:t>
            </a:r>
            <a:r>
              <a:rPr lang="en-US" dirty="0"/>
              <a:t> </a:t>
            </a:r>
            <a:r>
              <a:rPr lang="en-US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https://maptomind.ru/</a:t>
            </a:r>
            <a:r>
              <a:rPr lang="ru-RU" dirty="0"/>
              <a:t>  </a:t>
            </a:r>
            <a:r>
              <a:rPr lang="ru-RU" sz="2000" b="0" dirty="0"/>
              <a:t>с помощью данного приложения можно легко изучить географическую карту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CB6F94A-0A3A-F224-F5C5-C6793CC52AE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5595" t="12699" r="2323" b="27831"/>
          <a:stretch>
            <a:fillRect/>
          </a:stretch>
        </p:blipFill>
        <p:spPr>
          <a:xfrm>
            <a:off x="5419898" y="2926000"/>
            <a:ext cx="6242146" cy="3363540"/>
          </a:xfrm>
          <a:prstGeom prst="rect">
            <a:avLst/>
          </a:prstGeom>
        </p:spPr>
      </p:pic>
      <p:pic>
        <p:nvPicPr>
          <p:cNvPr id="8" name="Рисунок 7" descr="Европа со сплошной заливкой">
            <a:extLst>
              <a:ext uri="{FF2B5EF4-FFF2-40B4-BE49-F238E27FC236}">
                <a16:creationId xmlns:a16="http://schemas.microsoft.com/office/drawing/2014/main" id="{00597220-AAFF-09D6-F8A1-E901706C0D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17409" y="4676137"/>
            <a:ext cx="2347385" cy="1911930"/>
          </a:xfrm>
          <a:prstGeom prst="rect">
            <a:avLst/>
          </a:prstGeom>
        </p:spPr>
      </p:pic>
      <p:sp>
        <p:nvSpPr>
          <p:cNvPr id="10" name="Rectangle: Rounded Corners 22">
            <a:extLst>
              <a:ext uri="{FF2B5EF4-FFF2-40B4-BE49-F238E27FC236}">
                <a16:creationId xmlns:a16="http://schemas.microsoft.com/office/drawing/2014/main" id="{DCA28C8A-22A8-61AA-81FA-F736559D7961}"/>
              </a:ext>
            </a:extLst>
          </p:cNvPr>
          <p:cNvSpPr/>
          <p:nvPr/>
        </p:nvSpPr>
        <p:spPr>
          <a:xfrm>
            <a:off x="606636" y="3116240"/>
            <a:ext cx="3572257" cy="1222960"/>
          </a:xfrm>
          <a:prstGeom prst="roundRect">
            <a:avLst/>
          </a:prstGeom>
          <a:gradFill>
            <a:gsLst>
              <a:gs pos="0">
                <a:srgbClr val="50D09F"/>
              </a:gs>
              <a:gs pos="100000">
                <a:srgbClr val="31B18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chemeClr val="tx1"/>
                </a:solidFill>
              </a:rPr>
              <a:t>изучение географической карты</a:t>
            </a:r>
            <a:endParaRPr lang="en-IN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618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704F94-BBD6-867C-5AEC-039405DF23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1AEED44-8CE0-85BA-67B0-93FA398BC0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9F302EE-206F-D64B-8788-D0777F140BB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88" t="9417" r="1" b="4651"/>
          <a:stretch>
            <a:fillRect/>
          </a:stretch>
        </p:blipFill>
        <p:spPr>
          <a:xfrm>
            <a:off x="0" y="935763"/>
            <a:ext cx="12192000" cy="592223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1849013-2071-1B27-862D-E2270485B3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092"/>
            <a:ext cx="6358071" cy="1664867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514110A-F4F0-7AF3-3223-A1A280874731}"/>
              </a:ext>
            </a:extLst>
          </p:cNvPr>
          <p:cNvSpPr/>
          <p:nvPr/>
        </p:nvSpPr>
        <p:spPr>
          <a:xfrm>
            <a:off x="6990460" y="2384277"/>
            <a:ext cx="222190" cy="29910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FA08899-AF09-8FE8-57D9-E64B46B18E9F}"/>
              </a:ext>
            </a:extLst>
          </p:cNvPr>
          <p:cNvSpPr/>
          <p:nvPr/>
        </p:nvSpPr>
        <p:spPr>
          <a:xfrm>
            <a:off x="9263641" y="2683379"/>
            <a:ext cx="153824" cy="22219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7780A83-EF7E-FAC0-67E7-A1CF14243B3F}"/>
              </a:ext>
            </a:extLst>
          </p:cNvPr>
          <p:cNvSpPr/>
          <p:nvPr/>
        </p:nvSpPr>
        <p:spPr>
          <a:xfrm>
            <a:off x="5101839" y="2794474"/>
            <a:ext cx="222191" cy="34183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3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EB2C62D-B609-5939-9459-D781733AC8AF}"/>
              </a:ext>
            </a:extLst>
          </p:cNvPr>
          <p:cNvSpPr/>
          <p:nvPr/>
        </p:nvSpPr>
        <p:spPr>
          <a:xfrm>
            <a:off x="2777383" y="3429000"/>
            <a:ext cx="188008" cy="26756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4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3CDBDD20-4170-3586-0B3B-91EA8EAA7DAE}"/>
              </a:ext>
            </a:extLst>
          </p:cNvPr>
          <p:cNvSpPr/>
          <p:nvPr/>
        </p:nvSpPr>
        <p:spPr>
          <a:xfrm>
            <a:off x="2871387" y="4888194"/>
            <a:ext cx="188008" cy="26756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5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44731F32-512F-2F9B-EE00-9C49D6A93DC2}"/>
              </a:ext>
            </a:extLst>
          </p:cNvPr>
          <p:cNvSpPr/>
          <p:nvPr/>
        </p:nvSpPr>
        <p:spPr>
          <a:xfrm>
            <a:off x="7212650" y="4341264"/>
            <a:ext cx="188008" cy="3332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6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3180760-2DF0-D565-88BD-6779D4CEFD01}"/>
              </a:ext>
            </a:extLst>
          </p:cNvPr>
          <p:cNvSpPr/>
          <p:nvPr/>
        </p:nvSpPr>
        <p:spPr>
          <a:xfrm>
            <a:off x="8597069" y="3763099"/>
            <a:ext cx="188008" cy="26756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4479273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Область, с планеты">
            <a:extLst>
              <a:ext uri="{FF2B5EF4-FFF2-40B4-BE49-F238E27FC236}">
                <a16:creationId xmlns:a16="http://schemas.microsoft.com/office/drawing/2014/main" id="{0918F287-3CC4-96D3-7FDF-4D5A6C18A6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34692" y="2770602"/>
            <a:ext cx="3000869" cy="3000869"/>
          </a:xfrm>
          <a:prstGeom prst="rect">
            <a:avLst/>
          </a:prstGeom>
        </p:spPr>
      </p:pic>
      <p:sp>
        <p:nvSpPr>
          <p:cNvPr id="5" name="Объект 4">
            <a:extLst>
              <a:ext uri="{FF2B5EF4-FFF2-40B4-BE49-F238E27FC236}">
                <a16:creationId xmlns:a16="http://schemas.microsoft.com/office/drawing/2014/main" id="{C4384225-4C32-D816-8B20-5D5888BF30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4281"/>
            <a:ext cx="12191999" cy="560719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00881B"/>
                </a:solidFill>
                <a:latin typeface="TomskObl2104" pitchFamily="50" charset="0"/>
              </a:rPr>
              <a:t>Визуализацию можно использовать на всех этапах обучения: </a:t>
            </a:r>
          </a:p>
          <a:p>
            <a:endParaRPr lang="ru-RU" dirty="0"/>
          </a:p>
        </p:txBody>
      </p:sp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0CC23CE3-052A-57B6-EC98-8775627C3A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3136092"/>
              </p:ext>
            </p:extLst>
          </p:nvPr>
        </p:nvGraphicFramePr>
        <p:xfrm>
          <a:off x="1751888" y="640936"/>
          <a:ext cx="8408112" cy="54973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82B41CB-EC65-9245-2E25-F7B5050DBF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61" y="164281"/>
            <a:ext cx="414425" cy="476655"/>
          </a:xfrm>
          <a:prstGeom prst="rect">
            <a:avLst/>
          </a:prstGeom>
        </p:spPr>
      </p:pic>
      <p:pic>
        <p:nvPicPr>
          <p:cNvPr id="16" name="Рисунок 15" descr="Земной шар: Северная и Южная Америка со сплошной заливкой">
            <a:extLst>
              <a:ext uri="{FF2B5EF4-FFF2-40B4-BE49-F238E27FC236}">
                <a16:creationId xmlns:a16="http://schemas.microsoft.com/office/drawing/2014/main" id="{53079DC6-9F1C-92F7-1BF7-3549FC7121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10077" y="975351"/>
            <a:ext cx="1317488" cy="131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4245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E3FF09E0-CF77-2C0A-FC96-7456C46FBE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3373075"/>
              </p:ext>
            </p:extLst>
          </p:nvPr>
        </p:nvGraphicFramePr>
        <p:xfrm>
          <a:off x="2" y="111096"/>
          <a:ext cx="12191998" cy="68280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5999">
                  <a:extLst>
                    <a:ext uri="{9D8B030D-6E8A-4147-A177-3AD203B41FA5}">
                      <a16:colId xmlns:a16="http://schemas.microsoft.com/office/drawing/2014/main" val="1109768843"/>
                    </a:ext>
                  </a:extLst>
                </a:gridCol>
                <a:gridCol w="6095999">
                  <a:extLst>
                    <a:ext uri="{9D8B030D-6E8A-4147-A177-3AD203B41FA5}">
                      <a16:colId xmlns:a16="http://schemas.microsoft.com/office/drawing/2014/main" val="3021020687"/>
                    </a:ext>
                  </a:extLst>
                </a:gridCol>
              </a:tblGrid>
              <a:tr h="117403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Упрощение познания:</a:t>
                      </a:r>
                      <a:r>
                        <a:rPr lang="ru-RU" sz="2400" b="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endParaRPr lang="ru-RU" dirty="0"/>
                    </a:p>
                    <a:p>
                      <a:pPr algn="just"/>
                      <a:r>
                        <a:rPr lang="ru-RU" sz="1800" b="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Визуализация выступает связующим звеном между учебным материалом и результатами обучения, уплотняя сам процесс познания.</a:t>
                      </a:r>
                      <a:endParaRPr lang="ru-RU" dirty="0"/>
                    </a:p>
                  </a:txBody>
                  <a:tcPr>
                    <a:solidFill>
                      <a:srgbClr val="00881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Формирование критического и визуального мышления:</a:t>
                      </a:r>
                    </a:p>
                    <a:p>
                      <a:endParaRPr lang="ru-RU" dirty="0"/>
                    </a:p>
                    <a:p>
                      <a:pPr algn="just"/>
                      <a:r>
                        <a:rPr lang="ru-RU" sz="1800" b="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Использование приемов визуализации развивает умение анализировать и воспринимать учебный материал, формировать зрительные представления.</a:t>
                      </a:r>
                      <a:endParaRPr lang="ru-RU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6493288"/>
                  </a:ext>
                </a:extLst>
              </a:tr>
              <a:tr h="160146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Развитие творческих способностей: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i="0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ru-RU" sz="1800" b="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Инновационные подходы позволяют развивать креативность школьников через информационно-коммуникационные технологии. </a:t>
                      </a:r>
                      <a:endParaRPr lang="ru-RU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Повышение уровня усвоения материала: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i="0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ru-RU" sz="1800" b="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Различные виды наглядных пособий способствуют лучшему восприятию и запоминанию информации. </a:t>
                      </a:r>
                      <a:endParaRPr lang="ru-RU" dirty="0"/>
                    </a:p>
                  </a:txBody>
                  <a:tcPr>
                    <a:solidFill>
                      <a:srgbClr val="00881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7297870"/>
                  </a:ext>
                </a:extLst>
              </a:tr>
              <a:tr h="86817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 Активизация учебно-познавательной деятельности:</a:t>
                      </a:r>
                    </a:p>
                    <a:p>
                      <a:pPr algn="just"/>
                      <a:r>
                        <a:rPr lang="ru-RU" sz="1800" b="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Учащиеся приобретают навыки анализа, выделения главного, сравнения фактов и формирования выводов.</a:t>
                      </a:r>
                      <a:endParaRPr lang="ru-RU" dirty="0"/>
                    </a:p>
                  </a:txBody>
                  <a:tcPr>
                    <a:solidFill>
                      <a:srgbClr val="00881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 Увеличение мотивации и интереса</a:t>
                      </a:r>
                    </a:p>
                    <a:p>
                      <a:pPr algn="just"/>
                      <a:r>
                        <a:rPr lang="ru-RU" sz="1800" b="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Наглядные приемы повышают интерес учащихся к предмету и формируют устойчивый познавательный интерес.</a:t>
                      </a:r>
                      <a:endParaRPr lang="ru-RU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4496292"/>
                  </a:ext>
                </a:extLst>
              </a:tr>
              <a:tr h="189033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lang="ru-RU" sz="1800" b="1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ru-RU" sz="2400" b="1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Обучение видению и пониманию:</a:t>
                      </a:r>
                    </a:p>
                    <a:p>
                      <a:pPr algn="just"/>
                      <a:r>
                        <a:rPr lang="ru-RU" sz="1800" b="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Современные уроки становятся эффективнее благодаря правильному использованию методов визуализации, которые учат детей смотреть и видеть суть явлений.</a:t>
                      </a:r>
                      <a:endParaRPr lang="ru-RU" dirty="0"/>
                    </a:p>
                  </a:txBody>
                  <a:tcPr>
                    <a:solidFill>
                      <a:srgbClr val="00881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14331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53144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0E5004-BDE6-479C-9298-B5B2E1B7BA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071" y="229015"/>
            <a:ext cx="6121676" cy="6121676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7D2633E-EB7C-46B0-87DF-D59481E3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996" y="4419173"/>
            <a:ext cx="7181850" cy="77152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Ирина Святославовна Чистякова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D8E30B65-3BA0-49C0-BEA4-DD621F1B2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863" y="5444347"/>
            <a:ext cx="7250584" cy="77152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b="1" dirty="0">
                <a:solidFill>
                  <a:schemeClr val="bg1"/>
                </a:solidFill>
                <a:latin typeface="Gerbera Light" panose="02000300000000000000" pitchFamily="50" charset="-52"/>
              </a:rPr>
              <a:t>учитель географии МАОУ Заозерная СОШ № 16 г. Томска</a:t>
            </a:r>
          </a:p>
          <a:p>
            <a:pPr marL="0" indent="0" algn="ctr">
              <a:buNone/>
            </a:pPr>
            <a:r>
              <a:rPr lang="ru-RU" sz="2000" b="1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 Light" panose="02000300000000000000" pitchFamily="50" charset="-52"/>
              </a:rPr>
              <a:t>89832305973</a:t>
            </a:r>
          </a:p>
          <a:p>
            <a:pPr marL="0" indent="0" algn="ctr">
              <a:buNone/>
            </a:pPr>
            <a:r>
              <a:rPr lang="en-US" sz="2000" b="1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chistyak0vairina@yandex.ru</a:t>
            </a:r>
            <a:endParaRPr lang="ru-RU" sz="2000" b="1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Gerbera Light" panose="02000300000000000000" pitchFamily="50" charset="-52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02C5EC9-CAAB-4AB2-B7FE-101BD0C7DA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574" y="749968"/>
            <a:ext cx="2024695" cy="54088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9476FF1-8D8C-4393-9981-E58C2167BA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61" y="1792741"/>
            <a:ext cx="2733878" cy="273387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270" y="4984788"/>
            <a:ext cx="358778" cy="40936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20E23C-7C1F-4CDB-8F20-ED2A6DA456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844" y="1043788"/>
            <a:ext cx="4492131" cy="449213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36261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Человек Пытается Привлечь Внимание — стоковые фотографии и другие картинки  Абстрактный - Абстрактный, Бизнес, Бизнесмен - iStock">
            <a:extLst>
              <a:ext uri="{FF2B5EF4-FFF2-40B4-BE49-F238E27FC236}">
                <a16:creationId xmlns:a16="http://schemas.microsoft.com/office/drawing/2014/main" id="{5451D840-809D-AB13-1410-B11D606799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408" y="4600575"/>
            <a:ext cx="2028825" cy="225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Круговая диаграмма – Бесплатные иконки: бизнес">
            <a:extLst>
              <a:ext uri="{FF2B5EF4-FFF2-40B4-BE49-F238E27FC236}">
                <a16:creationId xmlns:a16="http://schemas.microsoft.com/office/drawing/2014/main" id="{3F5FD85F-D8CC-95DF-15E9-CC7072ADE6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4827" y="1281545"/>
            <a:ext cx="1691700" cy="169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диаграмма на прозрачном фоне 28 фото">
            <a:extLst>
              <a:ext uri="{FF2B5EF4-FFF2-40B4-BE49-F238E27FC236}">
                <a16:creationId xmlns:a16="http://schemas.microsoft.com/office/drawing/2014/main" id="{94E98490-EA64-06FF-3D5F-8338E5C283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4417" y="3892421"/>
            <a:ext cx="2655954" cy="1947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2A62150-5C39-C355-979A-F1A69BE891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55442" y="2394657"/>
            <a:ext cx="1288158" cy="176388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993795" y="358215"/>
            <a:ext cx="110523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Актуальность визуализации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3" name="AutoShape 4">
            <a:extLst>
              <a:ext uri="{FF2B5EF4-FFF2-40B4-BE49-F238E27FC236}">
                <a16:creationId xmlns:a16="http://schemas.microsoft.com/office/drawing/2014/main" id="{1D28FDA1-EB45-DD68-299D-F61994B6290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Блок-схема: знак завершения 1">
            <a:extLst>
              <a:ext uri="{FF2B5EF4-FFF2-40B4-BE49-F238E27FC236}">
                <a16:creationId xmlns:a16="http://schemas.microsoft.com/office/drawing/2014/main" id="{F6CDC67E-84CF-614C-EDFF-B1F33E39AE79}"/>
              </a:ext>
            </a:extLst>
          </p:cNvPr>
          <p:cNvSpPr/>
          <p:nvPr/>
        </p:nvSpPr>
        <p:spPr>
          <a:xfrm>
            <a:off x="278544" y="1620982"/>
            <a:ext cx="6105630" cy="881149"/>
          </a:xfrm>
          <a:prstGeom prst="flowChartTermina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1. Улучшение понимания</a:t>
            </a:r>
          </a:p>
        </p:txBody>
      </p:sp>
      <p:sp>
        <p:nvSpPr>
          <p:cNvPr id="7" name="Блок-схема: знак завершения 6">
            <a:extLst>
              <a:ext uri="{FF2B5EF4-FFF2-40B4-BE49-F238E27FC236}">
                <a16:creationId xmlns:a16="http://schemas.microsoft.com/office/drawing/2014/main" id="{63742F75-A7B1-DEE5-93BF-BA8514EAC6DD}"/>
              </a:ext>
            </a:extLst>
          </p:cNvPr>
          <p:cNvSpPr/>
          <p:nvPr/>
        </p:nvSpPr>
        <p:spPr>
          <a:xfrm>
            <a:off x="5969579" y="2919905"/>
            <a:ext cx="6105630" cy="881149"/>
          </a:xfrm>
          <a:prstGeom prst="flowChartTermina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2. Упрощение сложных данных</a:t>
            </a:r>
          </a:p>
        </p:txBody>
      </p:sp>
      <p:sp>
        <p:nvSpPr>
          <p:cNvPr id="10" name="Блок-схема: знак завершения 9">
            <a:extLst>
              <a:ext uri="{FF2B5EF4-FFF2-40B4-BE49-F238E27FC236}">
                <a16:creationId xmlns:a16="http://schemas.microsoft.com/office/drawing/2014/main" id="{1E0C0137-DB3C-BBBD-729B-E21FA406B363}"/>
              </a:ext>
            </a:extLst>
          </p:cNvPr>
          <p:cNvSpPr/>
          <p:nvPr/>
        </p:nvSpPr>
        <p:spPr>
          <a:xfrm>
            <a:off x="278544" y="3999329"/>
            <a:ext cx="6105630" cy="881149"/>
          </a:xfrm>
          <a:prstGeom prst="flowChartTermina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3. Привлечение внимания</a:t>
            </a:r>
          </a:p>
        </p:txBody>
      </p:sp>
      <p:sp>
        <p:nvSpPr>
          <p:cNvPr id="11" name="Блок-схема: знак завершения 10">
            <a:extLst>
              <a:ext uri="{FF2B5EF4-FFF2-40B4-BE49-F238E27FC236}">
                <a16:creationId xmlns:a16="http://schemas.microsoft.com/office/drawing/2014/main" id="{D8511A7E-7A99-9A4B-7E0A-71B4E7B63693}"/>
              </a:ext>
            </a:extLst>
          </p:cNvPr>
          <p:cNvSpPr/>
          <p:nvPr/>
        </p:nvSpPr>
        <p:spPr>
          <a:xfrm>
            <a:off x="3195585" y="5840120"/>
            <a:ext cx="6105630" cy="881149"/>
          </a:xfrm>
          <a:prstGeom prst="flowChartTermina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4. Поддержка памяти</a:t>
            </a:r>
          </a:p>
        </p:txBody>
      </p:sp>
    </p:spTree>
    <p:extLst>
      <p:ext uri="{BB962C8B-B14F-4D97-AF65-F5344CB8AC3E}">
        <p14:creationId xmlns:p14="http://schemas.microsoft.com/office/powerpoint/2010/main" val="1012781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2896" y="0"/>
            <a:ext cx="7224342" cy="1227723"/>
          </a:xfrm>
        </p:spPr>
        <p:txBody>
          <a:bodyPr>
            <a:norm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«</a:t>
            </a:r>
            <a:r>
              <a:rPr lang="ru-RU" sz="5400" dirty="0">
                <a:solidFill>
                  <a:srgbClr val="00881B"/>
                </a:solidFill>
                <a:latin typeface="TomskObl2104" pitchFamily="50" charset="0"/>
                <a:ea typeface="+mn-ea"/>
                <a:cs typeface="+mn-cs"/>
              </a:rPr>
              <a:t>Усвоение знаний”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55B21B4F-C516-718E-58C1-6BF038C5EE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248" y="2270628"/>
            <a:ext cx="3367160" cy="3367160"/>
          </a:xfrm>
        </p:spPr>
      </p:pic>
      <p:graphicFrame>
        <p:nvGraphicFramePr>
          <p:cNvPr id="10" name="Объект 15">
            <a:extLst>
              <a:ext uri="{FF2B5EF4-FFF2-40B4-BE49-F238E27FC236}">
                <a16:creationId xmlns:a16="http://schemas.microsoft.com/office/drawing/2014/main" id="{E19FF6CD-83F6-5CFD-9A8D-4B1491C88E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0626603"/>
              </p:ext>
            </p:extLst>
          </p:nvPr>
        </p:nvGraphicFramePr>
        <p:xfrm>
          <a:off x="4496602" y="1227723"/>
          <a:ext cx="7488959" cy="53952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2" name="Рисунок 11" descr="Лампочка">
            <a:extLst>
              <a:ext uri="{FF2B5EF4-FFF2-40B4-BE49-F238E27FC236}">
                <a16:creationId xmlns:a16="http://schemas.microsoft.com/office/drawing/2014/main" id="{0454599C-A633-ADB5-CB66-9E94D6FF3D5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95428" y="-63335"/>
            <a:ext cx="2567094" cy="256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939" y="165368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686264" y="-172135"/>
            <a:ext cx="100713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Средства визуализации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D8525F-DF94-4768-A811-5209689E6BBD}"/>
              </a:ext>
            </a:extLst>
          </p:cNvPr>
          <p:cNvSpPr txBox="1"/>
          <p:nvPr/>
        </p:nvSpPr>
        <p:spPr>
          <a:xfrm>
            <a:off x="229970" y="2344737"/>
            <a:ext cx="4459338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ru-RU" sz="3600" b="1" dirty="0"/>
              <a:t>Power Point –  </a:t>
            </a:r>
            <a:r>
              <a:rPr lang="ru-RU" sz="2800" dirty="0"/>
              <a:t>это программа для создания презентаций, разработанная компанией Microsoft.</a:t>
            </a:r>
            <a:endParaRPr lang="ru-RU" sz="2800" b="1" dirty="0"/>
          </a:p>
          <a:p>
            <a:pPr algn="just"/>
            <a:r>
              <a:rPr lang="ru-RU" sz="3600" b="1" dirty="0"/>
              <a:t> </a:t>
            </a:r>
            <a:endParaRPr lang="ru-RU" sz="3600" spc="-10" dirty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0731F3A-6A2A-6262-8A53-45F7296A5F9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6771" t="3256" r="3502" b="7152"/>
          <a:stretch>
            <a:fillRect/>
          </a:stretch>
        </p:blipFill>
        <p:spPr>
          <a:xfrm>
            <a:off x="5192134" y="734570"/>
            <a:ext cx="6062677" cy="6144212"/>
          </a:xfrm>
          <a:prstGeom prst="rect">
            <a:avLst/>
          </a:prstGeom>
        </p:spPr>
      </p:pic>
      <p:sp>
        <p:nvSpPr>
          <p:cNvPr id="4" name="Rectangle: Rounded Corners 37">
            <a:extLst>
              <a:ext uri="{FF2B5EF4-FFF2-40B4-BE49-F238E27FC236}">
                <a16:creationId xmlns:a16="http://schemas.microsoft.com/office/drawing/2014/main" id="{E73AAB5D-3506-A758-7D9F-10D2E429751C}"/>
              </a:ext>
            </a:extLst>
          </p:cNvPr>
          <p:cNvSpPr/>
          <p:nvPr/>
        </p:nvSpPr>
        <p:spPr>
          <a:xfrm>
            <a:off x="1991120" y="5345372"/>
            <a:ext cx="1589172" cy="1111525"/>
          </a:xfrm>
          <a:prstGeom prst="roundRect">
            <a:avLst/>
          </a:prstGeom>
          <a:gradFill>
            <a:gsLst>
              <a:gs pos="0">
                <a:srgbClr val="2DE793"/>
              </a:gs>
              <a:gs pos="100000">
                <a:srgbClr val="1FC36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создание презентаций</a:t>
            </a:r>
            <a:endParaRPr lang="en-IN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921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BA5C42-D97A-00D3-3B10-F431020063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969E30D-7306-F9CD-03FB-092059E10D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073" y="170963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C96F2DD-E936-6C8F-F717-07A9C1FE6C8C}"/>
              </a:ext>
            </a:extLst>
          </p:cNvPr>
          <p:cNvSpPr txBox="1"/>
          <p:nvPr/>
        </p:nvSpPr>
        <p:spPr>
          <a:xfrm>
            <a:off x="1747498" y="-181243"/>
            <a:ext cx="100713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Средства визуализации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7BD242-C0A5-23E7-0C5C-5E08C45C710B}"/>
              </a:ext>
            </a:extLst>
          </p:cNvPr>
          <p:cNvSpPr txBox="1"/>
          <p:nvPr/>
        </p:nvSpPr>
        <p:spPr>
          <a:xfrm>
            <a:off x="473429" y="833005"/>
            <a:ext cx="1171857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b="1" dirty="0"/>
              <a:t>2. </a:t>
            </a:r>
            <a:r>
              <a:rPr lang="ru-RU" sz="3600" b="1" u="sng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Aspose.AI</a:t>
            </a:r>
            <a:r>
              <a:rPr lang="ru-RU" dirty="0"/>
              <a:t>  </a:t>
            </a:r>
            <a:r>
              <a:rPr lang="ru-RU" sz="2000" dirty="0"/>
              <a:t>это российский проект в области разработки искусственного интеллекта, направленный на создание мощного русскоязычного аналога ChatGPT. </a:t>
            </a:r>
            <a:endParaRPr lang="ru-RU" sz="3600" b="1" u="sng" dirty="0"/>
          </a:p>
          <a:p>
            <a:pPr algn="just"/>
            <a:r>
              <a:rPr lang="ru-RU" sz="3600" b="1" dirty="0"/>
              <a:t>3. </a:t>
            </a:r>
            <a:r>
              <a:rPr lang="en-US" sz="3600" b="1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https://biouroki.ru/</a:t>
            </a:r>
            <a:r>
              <a:rPr lang="ru-RU" sz="3600" b="1" dirty="0"/>
              <a:t> </a:t>
            </a:r>
            <a:r>
              <a:rPr lang="ru-RU" sz="2000" dirty="0"/>
              <a:t>это образовательный ресурс, сайт предлагает широкий спектр материалов для обучения и самообразования, включая кроссворды, тесты, ребусы и </a:t>
            </a:r>
            <a:r>
              <a:rPr lang="ru-RU" sz="2000" dirty="0" err="1"/>
              <a:t>тд</a:t>
            </a:r>
            <a:r>
              <a:rPr lang="ru-RU" sz="2000" dirty="0"/>
              <a:t>.</a:t>
            </a:r>
            <a:endParaRPr lang="ru-RU" sz="2000" b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DB8508A-579E-A487-47E3-C9955539338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0476" t="12486" r="1428" b="2857"/>
          <a:stretch>
            <a:fillRect/>
          </a:stretch>
        </p:blipFill>
        <p:spPr>
          <a:xfrm>
            <a:off x="7941958" y="2865936"/>
            <a:ext cx="4160587" cy="282798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BB6EF15-7476-7607-69BD-3EF9F6DA048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6636" t="12694" b="20970"/>
          <a:stretch>
            <a:fillRect/>
          </a:stretch>
        </p:blipFill>
        <p:spPr>
          <a:xfrm>
            <a:off x="345177" y="3117902"/>
            <a:ext cx="4465123" cy="312225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DE3D4F4-C4A9-6EAA-5F13-8730C701282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51818" t="29382" r="9591" b="25091"/>
          <a:stretch>
            <a:fillRect/>
          </a:stretch>
        </p:blipFill>
        <p:spPr>
          <a:xfrm>
            <a:off x="3871359" y="3557019"/>
            <a:ext cx="4705004" cy="3122257"/>
          </a:xfrm>
          <a:prstGeom prst="rect">
            <a:avLst/>
          </a:prstGeom>
        </p:spPr>
      </p:pic>
      <p:sp>
        <p:nvSpPr>
          <p:cNvPr id="10" name="Rectangle: Rounded Corners 37">
            <a:extLst>
              <a:ext uri="{FF2B5EF4-FFF2-40B4-BE49-F238E27FC236}">
                <a16:creationId xmlns:a16="http://schemas.microsoft.com/office/drawing/2014/main" id="{5A18B974-D46E-8292-2F6D-B7E72CC55758}"/>
              </a:ext>
            </a:extLst>
          </p:cNvPr>
          <p:cNvSpPr/>
          <p:nvPr/>
        </p:nvSpPr>
        <p:spPr>
          <a:xfrm>
            <a:off x="9090189" y="5567751"/>
            <a:ext cx="1589172" cy="1111525"/>
          </a:xfrm>
          <a:prstGeom prst="roundRect">
            <a:avLst/>
          </a:prstGeom>
          <a:gradFill>
            <a:gsLst>
              <a:gs pos="0">
                <a:srgbClr val="2DE793"/>
              </a:gs>
              <a:gs pos="100000">
                <a:srgbClr val="1FC36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создание кроссвордов </a:t>
            </a:r>
            <a:endParaRPr lang="en-IN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137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E62DDA-06B7-7FED-5DAE-2E17EB5AA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378" y="-59330"/>
            <a:ext cx="12075622" cy="1325563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881B"/>
                </a:solidFill>
                <a:latin typeface="TomskObl2104" pitchFamily="50" charset="0"/>
              </a:rPr>
              <a:t>     Кроссворд по теме Солнечная система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2ECA54B-1952-8406-9B86-D814D1A877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57379" t="29493" r="4366" b="18545"/>
          <a:stretch>
            <a:fillRect/>
          </a:stretch>
        </p:blipFill>
        <p:spPr>
          <a:xfrm>
            <a:off x="1510523" y="1098102"/>
            <a:ext cx="9129767" cy="575989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A4B196D-F126-A456-E096-29974F38DF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78" y="365125"/>
            <a:ext cx="414425" cy="47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830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8CCF87D-9D07-3D83-A9BD-D46198E3933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2318" t="26424" r="29500" b="28485"/>
          <a:stretch>
            <a:fillRect/>
          </a:stretch>
        </p:blipFill>
        <p:spPr>
          <a:xfrm>
            <a:off x="1536352" y="394747"/>
            <a:ext cx="9685830" cy="6434158"/>
          </a:xfrm>
          <a:prstGeom prst="rect">
            <a:avLst/>
          </a:prstGeom>
        </p:spPr>
      </p:pic>
      <p:sp>
        <p:nvSpPr>
          <p:cNvPr id="8" name="Rectangle: Rounded Corners 37">
            <a:extLst>
              <a:ext uri="{FF2B5EF4-FFF2-40B4-BE49-F238E27FC236}">
                <a16:creationId xmlns:a16="http://schemas.microsoft.com/office/drawing/2014/main" id="{6568EA31-C610-4C6D-D1A6-C70AE5AB5741}"/>
              </a:ext>
            </a:extLst>
          </p:cNvPr>
          <p:cNvSpPr/>
          <p:nvPr/>
        </p:nvSpPr>
        <p:spPr>
          <a:xfrm>
            <a:off x="273414" y="149628"/>
            <a:ext cx="2392873" cy="1450572"/>
          </a:xfrm>
          <a:prstGeom prst="roundRect">
            <a:avLst/>
          </a:prstGeom>
          <a:gradFill>
            <a:gsLst>
              <a:gs pos="0">
                <a:srgbClr val="2DE793"/>
              </a:gs>
              <a:gs pos="100000">
                <a:srgbClr val="1FC36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Ответы </a:t>
            </a:r>
            <a:endParaRPr lang="en-IN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3817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F55D41-7ABB-8C63-081A-C0DDD90E5E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22">
            <a:extLst>
              <a:ext uri="{FF2B5EF4-FFF2-40B4-BE49-F238E27FC236}">
                <a16:creationId xmlns:a16="http://schemas.microsoft.com/office/drawing/2014/main" id="{84E98E4F-FBF1-2218-D688-4335FE41FDC4}"/>
              </a:ext>
            </a:extLst>
          </p:cNvPr>
          <p:cNvSpPr/>
          <p:nvPr/>
        </p:nvSpPr>
        <p:spPr>
          <a:xfrm>
            <a:off x="10130410" y="27527"/>
            <a:ext cx="1784465" cy="1139436"/>
          </a:xfrm>
          <a:prstGeom prst="roundRect">
            <a:avLst/>
          </a:prstGeom>
          <a:gradFill>
            <a:gsLst>
              <a:gs pos="0">
                <a:srgbClr val="50D09F"/>
              </a:gs>
              <a:gs pos="100000">
                <a:srgbClr val="31B18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генерация изображений</a:t>
            </a:r>
            <a:endParaRPr lang="en-IN" dirty="0">
              <a:solidFill>
                <a:schemeClr val="tx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43F9B12-71E6-ADDF-F691-8F649C7404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357" y="212856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A1179B7-1527-E1B6-639E-DE6C90B99257}"/>
              </a:ext>
            </a:extLst>
          </p:cNvPr>
          <p:cNvSpPr txBox="1"/>
          <p:nvPr/>
        </p:nvSpPr>
        <p:spPr>
          <a:xfrm>
            <a:off x="1583782" y="-118702"/>
            <a:ext cx="100713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Средства визуализации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97C538-EB8D-B597-16DD-50ACD5F7EC58}"/>
              </a:ext>
            </a:extLst>
          </p:cNvPr>
          <p:cNvSpPr txBox="1"/>
          <p:nvPr/>
        </p:nvSpPr>
        <p:spPr>
          <a:xfrm>
            <a:off x="697639" y="961868"/>
            <a:ext cx="109575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dirty="0"/>
              <a:t> 4. </a:t>
            </a:r>
            <a:r>
              <a:rPr lang="en-US" sz="36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https://fusionbrain.ai/</a:t>
            </a:r>
            <a:r>
              <a:rPr lang="ru-RU" sz="3600" dirty="0"/>
              <a:t> </a:t>
            </a:r>
            <a:r>
              <a:rPr lang="ru-RU" sz="2000" dirty="0"/>
              <a:t>онлайн-платформа, предназначенная для генерации и редактирования изображений с использованием технологий искусственного интеллекта.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D247CB8-C007-509F-E84E-CCE3BB8C7B4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5596" t="12699" r="1427" b="6243"/>
          <a:stretch>
            <a:fillRect/>
          </a:stretch>
        </p:blipFill>
        <p:spPr>
          <a:xfrm>
            <a:off x="341741" y="2200277"/>
            <a:ext cx="3895898" cy="264759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E227FC4-020A-C4C1-F315-DBF0879A70A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5678" t="14928" r="1005" b="27758"/>
          <a:stretch>
            <a:fillRect/>
          </a:stretch>
        </p:blipFill>
        <p:spPr>
          <a:xfrm>
            <a:off x="5691499" y="2435551"/>
            <a:ext cx="6500501" cy="393061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015065E-E14B-4ADD-3ED1-A9445FD5AAA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5682" t="48660" r="15864" b="26788"/>
          <a:stretch>
            <a:fillRect/>
          </a:stretch>
        </p:blipFill>
        <p:spPr>
          <a:xfrm>
            <a:off x="836866" y="4248980"/>
            <a:ext cx="4688378" cy="1683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403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663F8AE-14C4-5873-B69A-581BBCDCCC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299" y="0"/>
            <a:ext cx="4671753" cy="6061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60CF221-415E-7AD5-4635-2772C13BE9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5095" y="1239158"/>
            <a:ext cx="4147490" cy="41474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5F9ED4D-A05C-9B9F-6E9E-E274AD632A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4462" y="3152577"/>
            <a:ext cx="3661901" cy="3661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DE8F3F4-04BA-25CD-2454-CF8761D3A4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644" y="0"/>
            <a:ext cx="3473229" cy="3473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0870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1665</TotalTime>
  <Words>420</Words>
  <Application>Microsoft Office PowerPoint</Application>
  <PresentationFormat>Широкоэкранный</PresentationFormat>
  <Paragraphs>74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Calibri Light</vt:lpstr>
      <vt:lpstr>Gerbera Light</vt:lpstr>
      <vt:lpstr>Arial</vt:lpstr>
      <vt:lpstr>Calibri</vt:lpstr>
      <vt:lpstr>Arial Black</vt:lpstr>
      <vt:lpstr>TomskObl2104</vt:lpstr>
      <vt:lpstr>Тема Office</vt:lpstr>
      <vt:lpstr>Повышение качества усвоения учебного материала на уроках географии через применение визуализационных технологий  </vt:lpstr>
      <vt:lpstr>Презентация PowerPoint</vt:lpstr>
      <vt:lpstr>«Усвоение знаний”</vt:lpstr>
      <vt:lpstr>Презентация PowerPoint</vt:lpstr>
      <vt:lpstr>Презентация PowerPoint</vt:lpstr>
      <vt:lpstr>     Кроссворд по теме Солнечная система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Ирина Святославовна Чистякова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Пользователь</cp:lastModifiedBy>
  <cp:revision>132</cp:revision>
  <dcterms:created xsi:type="dcterms:W3CDTF">2025-07-14T10:33:41Z</dcterms:created>
  <dcterms:modified xsi:type="dcterms:W3CDTF">2025-08-19T02:32:41Z</dcterms:modified>
</cp:coreProperties>
</file>