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61" r:id="rId4"/>
    <p:sldId id="262" r:id="rId5"/>
    <p:sldId id="263" r:id="rId6"/>
    <p:sldId id="264" r:id="rId7"/>
    <p:sldId id="270" r:id="rId8"/>
  </p:sldIdLst>
  <p:sldSz cx="12192000" cy="6858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Gerbera" panose="02000500000000000000" pitchFamily="2" charset="-52"/>
      <p:regular r:id="rId15"/>
      <p:bold r:id="rId16"/>
    </p:embeddedFont>
    <p:embeddedFont>
      <p:font typeface="Gerbera-Black" panose="02000A00000000000000" pitchFamily="2" charset="-52"/>
      <p:regular r:id="rId17"/>
    </p:embeddedFont>
    <p:embeddedFont>
      <p:font typeface="TomskObl2104" panose="020B0604020202020204" charset="0"/>
      <p:regular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4A02"/>
    <a:srgbClr val="121316"/>
    <a:srgbClr val="00881B"/>
    <a:srgbClr val="FE8455"/>
    <a:srgbClr val="005AA3"/>
    <a:srgbClr val="BA4318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90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ableStyles" Target="tableStyles.xml"/><Relationship Id="rId10" Type="http://schemas.openxmlformats.org/officeDocument/2006/relationships/font" Target="fonts/font2.fntdata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34131487"/>
        <c:axId val="592261439"/>
        <c:axId val="0"/>
      </c:bar3DChart>
      <c:catAx>
        <c:axId val="18341314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92261439"/>
        <c:crosses val="autoZero"/>
        <c:auto val="1"/>
        <c:lblAlgn val="ctr"/>
        <c:lblOffset val="100"/>
        <c:noMultiLvlLbl val="0"/>
      </c:catAx>
      <c:valAx>
        <c:axId val="5922614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341314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3" name="Рисунок 2">
          <a:extLst xmlns:a="http://schemas.openxmlformats.org/drawingml/2006/main">
            <a:ext uri="{FF2B5EF4-FFF2-40B4-BE49-F238E27FC236}">
              <a16:creationId xmlns:a16="http://schemas.microsoft.com/office/drawing/2014/main" id="{745A70B9-9662-4F4C-B745-E76FBAFE1BCC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7069207" cy="4572000"/>
        </a:xfrm>
        <a:prstGeom xmlns:a="http://schemas.openxmlformats.org/drawingml/2006/main" prst="rect">
          <a:avLst/>
        </a:prstGeom>
        <a:ln xmlns:a="http://schemas.openxmlformats.org/drawingml/2006/main" w="190500" cap="sq">
          <a:solidFill>
            <a:srgbClr val="C8C6BD"/>
          </a:solidFill>
          <a:prstDash val="solid"/>
          <a:miter lim="800000"/>
        </a:ln>
        <a:effectLst xmlns:a="http://schemas.openxmlformats.org/drawingml/2006/main">
          <a:outerShdw blurRad="254000" algn="bl" rotWithShape="0">
            <a:srgbClr val="000000">
              <a:alpha val="43000"/>
            </a:srgbClr>
          </a:outerShdw>
        </a:effectLst>
        <a:scene3d xmlns:a="http://schemas.openxmlformats.org/drawingml/2006/main">
          <a:camera prst="perspectiveFront" fov="5400000"/>
          <a:lightRig rig="threePt" dir="t">
            <a:rot lat="0" lon="0" rev="2100000"/>
          </a:lightRig>
        </a:scene3d>
        <a:sp3d xmlns:a="http://schemas.openxmlformats.org/drawingml/2006/main" extrusionH="25400">
          <a:bevelT w="304800" h="152400" prst="hardEdge"/>
          <a:extrusionClr>
            <a:srgbClr val="000000"/>
          </a:extrusionClr>
        </a:sp3d>
      </cdr:spPr>
    </cdr:pic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17.08.2025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17.08.2025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17.08.2025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17.08.2025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17.08.2025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17.08.2025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17.08.2025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17.08.2025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17.08.2025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17.08.2025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17.08.2025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17.08.2025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4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6" y="2902676"/>
            <a:ext cx="4943474" cy="1418136"/>
          </a:xfrm>
          <a:noFill/>
        </p:spPr>
        <p:txBody>
          <a:bodyPr>
            <a:noAutofit/>
          </a:bodyPr>
          <a:lstStyle/>
          <a:p>
            <a:pPr algn="l"/>
            <a:r>
              <a:rPr lang="ru-RU" sz="2400" dirty="0">
                <a:solidFill>
                  <a:schemeClr val="bg1"/>
                </a:solidFill>
                <a:latin typeface="TomskObl2104" pitchFamily="50" charset="0"/>
              </a:rPr>
              <a:t>Настольные игры как инструмент развития пространственного мышления и краеведческих знаний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58" y="4686299"/>
            <a:ext cx="4812668" cy="2171701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1800" b="1" dirty="0">
                <a:latin typeface="Gerbera Light" panose="02000300000000000000" pitchFamily="50" charset="-52"/>
              </a:rPr>
              <a:t>Былин Евгений Маратович, учитель географии МБОУ СОШ №49 г. Томск;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 b="1" dirty="0">
                <a:latin typeface="Gerbera Light" panose="02000300000000000000" pitchFamily="50" charset="-52"/>
              </a:rPr>
              <a:t>Педагог - игротехник;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 b="1" dirty="0">
                <a:latin typeface="Gerbera Light" panose="02000300000000000000" pitchFamily="50" charset="-52"/>
              </a:rPr>
              <a:t>Экскурсовод – методист;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 b="1" dirty="0">
                <a:latin typeface="Gerbera Light" panose="02000300000000000000" pitchFamily="50" charset="-52"/>
              </a:rPr>
              <a:t>Экскурсовод военно – патриотических маршрутов;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800" b="1" dirty="0">
                <a:latin typeface="Gerbera Light" panose="02000300000000000000" pitchFamily="50" charset="-52"/>
              </a:rPr>
              <a:t>Победитель Международного конкурса «Проводники смыслов. Экскурсоводы Победы».</a:t>
            </a:r>
          </a:p>
          <a:p>
            <a:pPr algn="just"/>
            <a:endParaRPr lang="ru-RU" sz="1800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игрофикация – зло?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6973"/>
            <a:ext cx="9161477" cy="20301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F54A02"/>
                </a:solidFill>
                <a:latin typeface="Gerbera-Black" panose="02000A00000000000000" pitchFamily="2" charset="-52"/>
              </a:rPr>
              <a:t>Г</a:t>
            </a:r>
            <a:r>
              <a:rPr lang="ru-RU" sz="2400" b="0" i="0" dirty="0">
                <a:solidFill>
                  <a:srgbClr val="F54A02"/>
                </a:solidFill>
                <a:effectLst/>
                <a:latin typeface="Gerbera-Black" panose="02000A00000000000000" pitchFamily="2" charset="-52"/>
              </a:rPr>
              <a:t>еймификация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Gerbera-Black" panose="02000A00000000000000" pitchFamily="2" charset="-52"/>
              </a:rPr>
              <a:t> — применение игровых методик в повседневных процессах ради повышения мотивации.</a:t>
            </a:r>
            <a:endParaRPr lang="ru-RU" sz="3600" dirty="0">
              <a:latin typeface="Gerbera-Black" panose="02000A00000000000000" pitchFamily="2" charset="-52"/>
            </a:endParaRPr>
          </a:p>
          <a:p>
            <a:pPr marL="0" indent="0">
              <a:buNone/>
            </a:pPr>
            <a:endParaRPr lang="ru-RU" sz="2400" dirty="0">
              <a:solidFill>
                <a:srgbClr val="FF0000"/>
              </a:solidFill>
              <a:latin typeface="Gerbera-Black" panose="02000A00000000000000" pitchFamily="2" charset="-52"/>
            </a:endParaRPr>
          </a:p>
          <a:p>
            <a:pPr marL="0" indent="0">
              <a:buNone/>
            </a:pPr>
            <a:r>
              <a:rPr lang="ru-RU" sz="2400" b="0" i="0" dirty="0">
                <a:solidFill>
                  <a:srgbClr val="F54A02"/>
                </a:solidFill>
                <a:effectLst/>
                <a:latin typeface="Gerbera-Black" panose="02000A00000000000000" pitchFamily="2" charset="-52"/>
              </a:rPr>
              <a:t>Игровой подход </a:t>
            </a:r>
            <a:r>
              <a:rPr lang="ru-RU" sz="2400" b="0" i="0" dirty="0">
                <a:solidFill>
                  <a:srgbClr val="000000"/>
                </a:solidFill>
                <a:effectLst/>
                <a:latin typeface="Gerbera-Black" panose="02000A00000000000000" pitchFamily="2" charset="-52"/>
              </a:rPr>
              <a:t>— это обучение в рамках конкретной игры.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A85757-806C-47C6-A8EF-C4B4D6BA07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842" y="2306973"/>
            <a:ext cx="4621046" cy="441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51271" y="536637"/>
            <a:ext cx="86541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Настольная ролевая игра «Покорители Сибири»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536845" y="2486754"/>
            <a:ext cx="555915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500" b="1" spc="-10" dirty="0">
                <a:latin typeface="Gerbera Light" panose="02000300000000000000" pitchFamily="50" charset="-52"/>
              </a:rPr>
              <a:t>Межпредметное взаимодействие;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500" b="1" spc="-10" dirty="0">
                <a:latin typeface="Gerbera Light" panose="02000300000000000000" pitchFamily="50" charset="-52"/>
              </a:rPr>
              <a:t>Интерактивность и погружение;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500" b="1" spc="-10" dirty="0">
                <a:latin typeface="Gerbera Light" panose="02000300000000000000" pitchFamily="50" charset="-52"/>
              </a:rPr>
              <a:t>Развитие навыков коммуникации;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500" b="1" spc="-10" dirty="0">
                <a:latin typeface="Gerbera Light" panose="02000300000000000000" pitchFamily="50" charset="-52"/>
              </a:rPr>
              <a:t>Гибкость и адаптивность;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500" b="1" spc="-10" dirty="0">
                <a:latin typeface="Gerbera Light" panose="02000300000000000000" pitchFamily="50" charset="-52"/>
              </a:rPr>
              <a:t>Мотивация и вовлеченность;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500" b="1" spc="-10" dirty="0">
                <a:latin typeface="Gerbera Light" panose="02000300000000000000" pitchFamily="50" charset="-52"/>
              </a:rPr>
              <a:t>Обучение через опыт;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500" b="1" spc="-10" dirty="0">
                <a:latin typeface="Gerbera Light" panose="02000300000000000000" pitchFamily="50" charset="-52"/>
              </a:rPr>
              <a:t>Формирование ценностных ориентиров.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2A8BED-EC63-4111-96A1-C37567DCDC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11796"/>
            <a:ext cx="5816367" cy="43960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40093"/>
            <a:ext cx="7937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Фестиваль «Ребячьи забавы»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449942" y="1805256"/>
            <a:ext cx="489384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spc="-10" dirty="0">
                <a:solidFill>
                  <a:srgbClr val="FE8455"/>
                </a:solidFill>
                <a:latin typeface="Gerbera Light" panose="02000300000000000000" pitchFamily="50" charset="-52"/>
              </a:rPr>
              <a:t>Результаты: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b="1" spc="-10" dirty="0">
                <a:latin typeface="Gerbera Light" panose="02000300000000000000" pitchFamily="50" charset="-52"/>
              </a:rPr>
              <a:t>Победа в номинации «Лучшая авторская игра»;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b="1" spc="-10" dirty="0">
                <a:latin typeface="Gerbera Light" panose="02000300000000000000" pitchFamily="50" charset="-52"/>
              </a:rPr>
              <a:t>Стадия экспертного оценивания конкурсов «Родная игрушка», «Моя страна – Моя Россия»;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b="1" spc="-10" dirty="0">
                <a:latin typeface="Gerbera Light" panose="02000300000000000000" pitchFamily="50" charset="-52"/>
              </a:rPr>
              <a:t>ТОП 400 проекта «Хранители истории»;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b="1" spc="-10" dirty="0">
                <a:latin typeface="Gerbera Light" panose="02000300000000000000" pitchFamily="50" charset="-52"/>
              </a:rPr>
              <a:t>Положительные отзывы экспертов, детей и родителей;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b="1" spc="-10" dirty="0">
                <a:solidFill>
                  <a:srgbClr val="00881B"/>
                </a:solidFill>
                <a:latin typeface="Gerbera Light" panose="02000300000000000000" pitchFamily="50" charset="-52"/>
              </a:rPr>
              <a:t>Создание образовательного ресурса для педагогов и краеведов — разработанная игра может стать инструментом для уроков истории и краеведения в школах и учреждениях дополнительного образования.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66232C4C-D1D6-4586-80AF-4B1364E198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2705872"/>
              </p:ext>
            </p:extLst>
          </p:nvPr>
        </p:nvGraphicFramePr>
        <p:xfrm>
          <a:off x="5427677" y="2206305"/>
          <a:ext cx="6314381" cy="3682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47541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305742"/>
            <a:ext cx="7937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пространственное мышление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6DF73AA6-7455-40A3-A8E8-BBBD27CB8D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6845" y="1815256"/>
            <a:ext cx="7483030" cy="4870770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>
                <a:solidFill>
                  <a:srgbClr val="F54A02"/>
                </a:solidFill>
                <a:effectLst/>
                <a:latin typeface="Gerbera Light"/>
                <a:ea typeface="Times New Roman" panose="02020603050405020304" pitchFamily="18" charset="0"/>
              </a:rPr>
              <a:t>Преимущества использования ролевых игр в </a:t>
            </a:r>
            <a:r>
              <a:rPr lang="ru-RU" sz="2000" b="1" dirty="0" err="1">
                <a:solidFill>
                  <a:srgbClr val="F54A02"/>
                </a:solidFill>
                <a:effectLst/>
                <a:latin typeface="Gerbera Light"/>
                <a:ea typeface="Times New Roman" panose="02020603050405020304" pitchFamily="18" charset="0"/>
              </a:rPr>
              <a:t>иммерсивной</a:t>
            </a:r>
            <a:r>
              <a:rPr lang="ru-RU" sz="2000" b="1" dirty="0">
                <a:solidFill>
                  <a:srgbClr val="F54A02"/>
                </a:solidFill>
                <a:effectLst/>
                <a:latin typeface="Gerbera Light"/>
                <a:ea typeface="Times New Roman" panose="02020603050405020304" pitchFamily="18" charset="0"/>
              </a:rPr>
              <a:t> экскурсии: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2000" b="1" dirty="0">
                <a:effectLst/>
                <a:latin typeface="Gerbera Light"/>
                <a:ea typeface="Times New Roman" panose="02020603050405020304" pitchFamily="18" charset="0"/>
              </a:rPr>
              <a:t>Повышение вовлеченности и интереса; </a:t>
            </a:r>
            <a:endParaRPr lang="ru-RU" sz="2000" b="1" dirty="0">
              <a:latin typeface="Gerbera Light"/>
              <a:ea typeface="Times New Roman" panose="02020603050405020304" pitchFamily="18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ru-RU" sz="2000" b="1" dirty="0">
                <a:effectLst/>
                <a:latin typeface="Gerbera Light"/>
                <a:ea typeface="Times New Roman" panose="02020603050405020304" pitchFamily="18" charset="0"/>
              </a:rPr>
              <a:t>Глубокое погружение в исторический или культурный контекст; 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2000" b="1" dirty="0">
                <a:effectLst/>
                <a:latin typeface="Gerbera Light"/>
                <a:ea typeface="Times New Roman" panose="02020603050405020304" pitchFamily="18" charset="0"/>
              </a:rPr>
              <a:t>Развитие эмпатии и личностных качеств; </a:t>
            </a:r>
            <a:endParaRPr lang="ru-RU" sz="2000" b="1" dirty="0">
              <a:latin typeface="Gerbera Light"/>
              <a:ea typeface="Times New Roman" panose="02020603050405020304" pitchFamily="18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ru-RU" sz="2000" b="1" dirty="0">
                <a:effectLst/>
                <a:latin typeface="Gerbera Light"/>
                <a:ea typeface="Times New Roman" panose="02020603050405020304" pitchFamily="18" charset="0"/>
              </a:rPr>
              <a:t>Формирование навыков коммуникации и командной работы; 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2000" b="1" dirty="0">
                <a:effectLst/>
                <a:latin typeface="Gerbera Light"/>
                <a:ea typeface="Times New Roman" panose="02020603050405020304" pitchFamily="18" charset="0"/>
              </a:rPr>
              <a:t>Усиление запоминания информации;</a:t>
            </a:r>
            <a:endParaRPr lang="ru-RU" sz="2000" b="1" dirty="0">
              <a:latin typeface="Gerbera Light"/>
              <a:ea typeface="Times New Roman" panose="02020603050405020304" pitchFamily="18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ru-RU" sz="2000" b="1" dirty="0">
                <a:effectLst/>
                <a:latin typeface="Gerbera Light"/>
                <a:ea typeface="Times New Roman" panose="02020603050405020304" pitchFamily="18" charset="0"/>
              </a:rPr>
              <a:t>Развитие критического мышления и аналитических способностей; 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2000" b="1" dirty="0">
                <a:effectLst/>
                <a:latin typeface="Gerbera Light"/>
                <a:ea typeface="Times New Roman" panose="02020603050405020304" pitchFamily="18" charset="0"/>
              </a:rPr>
              <a:t>Создание уникального опыта и положительных эмоций; </a:t>
            </a:r>
            <a:endParaRPr lang="ru-RU" sz="2000" b="1" dirty="0">
              <a:latin typeface="Gerbera Light"/>
              <a:ea typeface="Times New Roman" panose="02020603050405020304" pitchFamily="18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ru-RU" sz="2000" b="1" dirty="0">
                <a:effectLst/>
                <a:latin typeface="Gerbera Light"/>
                <a:ea typeface="Times New Roman" panose="02020603050405020304" pitchFamily="18" charset="0"/>
              </a:rPr>
              <a:t>Адаптивность под разные аудитории.</a:t>
            </a:r>
            <a:endParaRPr lang="ru-RU" sz="2800" b="1" dirty="0">
              <a:latin typeface="Gerbera Light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2BF0B30-B2B6-46BF-9EB8-D0FB04A6EE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648" y="171974"/>
            <a:ext cx="3227507" cy="43033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48F53F9-7998-4EFB-AA4A-B14534901E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823" y="3917659"/>
            <a:ext cx="3691155" cy="27683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449077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279401"/>
            <a:ext cx="7937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«Проводники смыслов»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D8525F-DF94-4768-A811-5209689E6BBD}"/>
              </a:ext>
            </a:extLst>
          </p:cNvPr>
          <p:cNvSpPr txBox="1"/>
          <p:nvPr/>
        </p:nvSpPr>
        <p:spPr>
          <a:xfrm>
            <a:off x="536845" y="1651590"/>
            <a:ext cx="6887412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spc="-10" dirty="0">
                <a:solidFill>
                  <a:srgbClr val="F54A02"/>
                </a:solidFill>
                <a:latin typeface="Gerbera Light" panose="02000300000000000000" pitchFamily="50" charset="-52"/>
              </a:rPr>
              <a:t>Результаты: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500" b="1" spc="-10" dirty="0">
                <a:solidFill>
                  <a:srgbClr val="121316"/>
                </a:solidFill>
                <a:latin typeface="Gerbera Light" panose="02000300000000000000" pitchFamily="50" charset="-52"/>
              </a:rPr>
              <a:t>Победа в номинации «Лучший экскурсовод в городе – герое на территории Российской Федерации и Республики Беларусь»;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500" b="1" spc="-10" dirty="0">
                <a:solidFill>
                  <a:srgbClr val="121316"/>
                </a:solidFill>
                <a:latin typeface="Gerbera Light" panose="02000300000000000000" pitchFamily="50" charset="-52"/>
              </a:rPr>
              <a:t>Приглашение провести экскурсию, посвященную 80-летию Победы в городе Томске;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500" b="1" spc="-10" dirty="0">
                <a:solidFill>
                  <a:srgbClr val="121316"/>
                </a:solidFill>
                <a:latin typeface="Gerbera Light" panose="02000300000000000000" pitchFamily="50" charset="-52"/>
              </a:rPr>
              <a:t>Публикация экскурсии в каталоге победителей.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1535AD2-62C5-4350-94C4-9BC80FD94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627" y="279401"/>
            <a:ext cx="3359527" cy="31402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4E30AF5-7821-4D0C-B637-97AD558F0E5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461" y="5676546"/>
            <a:ext cx="1833051" cy="85279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8CBE52A-34A1-4FAA-A787-1E35014BF03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  <a14:imgEffect>
                      <a14:saturation sat="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512" y="5623158"/>
            <a:ext cx="2186236" cy="879960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BD1730-326B-4A71-9E03-B1E287EA43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628" y="3714059"/>
            <a:ext cx="3359527" cy="28645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082757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5301"/>
            <a:ext cx="6121676" cy="61216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7181850" cy="771525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4800" b="1" dirty="0">
                <a:solidFill>
                  <a:schemeClr val="bg1"/>
                </a:solidFill>
                <a:latin typeface="Gerbera Light" panose="02000300000000000000" pitchFamily="50" charset="-52"/>
              </a:rPr>
              <a:t>Былин Евгений Маратович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7" y="5505451"/>
            <a:ext cx="6505575" cy="771526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chemeClr val="bg1"/>
                </a:solidFill>
                <a:latin typeface="Gerbera Light" panose="02000300000000000000" pitchFamily="50" charset="-52"/>
              </a:rPr>
              <a:t>Учитель географии МБОУ СОШ №49 г. Томск. Педагог - игротехник; экскурсовод – методист; экскурсовод военно – патриотических маршрутов; победитель Международного конкурса «Проводники смыслов. Экскурсоводы Победы».</a:t>
            </a:r>
          </a:p>
          <a:p>
            <a:pPr marL="0" indent="0" algn="r">
              <a:buNone/>
            </a:pPr>
            <a:endParaRPr lang="ru-RU" sz="24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9476FF1-8D8C-4393-9981-E58C2167BA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61" y="1792741"/>
            <a:ext cx="2733878" cy="27338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70" y="4984788"/>
            <a:ext cx="358778" cy="40936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B47A0AB-0B28-44EB-935B-2E40DDBC93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181" y="1018482"/>
            <a:ext cx="4437314" cy="433713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1665</TotalTime>
  <Words>315</Words>
  <Application>Microsoft Office PowerPoint</Application>
  <PresentationFormat>Широкоэкранный</PresentationFormat>
  <Paragraphs>42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Calibri Light</vt:lpstr>
      <vt:lpstr>Calibri</vt:lpstr>
      <vt:lpstr>Gerbera-Black</vt:lpstr>
      <vt:lpstr>TomskObl2104</vt:lpstr>
      <vt:lpstr>Arial</vt:lpstr>
      <vt:lpstr>Gerbera Light</vt:lpstr>
      <vt:lpstr>Gerbera</vt:lpstr>
      <vt:lpstr>Тема Office</vt:lpstr>
      <vt:lpstr>Настольные игры как инструмент развития пространственного мышления и краеведческих знаний</vt:lpstr>
      <vt:lpstr>игрофикация – зло?</vt:lpstr>
      <vt:lpstr>Презентация PowerPoint</vt:lpstr>
      <vt:lpstr>Презентация PowerPoint</vt:lpstr>
      <vt:lpstr>Презентация PowerPoint</vt:lpstr>
      <vt:lpstr>Презентация PowerPoint</vt:lpstr>
      <vt:lpstr>Былин Евгений Маратович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user</cp:lastModifiedBy>
  <cp:revision>140</cp:revision>
  <dcterms:created xsi:type="dcterms:W3CDTF">2025-07-14T10:33:41Z</dcterms:created>
  <dcterms:modified xsi:type="dcterms:W3CDTF">2025-08-17T04:29:33Z</dcterms:modified>
</cp:coreProperties>
</file>