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2D"/>
    <a:srgbClr val="854746"/>
    <a:srgbClr val="BD9B85"/>
    <a:srgbClr val="BFA25E"/>
    <a:srgbClr val="006538"/>
    <a:srgbClr val="069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6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48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7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0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8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0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7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0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7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8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6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5657-BB1B-4BAD-9FF2-EDE3451B7D0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5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ibko.geology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6628" y="2249116"/>
            <a:ext cx="5542997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5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21-22 АВГУСТА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6628" y="3051217"/>
            <a:ext cx="390961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5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55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5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5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4452451" y="3496155"/>
            <a:ext cx="596106" cy="794"/>
          </a:xfrm>
          <a:prstGeom prst="line">
            <a:avLst/>
          </a:prstGeom>
          <a:ln w="38100">
            <a:solidFill>
              <a:srgbClr val="BFA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04619" y="3238276"/>
            <a:ext cx="165018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ТОМСКАЯ ОБЛАСТЬ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33299" y="3198499"/>
            <a:ext cx="3244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6F252D"/>
                </a:solidFill>
              </a:rPr>
              <a:t>forum.toipkro.ru/</a:t>
            </a:r>
            <a:r>
              <a:rPr lang="en-US" sz="2000" dirty="0" err="1">
                <a:solidFill>
                  <a:srgbClr val="6F252D"/>
                </a:solidFill>
              </a:rPr>
              <a:t>avgustpro</a:t>
            </a:r>
            <a:endParaRPr lang="ru-RU" sz="2000" dirty="0">
              <a:solidFill>
                <a:srgbClr val="6F25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6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685800" y="1329345"/>
            <a:ext cx="1058164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Школа юных геологов </a:t>
            </a: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2022-2023</a:t>
            </a:r>
            <a:endParaRPr lang="en-US" sz="4134" spc="-124" dirty="0">
              <a:solidFill>
                <a:srgbClr val="3D4248"/>
              </a:solidFill>
              <a:latin typeface="Clear Sans Regular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1068509" y="1945839"/>
            <a:ext cx="1043769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/>
              <a:t>Программа «Исследователи недр» 144 часа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960722" y="5120122"/>
            <a:ext cx="661202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Углубленная программа, направленная на реализацию собственных проектов и участие в олимпиадах. 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Группа «лицо» Школы юных геологов ТГУ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80" y="3854105"/>
            <a:ext cx="1347795" cy="1104885"/>
          </a:xfrm>
          <a:prstGeom prst="rect">
            <a:avLst/>
          </a:prstGeom>
        </p:spPr>
      </p:pic>
      <p:sp>
        <p:nvSpPr>
          <p:cNvPr id="42" name="Стрелка вправо 41"/>
          <p:cNvSpPr/>
          <p:nvPr/>
        </p:nvSpPr>
        <p:spPr>
          <a:xfrm>
            <a:off x="2938934" y="3405946"/>
            <a:ext cx="2099334" cy="348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13"/>
          <p:cNvSpPr txBox="1"/>
          <p:nvPr/>
        </p:nvSpPr>
        <p:spPr>
          <a:xfrm>
            <a:off x="3282144" y="2482616"/>
            <a:ext cx="140129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1 Группа.</a:t>
            </a:r>
            <a:br>
              <a:rPr lang="ru-RU" sz="2000" dirty="0" smtClean="0"/>
            </a:br>
            <a:r>
              <a:rPr lang="ru-RU" sz="2000" dirty="0" smtClean="0"/>
              <a:t>Углубленное изучение.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61" y="2155022"/>
            <a:ext cx="1092927" cy="125092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68" y="2326243"/>
            <a:ext cx="2274783" cy="2603634"/>
          </a:xfrm>
          <a:prstGeom prst="rect">
            <a:avLst/>
          </a:prstGeom>
        </p:spPr>
      </p:pic>
      <p:sp>
        <p:nvSpPr>
          <p:cNvPr id="47" name="TextBox 9"/>
          <p:cNvSpPr txBox="1"/>
          <p:nvPr/>
        </p:nvSpPr>
        <p:spPr>
          <a:xfrm>
            <a:off x="7621166" y="3050979"/>
            <a:ext cx="361825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 Проектная </a:t>
            </a:r>
            <a:br>
              <a:rPr lang="ru-RU" sz="4134" spc="-124" dirty="0" smtClean="0">
                <a:solidFill>
                  <a:srgbClr val="3D4248"/>
                </a:solidFill>
                <a:latin typeface="Clear Sans Regular"/>
              </a:rPr>
            </a:b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деятельность</a:t>
            </a:r>
            <a:endParaRPr lang="en-US" sz="4134" spc="-124" dirty="0">
              <a:solidFill>
                <a:srgbClr val="3D4248"/>
              </a:solidFill>
              <a:latin typeface="Clear Sans Regular"/>
            </a:endParaRPr>
          </a:p>
        </p:txBody>
      </p:sp>
      <p:sp>
        <p:nvSpPr>
          <p:cNvPr id="48" name="TextBox 9"/>
          <p:cNvSpPr txBox="1"/>
          <p:nvPr/>
        </p:nvSpPr>
        <p:spPr>
          <a:xfrm>
            <a:off x="6006004" y="3264013"/>
            <a:ext cx="3618255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+</a:t>
            </a:r>
            <a:endParaRPr lang="en-US" sz="4134" spc="-124" dirty="0">
              <a:solidFill>
                <a:srgbClr val="3D4248"/>
              </a:solidFill>
              <a:latin typeface="Clear Sans Regular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696" y="4826375"/>
            <a:ext cx="1071189" cy="1229352"/>
          </a:xfrm>
          <a:prstGeom prst="rect">
            <a:avLst/>
          </a:prstGeom>
        </p:spPr>
      </p:pic>
      <p:sp>
        <p:nvSpPr>
          <p:cNvPr id="50" name="TextBox 13"/>
          <p:cNvSpPr txBox="1"/>
          <p:nvPr/>
        </p:nvSpPr>
        <p:spPr>
          <a:xfrm>
            <a:off x="8420905" y="6121211"/>
            <a:ext cx="308529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Руководитель: </a:t>
            </a:r>
            <a:r>
              <a:rPr lang="ru-RU" sz="2000" dirty="0" err="1" smtClean="0"/>
              <a:t>Бибко</a:t>
            </a:r>
            <a:r>
              <a:rPr lang="ru-RU" sz="2000" dirty="0" smtClean="0"/>
              <a:t> А.А.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226" r="1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7" r="78694"/>
          <a:stretch/>
        </p:blipFill>
        <p:spPr>
          <a:xfrm>
            <a:off x="10343885" y="4580908"/>
            <a:ext cx="1705273" cy="1687510"/>
          </a:xfrm>
          <a:prstGeom prst="rect">
            <a:avLst/>
          </a:prstGeom>
        </p:spPr>
      </p:pic>
      <p:sp>
        <p:nvSpPr>
          <p:cNvPr id="52" name="TextBox 13"/>
          <p:cNvSpPr txBox="1"/>
          <p:nvPr/>
        </p:nvSpPr>
        <p:spPr>
          <a:xfrm>
            <a:off x="3356583" y="3754304"/>
            <a:ext cx="14012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9 человек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9-11 класс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62" y="4764198"/>
            <a:ext cx="1320930" cy="132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2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685800" y="1329345"/>
            <a:ext cx="1058164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Школа юных геологов </a:t>
            </a: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2022-2023</a:t>
            </a:r>
            <a:endParaRPr lang="en-US" sz="4134" spc="-124" dirty="0">
              <a:solidFill>
                <a:srgbClr val="3D4248"/>
              </a:solidFill>
              <a:latin typeface="Clear Sans Regular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47" y="4338886"/>
            <a:ext cx="1367886" cy="1569856"/>
          </a:xfrm>
          <a:prstGeom prst="rect">
            <a:avLst/>
          </a:prstGeom>
        </p:spPr>
      </p:pic>
      <p:sp>
        <p:nvSpPr>
          <p:cNvPr id="27" name="TextBox 13"/>
          <p:cNvSpPr txBox="1"/>
          <p:nvPr/>
        </p:nvSpPr>
        <p:spPr>
          <a:xfrm>
            <a:off x="9077292" y="5978657"/>
            <a:ext cx="308529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Куратор: </a:t>
            </a:r>
            <a:r>
              <a:rPr lang="ru-RU" sz="2000" dirty="0" err="1" smtClean="0"/>
              <a:t>Бибко</a:t>
            </a:r>
            <a:r>
              <a:rPr lang="ru-RU" sz="2000" dirty="0" smtClean="0"/>
              <a:t> А.А</a:t>
            </a:r>
            <a:r>
              <a:rPr lang="ru-RU" sz="2000" dirty="0" smtClean="0"/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12327" y="2080035"/>
            <a:ext cx="603281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 smtClean="0"/>
              <a:t>Конференция ГГФ ТГУ «Старт в науку» (2022, 2023гг.)</a:t>
            </a:r>
          </a:p>
          <a:p>
            <a:r>
              <a:rPr lang="ru-RU" sz="2000" dirty="0" smtClean="0"/>
              <a:t>Всероссийская конференция </a:t>
            </a:r>
            <a:r>
              <a:rPr lang="ru-RU" sz="2000" dirty="0"/>
              <a:t>«Азимут </a:t>
            </a:r>
            <a:r>
              <a:rPr lang="ru-RU" sz="2000" dirty="0" err="1"/>
              <a:t>геонаук</a:t>
            </a:r>
            <a:r>
              <a:rPr lang="ru-RU" sz="2000" dirty="0"/>
              <a:t>» </a:t>
            </a:r>
            <a:r>
              <a:rPr lang="ru-RU" sz="2000" dirty="0" smtClean="0"/>
              <a:t>(2022г.)</a:t>
            </a:r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 smtClean="0"/>
              <a:t>(доклад по итогам </a:t>
            </a:r>
            <a:r>
              <a:rPr lang="ru-RU" sz="2000" dirty="0"/>
              <a:t>С</a:t>
            </a:r>
            <a:r>
              <a:rPr lang="ru-RU" sz="2000" dirty="0" smtClean="0"/>
              <a:t>амарской экспедиции)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99" y="3050022"/>
            <a:ext cx="2616668" cy="3488890"/>
          </a:xfrm>
          <a:prstGeom prst="rect">
            <a:avLst/>
          </a:prstGeom>
        </p:spPr>
      </p:pic>
      <p:sp>
        <p:nvSpPr>
          <p:cNvPr id="31" name="TextBox 13"/>
          <p:cNvSpPr txBox="1"/>
          <p:nvPr/>
        </p:nvSpPr>
        <p:spPr>
          <a:xfrm>
            <a:off x="6145146" y="1829023"/>
            <a:ext cx="586429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Новосибирская олимпиада юных геологов (организаторы НГУ, ИГМ СО РАН):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2022 год: три ученицы выходят в финал олимпиады, призовых мест нет.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2023 </a:t>
            </a:r>
            <a:r>
              <a:rPr lang="ru-RU" sz="2000" dirty="0">
                <a:solidFill>
                  <a:prstClr val="black"/>
                </a:solidFill>
              </a:rPr>
              <a:t>год: три ученицы выходят в финал олимпиады, </a:t>
            </a:r>
            <a:r>
              <a:rPr lang="ru-RU" sz="2000" dirty="0" smtClean="0">
                <a:solidFill>
                  <a:prstClr val="black"/>
                </a:solidFill>
              </a:rPr>
              <a:t>один диплом третьей степени.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97" y="3675682"/>
            <a:ext cx="2147423" cy="286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4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685800" y="1329345"/>
            <a:ext cx="1058164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Школа юных геологов </a:t>
            </a: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2022-2023</a:t>
            </a:r>
            <a:endParaRPr lang="en-US" sz="4134" spc="-124" dirty="0">
              <a:solidFill>
                <a:srgbClr val="3D4248"/>
              </a:solidFill>
              <a:latin typeface="Clear Sans Regular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71" y="4707662"/>
            <a:ext cx="1154069" cy="1324469"/>
          </a:xfrm>
          <a:prstGeom prst="rect">
            <a:avLst/>
          </a:prstGeom>
        </p:spPr>
      </p:pic>
      <p:sp>
        <p:nvSpPr>
          <p:cNvPr id="26" name="TextBox 13"/>
          <p:cNvSpPr txBox="1"/>
          <p:nvPr/>
        </p:nvSpPr>
        <p:spPr>
          <a:xfrm>
            <a:off x="6481452" y="2072704"/>
            <a:ext cx="600343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/>
              <a:t>Полевые выезды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353849" y="5978121"/>
            <a:ext cx="308529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Организаторы: </a:t>
            </a:r>
            <a:r>
              <a:rPr lang="ru-RU" sz="2000" dirty="0" err="1" smtClean="0"/>
              <a:t>Бибко</a:t>
            </a:r>
            <a:r>
              <a:rPr lang="ru-RU" sz="2000" dirty="0" smtClean="0"/>
              <a:t> А.А</a:t>
            </a:r>
            <a:r>
              <a:rPr lang="ru-RU" sz="2000" dirty="0" smtClean="0"/>
              <a:t>., </a:t>
            </a:r>
            <a:r>
              <a:rPr lang="ru-RU" sz="2000" dirty="0" err="1" smtClean="0"/>
              <a:t>Кунгулова</a:t>
            </a:r>
            <a:r>
              <a:rPr lang="ru-RU" sz="2000" dirty="0" smtClean="0"/>
              <a:t> Э.Н.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7527199" y="2505092"/>
            <a:ext cx="3911945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/>
              <a:t>Проведено </a:t>
            </a:r>
            <a:r>
              <a:rPr lang="ru-RU" sz="2400" dirty="0" smtClean="0"/>
              <a:t>4 маршрута: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Степановка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Обское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Синий утес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Лагерный сад и дно </a:t>
            </a:r>
            <a:r>
              <a:rPr lang="ru-RU" sz="2400" dirty="0" err="1" smtClean="0"/>
              <a:t>р.Томь</a:t>
            </a:r>
            <a:endParaRPr lang="ru-RU" sz="2400" dirty="0" smtClean="0"/>
          </a:p>
          <a:p>
            <a:pPr algn="ctr"/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06" y="4756092"/>
            <a:ext cx="1205587" cy="1205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" y="2884834"/>
            <a:ext cx="3526536" cy="26449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34" y="2884834"/>
            <a:ext cx="3526536" cy="26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1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685800" y="1329345"/>
            <a:ext cx="1058164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Школа юных геологов </a:t>
            </a: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2022-2023</a:t>
            </a:r>
            <a:endParaRPr lang="en-US" sz="4134" spc="-124" dirty="0">
              <a:solidFill>
                <a:srgbClr val="3D4248"/>
              </a:solidFill>
              <a:latin typeface="Clear Sans Regular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552" y="4662232"/>
            <a:ext cx="1367886" cy="1569856"/>
          </a:xfrm>
          <a:prstGeom prst="rect">
            <a:avLst/>
          </a:prstGeom>
        </p:spPr>
      </p:pic>
      <p:sp>
        <p:nvSpPr>
          <p:cNvPr id="26" name="TextBox 13"/>
          <p:cNvSpPr txBox="1"/>
          <p:nvPr/>
        </p:nvSpPr>
        <p:spPr>
          <a:xfrm>
            <a:off x="5869848" y="2053033"/>
            <a:ext cx="600343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/>
              <a:t>Обучающий слет юных геологов (</a:t>
            </a:r>
            <a:r>
              <a:rPr lang="ru-RU" sz="2400" dirty="0" smtClean="0"/>
              <a:t>К</a:t>
            </a:r>
            <a:r>
              <a:rPr lang="ru-RU" sz="2400" dirty="0" smtClean="0"/>
              <a:t>емерово)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924143" y="6232088"/>
            <a:ext cx="308529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Куратор</a:t>
            </a:r>
            <a:r>
              <a:rPr lang="ru-RU" sz="2000" dirty="0" smtClean="0"/>
              <a:t>: Захарова </a:t>
            </a:r>
            <a:r>
              <a:rPr lang="ru-RU" sz="2000" dirty="0"/>
              <a:t>С</a:t>
            </a:r>
            <a:r>
              <a:rPr lang="ru-RU" sz="2000" dirty="0" smtClean="0"/>
              <a:t>.А</a:t>
            </a:r>
            <a:r>
              <a:rPr lang="ru-RU" sz="2000" dirty="0" smtClean="0"/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5869848" y="2822273"/>
            <a:ext cx="610859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/>
              <a:t>Обучение и подготовка к Всероссийской олимпиаде юных геологов</a:t>
            </a:r>
            <a:endParaRPr lang="ru-RU" sz="2400" dirty="0" smtClean="0"/>
          </a:p>
          <a:p>
            <a:pPr algn="ctr"/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41" y="4732686"/>
            <a:ext cx="1428949" cy="14289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72" y="1966912"/>
            <a:ext cx="304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49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685800" y="1329345"/>
            <a:ext cx="1058164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Школа юных геологов </a:t>
            </a: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2022-2023</a:t>
            </a:r>
            <a:endParaRPr lang="en-US" sz="4134" spc="-124" dirty="0">
              <a:solidFill>
                <a:srgbClr val="3D4248"/>
              </a:solidFill>
              <a:latin typeface="Clear Sans Regular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72" y="5020056"/>
            <a:ext cx="881866" cy="1012075"/>
          </a:xfrm>
          <a:prstGeom prst="rect">
            <a:avLst/>
          </a:prstGeom>
        </p:spPr>
      </p:pic>
      <p:sp>
        <p:nvSpPr>
          <p:cNvPr id="26" name="TextBox 13"/>
          <p:cNvSpPr txBox="1"/>
          <p:nvPr/>
        </p:nvSpPr>
        <p:spPr>
          <a:xfrm>
            <a:off x="6481452" y="1915323"/>
            <a:ext cx="600343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/>
              <a:t>Всероссийская олимпиада юных геологов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867145" y="5978121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Кураторы: </a:t>
            </a:r>
            <a:r>
              <a:rPr lang="ru-RU" sz="2000" dirty="0" err="1" smtClean="0"/>
              <a:t>Бибко</a:t>
            </a:r>
            <a:r>
              <a:rPr lang="ru-RU" sz="2000" dirty="0" smtClean="0"/>
              <a:t> А.А</a:t>
            </a:r>
            <a:r>
              <a:rPr lang="ru-RU" sz="2000" dirty="0" smtClean="0"/>
              <a:t>., </a:t>
            </a:r>
            <a:r>
              <a:rPr lang="ru-RU" sz="2000" dirty="0" err="1" smtClean="0"/>
              <a:t>Кунгулова</a:t>
            </a:r>
            <a:r>
              <a:rPr lang="ru-RU" sz="2000" dirty="0" smtClean="0"/>
              <a:t> Э.Н., Захарова С.А.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7527199" y="2272073"/>
            <a:ext cx="3911945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/>
              <a:t>11 место в общем зачете. </a:t>
            </a:r>
            <a:r>
              <a:rPr lang="ru-RU" sz="2400" dirty="0" smtClean="0"/>
              <a:t>Команда Томска вошла в 10-ку лучших: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Шлиховое опробование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Палеонтология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ОТБ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Организация полевой стоянки</a:t>
            </a:r>
            <a:endParaRPr lang="ru-RU" sz="2400" dirty="0" smtClean="0"/>
          </a:p>
          <a:p>
            <a:pPr algn="ctr"/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06" y="5040446"/>
            <a:ext cx="921233" cy="9212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4" y="2047343"/>
            <a:ext cx="6254579" cy="416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6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685800" y="1329345"/>
            <a:ext cx="1058164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Школа юных геологов </a:t>
            </a: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2023-2024</a:t>
            </a:r>
            <a:endParaRPr lang="en-US" sz="4134" spc="-124" dirty="0">
              <a:solidFill>
                <a:srgbClr val="3D4248"/>
              </a:solidFill>
              <a:latin typeface="Clear Sans Regular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696" y="4826375"/>
            <a:ext cx="1071189" cy="1229352"/>
          </a:xfrm>
          <a:prstGeom prst="rect">
            <a:avLst/>
          </a:prstGeom>
        </p:spPr>
      </p:pic>
      <p:sp>
        <p:nvSpPr>
          <p:cNvPr id="50" name="TextBox 13"/>
          <p:cNvSpPr txBox="1"/>
          <p:nvPr/>
        </p:nvSpPr>
        <p:spPr>
          <a:xfrm>
            <a:off x="8420905" y="6121211"/>
            <a:ext cx="308529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Руководитель: </a:t>
            </a:r>
            <a:r>
              <a:rPr lang="ru-RU" sz="2000" dirty="0" err="1" smtClean="0"/>
              <a:t>Бибко</a:t>
            </a:r>
            <a:r>
              <a:rPr lang="ru-RU" sz="2000" dirty="0" smtClean="0"/>
              <a:t> А.А.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226" r="1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7" r="78694"/>
          <a:stretch/>
        </p:blipFill>
        <p:spPr>
          <a:xfrm>
            <a:off x="10343885" y="4580908"/>
            <a:ext cx="1705273" cy="168751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62" y="4764198"/>
            <a:ext cx="1320930" cy="13209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5" y="3411835"/>
            <a:ext cx="1703883" cy="1396796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>
            <a:off x="3019609" y="3699918"/>
            <a:ext cx="2099334" cy="348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13"/>
          <p:cNvSpPr txBox="1"/>
          <p:nvPr/>
        </p:nvSpPr>
        <p:spPr>
          <a:xfrm>
            <a:off x="3368630" y="3392141"/>
            <a:ext cx="140129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2 группы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28" y="2572280"/>
            <a:ext cx="2274783" cy="2603634"/>
          </a:xfrm>
          <a:prstGeom prst="rect">
            <a:avLst/>
          </a:prstGeom>
        </p:spPr>
      </p:pic>
      <p:sp>
        <p:nvSpPr>
          <p:cNvPr id="29" name="TextBox 9"/>
          <p:cNvSpPr txBox="1"/>
          <p:nvPr/>
        </p:nvSpPr>
        <p:spPr>
          <a:xfrm>
            <a:off x="475426" y="2598200"/>
            <a:ext cx="265424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Школы</a:t>
            </a:r>
            <a:endParaRPr lang="en-US" sz="4134" spc="-124" dirty="0">
              <a:solidFill>
                <a:srgbClr val="3D4248"/>
              </a:solidFill>
              <a:latin typeface="Clear Sans Regular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3368630" y="4078835"/>
            <a:ext cx="14012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10</a:t>
            </a:r>
            <a:r>
              <a:rPr lang="ru-RU" sz="2000" dirty="0" smtClean="0"/>
              <a:t> </a:t>
            </a:r>
            <a:r>
              <a:rPr lang="ru-RU" sz="2000" dirty="0" smtClean="0"/>
              <a:t>человек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7</a:t>
            </a:r>
            <a:r>
              <a:rPr lang="ru-RU" sz="2000" dirty="0" smtClean="0">
                <a:solidFill>
                  <a:prstClr val="black"/>
                </a:solidFill>
              </a:rPr>
              <a:t>-10 </a:t>
            </a:r>
            <a:r>
              <a:rPr lang="ru-RU" sz="2000" dirty="0" smtClean="0">
                <a:solidFill>
                  <a:prstClr val="black"/>
                </a:solidFill>
              </a:rPr>
              <a:t>класс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044995" y="5183700"/>
            <a:ext cx="573673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Видоизмененная, с учетом ошибок прошлого года, образовательная программа. Направленная на подготовку для программы «Исследователи недр</a:t>
            </a:r>
            <a:r>
              <a:rPr lang="ru-RU" sz="2000" dirty="0" smtClean="0"/>
              <a:t>»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Начало занятий 12-го сентября.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97486" y="1934691"/>
            <a:ext cx="654357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/>
              <a:t>Программа «Геология для чайников» 144 часа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7781962" y="1906426"/>
            <a:ext cx="3911945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/>
              <a:t>Группа для учеников первой смены:</a:t>
            </a:r>
          </a:p>
          <a:p>
            <a:pPr algn="ctr"/>
            <a:r>
              <a:rPr lang="ru-RU" sz="2400" dirty="0" smtClean="0"/>
              <a:t>Вторник-четверг в 17-00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Группа для учеников второй смены:</a:t>
            </a:r>
          </a:p>
          <a:p>
            <a:pPr algn="ctr"/>
            <a:r>
              <a:rPr lang="ru-RU" sz="2400" dirty="0" smtClean="0"/>
              <a:t>Вторник-четверг в 10-00</a:t>
            </a:r>
            <a:endParaRPr lang="ru-RU" sz="2400" dirty="0" smtClean="0"/>
          </a:p>
          <a:p>
            <a:pPr algn="ctr"/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685800" y="1329345"/>
            <a:ext cx="1058164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Школа юных геологов </a:t>
            </a: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2023-2024</a:t>
            </a:r>
            <a:endParaRPr lang="en-US" sz="4134" spc="-124" dirty="0">
              <a:solidFill>
                <a:srgbClr val="3D4248"/>
              </a:solidFill>
              <a:latin typeface="Clear Sans Regular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966046"/>
            <a:ext cx="881866" cy="1012075"/>
          </a:xfrm>
          <a:prstGeom prst="rect">
            <a:avLst/>
          </a:prstGeom>
        </p:spPr>
      </p:pic>
      <p:sp>
        <p:nvSpPr>
          <p:cNvPr id="26" name="TextBox 13"/>
          <p:cNvSpPr txBox="1"/>
          <p:nvPr/>
        </p:nvSpPr>
        <p:spPr>
          <a:xfrm>
            <a:off x="6069973" y="1915323"/>
            <a:ext cx="600343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/>
              <a:t>Планируемые выезды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867145" y="5978121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Кураторы: </a:t>
            </a:r>
            <a:r>
              <a:rPr lang="ru-RU" sz="2000" dirty="0" err="1" smtClean="0"/>
              <a:t>Бибко</a:t>
            </a:r>
            <a:r>
              <a:rPr lang="ru-RU" sz="2000" dirty="0" smtClean="0"/>
              <a:t> А.А</a:t>
            </a:r>
            <a:r>
              <a:rPr lang="ru-RU" sz="2000" dirty="0" smtClean="0"/>
              <a:t>., </a:t>
            </a:r>
            <a:r>
              <a:rPr lang="ru-RU" sz="2000" dirty="0" err="1" smtClean="0"/>
              <a:t>Кунгулова</a:t>
            </a:r>
            <a:r>
              <a:rPr lang="ru-RU" sz="2000" dirty="0" smtClean="0"/>
              <a:t> Э.Н., Захарова С.А.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7115720" y="2284655"/>
            <a:ext cx="3911945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Экспедиционный выезд в Читу (</a:t>
            </a:r>
            <a:r>
              <a:rPr lang="en-US" sz="2400" dirty="0" smtClean="0"/>
              <a:t>≈</a:t>
            </a:r>
            <a:r>
              <a:rPr lang="ru-RU" sz="2400" dirty="0" smtClean="0"/>
              <a:t> 2 недели)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2-ой </a:t>
            </a:r>
            <a:r>
              <a:rPr lang="ru-RU" sz="2400" dirty="0" err="1"/>
              <a:t>В</a:t>
            </a:r>
            <a:r>
              <a:rPr lang="ru-RU" sz="2400" dirty="0" err="1" smtClean="0"/>
              <a:t>сесибирский</a:t>
            </a:r>
            <a:r>
              <a:rPr lang="ru-RU" sz="2400" dirty="0" smtClean="0"/>
              <a:t> слет юных геологов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Исследовательский слет в Хакассии (</a:t>
            </a:r>
            <a:r>
              <a:rPr lang="en-US" sz="2400" dirty="0"/>
              <a:t>≈</a:t>
            </a:r>
            <a:r>
              <a:rPr lang="ru-RU" sz="2400" dirty="0"/>
              <a:t> 2 недели</a:t>
            </a:r>
            <a:r>
              <a:rPr lang="ru-RU" sz="2400" dirty="0" smtClean="0"/>
              <a:t>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Исследовательские маршруты</a:t>
            </a:r>
            <a:endParaRPr lang="ru-RU" sz="2400" dirty="0" smtClean="0"/>
          </a:p>
          <a:p>
            <a:pPr algn="ctr"/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00" y="4991739"/>
            <a:ext cx="921233" cy="9212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0" y="1906425"/>
            <a:ext cx="6048566" cy="45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57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4" b="20891"/>
          <a:stretch/>
        </p:blipFill>
        <p:spPr>
          <a:xfrm>
            <a:off x="1117220" y="1383941"/>
            <a:ext cx="4029896" cy="49724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47116" y="2639038"/>
            <a:ext cx="5864292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Младший научный сотрудник геохронологии и геодинамики ГГФ ТГУ </a:t>
            </a:r>
            <a:r>
              <a:rPr lang="ru-RU" sz="2000" dirty="0" err="1" smtClean="0"/>
              <a:t>Бибко</a:t>
            </a:r>
            <a:r>
              <a:rPr lang="ru-RU" sz="2000" dirty="0" smtClean="0"/>
              <a:t> Артем Андрееви</a:t>
            </a:r>
            <a:r>
              <a:rPr lang="ru-RU" sz="2000" dirty="0"/>
              <a:t>ч</a:t>
            </a:r>
            <a:endParaRPr lang="ru-RU" sz="2000" dirty="0" smtClean="0"/>
          </a:p>
          <a:p>
            <a:pPr algn="ctr"/>
            <a:endParaRPr lang="ru-RU" sz="2000" dirty="0">
              <a:solidFill>
                <a:prstClr val="black"/>
              </a:solidFill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+7-913-472-32-36</a:t>
            </a:r>
          </a:p>
          <a:p>
            <a:pPr algn="ctr"/>
            <a:endParaRPr lang="ru-RU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  <a:hlinkClick r:id="rId4"/>
              </a:rPr>
              <a:t>bibko.geology@gmail.com</a:t>
            </a:r>
            <a:endParaRPr lang="en-US" sz="2000" dirty="0" smtClean="0">
              <a:solidFill>
                <a:prstClr val="black"/>
              </a:solidFill>
            </a:endParaRPr>
          </a:p>
          <a:p>
            <a:pPr algn="ctr"/>
            <a:endParaRPr lang="en-US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https://vk.com/i_am_rocky</a:t>
            </a:r>
            <a:endParaRPr lang="ru-RU" sz="2000" dirty="0" smtClean="0">
              <a:solidFill>
                <a:prstClr val="black"/>
              </a:solidFill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6670309" y="1722948"/>
            <a:ext cx="281790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Контакты</a:t>
            </a:r>
            <a:endParaRPr lang="en-US" sz="4134" spc="-124" dirty="0">
              <a:solidFill>
                <a:srgbClr val="3D4248"/>
              </a:solidFill>
              <a:latin typeface="Clear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5194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685800" y="1709134"/>
            <a:ext cx="1070088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 smtClean="0"/>
              <a:t>В рамках Всероссийского движения Юных геологов на базе ГГФ ТГУ реализована </a:t>
            </a:r>
            <a:r>
              <a:rPr lang="ru-RU" sz="2400" dirty="0" err="1" smtClean="0"/>
              <a:t>довузовская</a:t>
            </a:r>
            <a:r>
              <a:rPr lang="ru-RU" sz="2400" dirty="0" smtClean="0"/>
              <a:t> подготовка.</a:t>
            </a:r>
          </a:p>
          <a:p>
            <a:endParaRPr lang="ru-RU" sz="2400" dirty="0" smtClean="0"/>
          </a:p>
          <a:p>
            <a:r>
              <a:rPr lang="ru-RU" sz="2400" dirty="0" smtClean="0"/>
              <a:t>На данный момент школа юных геологов ГГФ ТГУ существует три года 2020 г.-</a:t>
            </a:r>
            <a:r>
              <a:rPr lang="ru-RU" sz="2400" dirty="0" err="1" smtClean="0"/>
              <a:t>н.в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28" y="3298129"/>
            <a:ext cx="4251052" cy="3184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25" y="3298128"/>
            <a:ext cx="4251055" cy="318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1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294265" y="2894613"/>
            <a:ext cx="342204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72 часа 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8" y="3740585"/>
            <a:ext cx="1927491" cy="1915455"/>
          </a:xfrm>
          <a:prstGeom prst="rect">
            <a:avLst/>
          </a:prstGeom>
        </p:spPr>
      </p:pic>
      <p:sp>
        <p:nvSpPr>
          <p:cNvPr id="12" name="TextBox 13"/>
          <p:cNvSpPr txBox="1"/>
          <p:nvPr/>
        </p:nvSpPr>
        <p:spPr>
          <a:xfrm>
            <a:off x="6990816" y="2894613"/>
            <a:ext cx="342204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72 часа 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797" y="3774512"/>
            <a:ext cx="1626670" cy="1866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36720" y="2143530"/>
            <a:ext cx="342204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/>
              <a:t>Программа 144 часа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15" name="Прямая со стрелкой 14"/>
          <p:cNvCxnSpPr>
            <a:stCxn id="14" idx="1"/>
            <a:endCxn id="10" idx="0"/>
          </p:cNvCxnSpPr>
          <p:nvPr/>
        </p:nvCxnSpPr>
        <p:spPr>
          <a:xfrm flipH="1">
            <a:off x="3005290" y="2328196"/>
            <a:ext cx="1231430" cy="5664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4" idx="3"/>
            <a:endCxn id="12" idx="0"/>
          </p:cNvCxnSpPr>
          <p:nvPr/>
        </p:nvCxnSpPr>
        <p:spPr>
          <a:xfrm>
            <a:off x="7658769" y="2328196"/>
            <a:ext cx="1043072" cy="5664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78" y="3999916"/>
            <a:ext cx="1703883" cy="1396796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>
            <a:off x="6990816" y="4549973"/>
            <a:ext cx="1464415" cy="350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flipH="1">
            <a:off x="3393568" y="4549973"/>
            <a:ext cx="1505392" cy="350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3"/>
          <p:cNvSpPr txBox="1"/>
          <p:nvPr/>
        </p:nvSpPr>
        <p:spPr>
          <a:xfrm>
            <a:off x="7068379" y="3934420"/>
            <a:ext cx="14012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1,5 часа</a:t>
            </a:r>
            <a:br>
              <a:rPr lang="ru-RU" sz="2000" dirty="0" smtClean="0"/>
            </a:br>
            <a:r>
              <a:rPr lang="ru-RU" sz="2000" dirty="0" smtClean="0"/>
              <a:t>в неделю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3561132" y="3932926"/>
            <a:ext cx="14012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1,5 часа</a:t>
            </a:r>
            <a:br>
              <a:rPr lang="ru-RU" sz="2000" dirty="0" smtClean="0"/>
            </a:br>
            <a:r>
              <a:rPr lang="ru-RU" sz="2000" dirty="0" smtClean="0"/>
              <a:t>в неделю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567490" y="6094244"/>
            <a:ext cx="308529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Руководитель: </a:t>
            </a:r>
            <a:r>
              <a:rPr lang="ru-RU" sz="2000" dirty="0" err="1" smtClean="0"/>
              <a:t>Бибко</a:t>
            </a:r>
            <a:r>
              <a:rPr lang="ru-RU" sz="2000" dirty="0" smtClean="0"/>
              <a:t> А.А.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344102" y="6093401"/>
            <a:ext cx="33913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Руководитель: </a:t>
            </a:r>
            <a:r>
              <a:rPr lang="ru-RU" sz="2000" dirty="0" err="1" smtClean="0"/>
              <a:t>Кунгулова</a:t>
            </a:r>
            <a:r>
              <a:rPr lang="ru-RU" sz="2000" dirty="0" smtClean="0"/>
              <a:t> Э.Н.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226" r="1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7" r="78694"/>
          <a:stretch/>
        </p:blipFill>
        <p:spPr>
          <a:xfrm>
            <a:off x="10135964" y="3932926"/>
            <a:ext cx="1705273" cy="1687510"/>
          </a:xfrm>
          <a:prstGeom prst="rect">
            <a:avLst/>
          </a:prstGeom>
        </p:spPr>
      </p:pic>
      <p:sp>
        <p:nvSpPr>
          <p:cNvPr id="29" name="TextBox 13"/>
          <p:cNvSpPr txBox="1"/>
          <p:nvPr/>
        </p:nvSpPr>
        <p:spPr>
          <a:xfrm>
            <a:off x="4304630" y="5396712"/>
            <a:ext cx="342204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/>
              <a:t>8-11 класс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685800" y="1329345"/>
            <a:ext cx="1058164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Школа юных геологов 2020-2021</a:t>
            </a:r>
            <a:endParaRPr lang="en-US" sz="4134" spc="-124" dirty="0">
              <a:solidFill>
                <a:srgbClr val="3D4248"/>
              </a:solidFill>
              <a:latin typeface="Clear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2781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685800" y="1329345"/>
            <a:ext cx="1058164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Школа юных геологов 2020-2021</a:t>
            </a:r>
            <a:endParaRPr lang="en-US" sz="4134" spc="-124" dirty="0">
              <a:solidFill>
                <a:srgbClr val="3D4248"/>
              </a:solidFill>
              <a:latin typeface="Clear Sans Regular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727" y="4436060"/>
            <a:ext cx="1367886" cy="1569856"/>
          </a:xfrm>
          <a:prstGeom prst="rect">
            <a:avLst/>
          </a:prstGeom>
        </p:spPr>
      </p:pic>
      <p:sp>
        <p:nvSpPr>
          <p:cNvPr id="32" name="TextBox 13"/>
          <p:cNvSpPr txBox="1"/>
          <p:nvPr/>
        </p:nvSpPr>
        <p:spPr>
          <a:xfrm>
            <a:off x="5941022" y="2287724"/>
            <a:ext cx="585148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/>
              <a:t>Томская региональная олимпиада юных геологов (г. Томск, июнь </a:t>
            </a:r>
            <a:r>
              <a:rPr lang="ru-RU" sz="2400" dirty="0"/>
              <a:t>2021 </a:t>
            </a:r>
            <a:r>
              <a:rPr lang="ru-RU" sz="2400" dirty="0" smtClean="0"/>
              <a:t>г.)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249548" y="6005916"/>
            <a:ext cx="308529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Организатор: </a:t>
            </a:r>
            <a:r>
              <a:rPr lang="ru-RU" sz="2000" dirty="0" err="1" smtClean="0"/>
              <a:t>Бибко</a:t>
            </a:r>
            <a:r>
              <a:rPr lang="ru-RU" sz="2000" dirty="0" smtClean="0"/>
              <a:t> А.А.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037399"/>
            <a:ext cx="5291355" cy="3968517"/>
          </a:xfrm>
          <a:prstGeom prst="rect">
            <a:avLst/>
          </a:prstGeom>
        </p:spPr>
      </p:pic>
      <p:sp>
        <p:nvSpPr>
          <p:cNvPr id="35" name="TextBox 13"/>
          <p:cNvSpPr txBox="1"/>
          <p:nvPr/>
        </p:nvSpPr>
        <p:spPr>
          <a:xfrm>
            <a:off x="6055775" y="3163285"/>
            <a:ext cx="573673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/>
              <a:t>Участие приняли команды из Кемерово, Новосибирска (2 команды), Барнаула, Томска (2 команды: </a:t>
            </a:r>
            <a:r>
              <a:rPr lang="ru-RU" sz="2400" b="1" dirty="0" smtClean="0"/>
              <a:t>ТГУ</a:t>
            </a:r>
            <a:r>
              <a:rPr lang="ru-RU" sz="2400" dirty="0" smtClean="0"/>
              <a:t> и ТПУ).  </a:t>
            </a:r>
          </a:p>
          <a:p>
            <a:pPr algn="ctr"/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48" y="4450792"/>
            <a:ext cx="1428949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2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685800" y="1329345"/>
            <a:ext cx="1058164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Школа юных геологов 2020-2021</a:t>
            </a:r>
            <a:endParaRPr lang="en-US" sz="4134" spc="-124" dirty="0">
              <a:solidFill>
                <a:srgbClr val="3D4248"/>
              </a:solidFill>
              <a:latin typeface="Clear Sans Regular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820" y="4755436"/>
            <a:ext cx="1367886" cy="1569856"/>
          </a:xfrm>
          <a:prstGeom prst="rect">
            <a:avLst/>
          </a:prstGeom>
        </p:spPr>
      </p:pic>
      <p:sp>
        <p:nvSpPr>
          <p:cNvPr id="33" name="TextBox 13"/>
          <p:cNvSpPr txBox="1"/>
          <p:nvPr/>
        </p:nvSpPr>
        <p:spPr>
          <a:xfrm>
            <a:off x="5488061" y="2070306"/>
            <a:ext cx="629954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/>
              <a:t>Участие во Всероссийской олимпиаде юных геологов (июль 2021 г.)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7293925" y="6327088"/>
            <a:ext cx="462832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Кураторы: </a:t>
            </a:r>
            <a:r>
              <a:rPr lang="ru-RU" sz="2000" dirty="0" err="1" smtClean="0"/>
              <a:t>Кунгулова</a:t>
            </a:r>
            <a:r>
              <a:rPr lang="ru-RU" sz="2000" dirty="0" smtClean="0"/>
              <a:t> Э.Н., Захарова С.А.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769466" y="2823601"/>
            <a:ext cx="573673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/>
              <a:t>Была создана сборная команда ТГУ и ТПУ. Олимпиада прошла в дистанционном формате.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Подготовка к олимпиаде проходила в республике Хакассия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29" y="4757232"/>
            <a:ext cx="1569856" cy="156985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2102649"/>
            <a:ext cx="5240537" cy="39304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66" y="4825890"/>
            <a:ext cx="1428949" cy="1428949"/>
          </a:xfrm>
          <a:prstGeom prst="rect">
            <a:avLst/>
          </a:prstGeom>
        </p:spPr>
      </p:pic>
      <p:sp>
        <p:nvSpPr>
          <p:cNvPr id="39" name="TextBox 13"/>
          <p:cNvSpPr txBox="1"/>
          <p:nvPr/>
        </p:nvSpPr>
        <p:spPr>
          <a:xfrm>
            <a:off x="5684096" y="6327088"/>
            <a:ext cx="159968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Организатор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3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3622467" y="2111463"/>
            <a:ext cx="470830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/>
              <a:t>Результаты</a:t>
            </a: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32" name="Group 10"/>
          <p:cNvGrpSpPr/>
          <p:nvPr/>
        </p:nvGrpSpPr>
        <p:grpSpPr>
          <a:xfrm>
            <a:off x="2096229" y="2684081"/>
            <a:ext cx="2286476" cy="1234058"/>
            <a:chOff x="0" y="0"/>
            <a:chExt cx="1563189" cy="171922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3" name="Freeform 11"/>
            <p:cNvSpPr/>
            <p:nvPr/>
          </p:nvSpPr>
          <p:spPr>
            <a:xfrm>
              <a:off x="0" y="0"/>
              <a:ext cx="1563189" cy="1719224"/>
            </a:xfrm>
            <a:custGeom>
              <a:avLst/>
              <a:gdLst/>
              <a:ahLst/>
              <a:cxnLst/>
              <a:rect l="l" t="t" r="r" b="b"/>
              <a:pathLst>
                <a:path w="1563189" h="1719224">
                  <a:moveTo>
                    <a:pt x="1438729" y="1719224"/>
                  </a:moveTo>
                  <a:lnTo>
                    <a:pt x="124460" y="1719224"/>
                  </a:lnTo>
                  <a:cubicBezTo>
                    <a:pt x="55880" y="1719224"/>
                    <a:pt x="0" y="1663344"/>
                    <a:pt x="0" y="159476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594764"/>
                  </a:lnTo>
                  <a:cubicBezTo>
                    <a:pt x="1563189" y="1663344"/>
                    <a:pt x="1507309" y="1719224"/>
                    <a:pt x="1438729" y="1719224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4" name="TextBox 14"/>
          <p:cNvSpPr txBox="1"/>
          <p:nvPr/>
        </p:nvSpPr>
        <p:spPr>
          <a:xfrm>
            <a:off x="2115027" y="2905197"/>
            <a:ext cx="2286476" cy="820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Сложность работы по геологическому направлению с </a:t>
            </a:r>
            <a:r>
              <a:rPr lang="ru-RU" sz="2000" dirty="0" err="1" smtClean="0"/>
              <a:t>Кванториумом</a:t>
            </a:r>
            <a:endParaRPr lang="en-US" sz="2000" spc="20" dirty="0">
              <a:solidFill>
                <a:srgbClr val="3D4248"/>
              </a:solidFill>
              <a:latin typeface="Clear Sans Regular"/>
            </a:endParaRPr>
          </a:p>
        </p:txBody>
      </p:sp>
      <p:sp>
        <p:nvSpPr>
          <p:cNvPr id="35" name="TextBox 13"/>
          <p:cNvSpPr txBox="1"/>
          <p:nvPr/>
        </p:nvSpPr>
        <p:spPr>
          <a:xfrm rot="16200000">
            <a:off x="1179663" y="3181106"/>
            <a:ext cx="1325819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200" dirty="0" smtClean="0">
                <a:solidFill>
                  <a:prstClr val="black"/>
                </a:solidFill>
              </a:rPr>
              <a:t>Проблема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36" name="TextBox 13"/>
          <p:cNvSpPr txBox="1"/>
          <p:nvPr/>
        </p:nvSpPr>
        <p:spPr>
          <a:xfrm rot="16200000">
            <a:off x="1179664" y="5040499"/>
            <a:ext cx="1325819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200" dirty="0" smtClean="0">
                <a:solidFill>
                  <a:prstClr val="black"/>
                </a:solidFill>
              </a:rPr>
              <a:t>Решения</a:t>
            </a:r>
            <a:endParaRPr lang="ru-RU" sz="2200" dirty="0">
              <a:solidFill>
                <a:prstClr val="black"/>
              </a:solidFill>
            </a:endParaRPr>
          </a:p>
        </p:txBody>
      </p:sp>
      <p:grpSp>
        <p:nvGrpSpPr>
          <p:cNvPr id="37" name="Group 10"/>
          <p:cNvGrpSpPr/>
          <p:nvPr/>
        </p:nvGrpSpPr>
        <p:grpSpPr>
          <a:xfrm>
            <a:off x="2103898" y="4282533"/>
            <a:ext cx="2409819" cy="1999638"/>
            <a:chOff x="0" y="0"/>
            <a:chExt cx="1563189" cy="171922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8" name="Freeform 11"/>
            <p:cNvSpPr/>
            <p:nvPr/>
          </p:nvSpPr>
          <p:spPr>
            <a:xfrm>
              <a:off x="0" y="0"/>
              <a:ext cx="1563189" cy="1719224"/>
            </a:xfrm>
            <a:custGeom>
              <a:avLst/>
              <a:gdLst/>
              <a:ahLst/>
              <a:cxnLst/>
              <a:rect l="l" t="t" r="r" b="b"/>
              <a:pathLst>
                <a:path w="1563189" h="1719224">
                  <a:moveTo>
                    <a:pt x="1438729" y="1719224"/>
                  </a:moveTo>
                  <a:lnTo>
                    <a:pt x="124460" y="1719224"/>
                  </a:lnTo>
                  <a:cubicBezTo>
                    <a:pt x="55880" y="1719224"/>
                    <a:pt x="0" y="1663344"/>
                    <a:pt x="0" y="159476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594764"/>
                  </a:lnTo>
                  <a:cubicBezTo>
                    <a:pt x="1563189" y="1663344"/>
                    <a:pt x="1507309" y="1719224"/>
                    <a:pt x="1438729" y="1719224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9" name="TextBox 14"/>
          <p:cNvSpPr txBox="1"/>
          <p:nvPr/>
        </p:nvSpPr>
        <p:spPr>
          <a:xfrm>
            <a:off x="2158466" y="4641580"/>
            <a:ext cx="2286476" cy="12311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Реализация образовательных программ полностью перенесена на базу ГГФ ТГУ</a:t>
            </a:r>
            <a:endParaRPr lang="en-US" sz="2000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233786" y="3892616"/>
            <a:ext cx="0" cy="389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10"/>
          <p:cNvGrpSpPr/>
          <p:nvPr/>
        </p:nvGrpSpPr>
        <p:grpSpPr>
          <a:xfrm>
            <a:off x="5132575" y="2684081"/>
            <a:ext cx="2286476" cy="1234058"/>
            <a:chOff x="0" y="0"/>
            <a:chExt cx="1563189" cy="171922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2" name="Freeform 11"/>
            <p:cNvSpPr/>
            <p:nvPr/>
          </p:nvSpPr>
          <p:spPr>
            <a:xfrm>
              <a:off x="0" y="0"/>
              <a:ext cx="1563189" cy="1719224"/>
            </a:xfrm>
            <a:custGeom>
              <a:avLst/>
              <a:gdLst/>
              <a:ahLst/>
              <a:cxnLst/>
              <a:rect l="l" t="t" r="r" b="b"/>
              <a:pathLst>
                <a:path w="1563189" h="1719224">
                  <a:moveTo>
                    <a:pt x="1438729" y="1719224"/>
                  </a:moveTo>
                  <a:lnTo>
                    <a:pt x="124460" y="1719224"/>
                  </a:lnTo>
                  <a:cubicBezTo>
                    <a:pt x="55880" y="1719224"/>
                    <a:pt x="0" y="1663344"/>
                    <a:pt x="0" y="159476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594764"/>
                  </a:lnTo>
                  <a:cubicBezTo>
                    <a:pt x="1563189" y="1663344"/>
                    <a:pt x="1507309" y="1719224"/>
                    <a:pt x="1438729" y="1719224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3" name="TextBox 14"/>
          <p:cNvSpPr txBox="1"/>
          <p:nvPr/>
        </p:nvSpPr>
        <p:spPr>
          <a:xfrm>
            <a:off x="5124264" y="2940014"/>
            <a:ext cx="2286476" cy="820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Низкий уровень подготовки учеников после прохождения ОП</a:t>
            </a:r>
            <a:endParaRPr lang="en-US" sz="2000" spc="20" dirty="0">
              <a:solidFill>
                <a:srgbClr val="3D4248"/>
              </a:solidFill>
              <a:latin typeface="Clear Sans Regular"/>
            </a:endParaRPr>
          </a:p>
        </p:txBody>
      </p:sp>
      <p:grpSp>
        <p:nvGrpSpPr>
          <p:cNvPr id="44" name="Group 10"/>
          <p:cNvGrpSpPr/>
          <p:nvPr/>
        </p:nvGrpSpPr>
        <p:grpSpPr>
          <a:xfrm>
            <a:off x="5030442" y="4213819"/>
            <a:ext cx="2487715" cy="1949252"/>
            <a:chOff x="0" y="0"/>
            <a:chExt cx="1563189" cy="171922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5" name="Freeform 11"/>
            <p:cNvSpPr/>
            <p:nvPr/>
          </p:nvSpPr>
          <p:spPr>
            <a:xfrm>
              <a:off x="0" y="0"/>
              <a:ext cx="1563189" cy="1719224"/>
            </a:xfrm>
            <a:custGeom>
              <a:avLst/>
              <a:gdLst/>
              <a:ahLst/>
              <a:cxnLst/>
              <a:rect l="l" t="t" r="r" b="b"/>
              <a:pathLst>
                <a:path w="1563189" h="1719224">
                  <a:moveTo>
                    <a:pt x="1438729" y="1719224"/>
                  </a:moveTo>
                  <a:lnTo>
                    <a:pt x="124460" y="1719224"/>
                  </a:lnTo>
                  <a:cubicBezTo>
                    <a:pt x="55880" y="1719224"/>
                    <a:pt x="0" y="1663344"/>
                    <a:pt x="0" y="159476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594764"/>
                  </a:lnTo>
                  <a:cubicBezTo>
                    <a:pt x="1563189" y="1663344"/>
                    <a:pt x="1507309" y="1719224"/>
                    <a:pt x="1438729" y="1719224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6" name="TextBox 14"/>
          <p:cNvSpPr txBox="1"/>
          <p:nvPr/>
        </p:nvSpPr>
        <p:spPr>
          <a:xfrm>
            <a:off x="5134338" y="4488533"/>
            <a:ext cx="2286476" cy="14362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dirty="0" err="1" smtClean="0"/>
              <a:t>Пересборка</a:t>
            </a:r>
            <a:r>
              <a:rPr lang="ru-RU" sz="2000" dirty="0" smtClean="0"/>
              <a:t> программы. Корректировка педагогического состава, назначение одного руководителя</a:t>
            </a:r>
            <a:endParaRPr lang="en-US" sz="2000" dirty="0"/>
          </a:p>
        </p:txBody>
      </p:sp>
      <p:grpSp>
        <p:nvGrpSpPr>
          <p:cNvPr id="47" name="Group 9"/>
          <p:cNvGrpSpPr/>
          <p:nvPr/>
        </p:nvGrpSpPr>
        <p:grpSpPr>
          <a:xfrm>
            <a:off x="8160610" y="2611009"/>
            <a:ext cx="2286476" cy="1409114"/>
            <a:chOff x="0" y="0"/>
            <a:chExt cx="6161474" cy="6776503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48" name="Group 10"/>
            <p:cNvGrpSpPr/>
            <p:nvPr/>
          </p:nvGrpSpPr>
          <p:grpSpPr>
            <a:xfrm>
              <a:off x="0" y="0"/>
              <a:ext cx="6161474" cy="6776503"/>
              <a:chOff x="0" y="0"/>
              <a:chExt cx="1563189" cy="1719224"/>
            </a:xfrm>
            <a:grpFill/>
          </p:grpSpPr>
          <p:sp>
            <p:nvSpPr>
              <p:cNvPr id="50" name="Freeform 11"/>
              <p:cNvSpPr/>
              <p:nvPr/>
            </p:nvSpPr>
            <p:spPr>
              <a:xfrm>
                <a:off x="0" y="0"/>
                <a:ext cx="1563189" cy="1719224"/>
              </a:xfrm>
              <a:custGeom>
                <a:avLst/>
                <a:gdLst/>
                <a:ahLst/>
                <a:cxnLst/>
                <a:rect l="l" t="t" r="r" b="b"/>
                <a:pathLst>
                  <a:path w="1563189" h="1719224">
                    <a:moveTo>
                      <a:pt x="1438729" y="1719224"/>
                    </a:moveTo>
                    <a:lnTo>
                      <a:pt x="124460" y="1719224"/>
                    </a:lnTo>
                    <a:cubicBezTo>
                      <a:pt x="55880" y="1719224"/>
                      <a:pt x="0" y="1663344"/>
                      <a:pt x="0" y="159476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38729" y="0"/>
                    </a:lnTo>
                    <a:cubicBezTo>
                      <a:pt x="1507309" y="0"/>
                      <a:pt x="1563189" y="55880"/>
                      <a:pt x="1563189" y="124460"/>
                    </a:cubicBezTo>
                    <a:lnTo>
                      <a:pt x="1563189" y="1594764"/>
                    </a:lnTo>
                    <a:cubicBezTo>
                      <a:pt x="1563189" y="1663344"/>
                      <a:pt x="1507309" y="1719224"/>
                      <a:pt x="1438729" y="1719224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9" name="TextBox 14"/>
            <p:cNvSpPr txBox="1"/>
            <p:nvPr/>
          </p:nvSpPr>
          <p:spPr>
            <a:xfrm>
              <a:off x="278039" y="1901014"/>
              <a:ext cx="5605397" cy="2960227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sz="2000" dirty="0" smtClean="0"/>
                <a:t>Отсутствие крупных полевых выездов</a:t>
              </a:r>
              <a:endParaRPr lang="en-US" sz="2000" dirty="0"/>
            </a:p>
          </p:txBody>
        </p:sp>
      </p:grpSp>
      <p:grpSp>
        <p:nvGrpSpPr>
          <p:cNvPr id="51" name="Group 10"/>
          <p:cNvGrpSpPr/>
          <p:nvPr/>
        </p:nvGrpSpPr>
        <p:grpSpPr>
          <a:xfrm>
            <a:off x="8085441" y="4213819"/>
            <a:ext cx="2447219" cy="2096196"/>
            <a:chOff x="0" y="0"/>
            <a:chExt cx="1563189" cy="171922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2" name="Freeform 11"/>
            <p:cNvSpPr/>
            <p:nvPr/>
          </p:nvSpPr>
          <p:spPr>
            <a:xfrm>
              <a:off x="0" y="0"/>
              <a:ext cx="1563189" cy="1719224"/>
            </a:xfrm>
            <a:custGeom>
              <a:avLst/>
              <a:gdLst/>
              <a:ahLst/>
              <a:cxnLst/>
              <a:rect l="l" t="t" r="r" b="b"/>
              <a:pathLst>
                <a:path w="1563189" h="1719224">
                  <a:moveTo>
                    <a:pt x="1438729" y="1719224"/>
                  </a:moveTo>
                  <a:lnTo>
                    <a:pt x="124460" y="1719224"/>
                  </a:lnTo>
                  <a:cubicBezTo>
                    <a:pt x="55880" y="1719224"/>
                    <a:pt x="0" y="1663344"/>
                    <a:pt x="0" y="159476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594764"/>
                  </a:lnTo>
                  <a:cubicBezTo>
                    <a:pt x="1563189" y="1663344"/>
                    <a:pt x="1507309" y="1719224"/>
                    <a:pt x="1438729" y="1719224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3" name="TextBox 14"/>
          <p:cNvSpPr txBox="1"/>
          <p:nvPr/>
        </p:nvSpPr>
        <p:spPr>
          <a:xfrm>
            <a:off x="8171574" y="4538987"/>
            <a:ext cx="2286476" cy="14362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Организация полевых выездов с учениками, курируемые партнерами образовательной программы</a:t>
            </a:r>
            <a:endParaRPr lang="en-US" sz="2000" dirty="0"/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6274300" y="3823902"/>
            <a:ext cx="0" cy="389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9303848" y="3900038"/>
            <a:ext cx="0" cy="389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9"/>
          <p:cNvSpPr txBox="1"/>
          <p:nvPr/>
        </p:nvSpPr>
        <p:spPr>
          <a:xfrm>
            <a:off x="685800" y="1329345"/>
            <a:ext cx="1058164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Школа юных геологов 2020-2021</a:t>
            </a:r>
            <a:endParaRPr lang="en-US" sz="4134" spc="-124" dirty="0">
              <a:solidFill>
                <a:srgbClr val="3D4248"/>
              </a:solidFill>
              <a:latin typeface="Clear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470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685800" y="1329345"/>
            <a:ext cx="1058164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Школа юных геологов </a:t>
            </a: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2021-2022</a:t>
            </a:r>
            <a:endParaRPr lang="en-US" sz="4134" spc="-124" dirty="0">
              <a:solidFill>
                <a:srgbClr val="3D4248"/>
              </a:solidFill>
              <a:latin typeface="Clear Sans Regular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966" y="4601978"/>
            <a:ext cx="1236919" cy="1419552"/>
          </a:xfrm>
          <a:prstGeom prst="rect">
            <a:avLst/>
          </a:prstGeom>
        </p:spPr>
      </p:pic>
      <p:sp>
        <p:nvSpPr>
          <p:cNvPr id="33" name="TextBox 13"/>
          <p:cNvSpPr txBox="1"/>
          <p:nvPr/>
        </p:nvSpPr>
        <p:spPr>
          <a:xfrm>
            <a:off x="2704831" y="2187281"/>
            <a:ext cx="654357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/>
              <a:t>Программа «Геология как смысл жизни» 144 часа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35" y="3968575"/>
            <a:ext cx="1298691" cy="1064631"/>
          </a:xfrm>
          <a:prstGeom prst="rect">
            <a:avLst/>
          </a:prstGeom>
        </p:spPr>
      </p:pic>
      <p:sp>
        <p:nvSpPr>
          <p:cNvPr id="35" name="TextBox 13"/>
          <p:cNvSpPr txBox="1"/>
          <p:nvPr/>
        </p:nvSpPr>
        <p:spPr>
          <a:xfrm>
            <a:off x="8717215" y="6111200"/>
            <a:ext cx="308529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Руководитель: </a:t>
            </a:r>
            <a:r>
              <a:rPr lang="ru-RU" sz="2000" dirty="0" err="1" smtClean="0"/>
              <a:t>Бибко</a:t>
            </a:r>
            <a:r>
              <a:rPr lang="ru-RU" sz="2000" dirty="0" smtClean="0"/>
              <a:t> А.А.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226" r="1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7" r="78694"/>
          <a:stretch/>
        </p:blipFill>
        <p:spPr>
          <a:xfrm>
            <a:off x="10343885" y="4334020"/>
            <a:ext cx="1705273" cy="1687510"/>
          </a:xfrm>
          <a:prstGeom prst="rect">
            <a:avLst/>
          </a:prstGeom>
        </p:spPr>
      </p:pic>
      <p:sp>
        <p:nvSpPr>
          <p:cNvPr id="37" name="TextBox 13"/>
          <p:cNvSpPr txBox="1"/>
          <p:nvPr/>
        </p:nvSpPr>
        <p:spPr>
          <a:xfrm>
            <a:off x="866455" y="5249917"/>
            <a:ext cx="573673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 smtClean="0"/>
              <a:t>Три преподавателя: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общая геология/палеонтология;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минералогия/кристаллография/петрография;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структурная геология/полевая практика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2966949" y="3773921"/>
            <a:ext cx="2099334" cy="348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70" y="2457405"/>
            <a:ext cx="1160565" cy="1153318"/>
          </a:xfrm>
          <a:prstGeom prst="rect">
            <a:avLst/>
          </a:prstGeom>
        </p:spPr>
      </p:pic>
      <p:sp>
        <p:nvSpPr>
          <p:cNvPr id="40" name="TextBox 13"/>
          <p:cNvSpPr txBox="1"/>
          <p:nvPr/>
        </p:nvSpPr>
        <p:spPr>
          <a:xfrm>
            <a:off x="3315970" y="3466144"/>
            <a:ext cx="140129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1 Группа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68" y="2646283"/>
            <a:ext cx="2274783" cy="2603634"/>
          </a:xfrm>
          <a:prstGeom prst="rect">
            <a:avLst/>
          </a:prstGeom>
        </p:spPr>
      </p:pic>
      <p:sp>
        <p:nvSpPr>
          <p:cNvPr id="42" name="TextBox 13"/>
          <p:cNvSpPr txBox="1"/>
          <p:nvPr/>
        </p:nvSpPr>
        <p:spPr>
          <a:xfrm>
            <a:off x="3315969" y="4200845"/>
            <a:ext cx="14012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9 человек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(8-10 класс)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572" y="2918910"/>
            <a:ext cx="1428949" cy="142894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3" y="2490518"/>
            <a:ext cx="1196536" cy="11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9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685800" y="1329345"/>
            <a:ext cx="1058164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Школа юных геологов </a:t>
            </a: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2021-2022</a:t>
            </a:r>
            <a:endParaRPr lang="en-US" sz="4134" spc="-124" dirty="0">
              <a:solidFill>
                <a:srgbClr val="3D4248"/>
              </a:solidFill>
              <a:latin typeface="Clear Sans Regular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552" y="4662232"/>
            <a:ext cx="1367886" cy="1569856"/>
          </a:xfrm>
          <a:prstGeom prst="rect">
            <a:avLst/>
          </a:prstGeom>
        </p:spPr>
      </p:pic>
      <p:sp>
        <p:nvSpPr>
          <p:cNvPr id="26" name="TextBox 13"/>
          <p:cNvSpPr txBox="1"/>
          <p:nvPr/>
        </p:nvSpPr>
        <p:spPr>
          <a:xfrm>
            <a:off x="5869848" y="2053033"/>
            <a:ext cx="600343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/>
              <a:t>Самарская </a:t>
            </a:r>
            <a:r>
              <a:rPr lang="ru-RU" sz="2400" dirty="0" err="1" smtClean="0"/>
              <a:t>Геоархеологическая</a:t>
            </a:r>
            <a:r>
              <a:rPr lang="ru-RU" sz="2400" dirty="0" smtClean="0"/>
              <a:t> </a:t>
            </a:r>
            <a:r>
              <a:rPr lang="ru-RU" sz="2400" dirty="0" smtClean="0"/>
              <a:t>экспедиция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(01.07 </a:t>
            </a:r>
            <a:r>
              <a:rPr lang="ru-RU" sz="2400" dirty="0"/>
              <a:t>– 15.07. </a:t>
            </a:r>
            <a:r>
              <a:rPr lang="ru-RU" sz="2400" dirty="0" smtClean="0"/>
              <a:t>2022)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924143" y="6232088"/>
            <a:ext cx="308529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Организатор: </a:t>
            </a:r>
            <a:r>
              <a:rPr lang="ru-RU" sz="2000" dirty="0" err="1" smtClean="0"/>
              <a:t>Бибко</a:t>
            </a:r>
            <a:r>
              <a:rPr lang="ru-RU" sz="2000" dirty="0" smtClean="0"/>
              <a:t> А.А.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5869848" y="2822273"/>
            <a:ext cx="610859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 smtClean="0"/>
              <a:t>Проведено 8 маршрутов:</a:t>
            </a:r>
          </a:p>
          <a:p>
            <a:pPr algn="ctr"/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обучающих (</a:t>
            </a:r>
            <a:r>
              <a:rPr lang="ru-RU" sz="2400" dirty="0" err="1" smtClean="0"/>
              <a:t>Городищенский</a:t>
            </a:r>
            <a:r>
              <a:rPr lang="ru-RU" sz="2400" dirty="0" smtClean="0"/>
              <a:t> разрез),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научно-исследовательских (рудник Михайло-Овсянка)</a:t>
            </a:r>
          </a:p>
          <a:p>
            <a:pPr algn="ctr"/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0" y="4415632"/>
            <a:ext cx="4742578" cy="213416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0" y="1719072"/>
            <a:ext cx="1103914" cy="245314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60" y="2065307"/>
            <a:ext cx="2791657" cy="209156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41" y="4732686"/>
            <a:ext cx="1428949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8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685800" y="1329345"/>
            <a:ext cx="1058164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Школа юных геологов </a:t>
            </a:r>
            <a:r>
              <a:rPr lang="ru-RU" sz="4134" spc="-124" dirty="0" smtClean="0">
                <a:solidFill>
                  <a:srgbClr val="3D4248"/>
                </a:solidFill>
                <a:latin typeface="Clear Sans Regular"/>
              </a:rPr>
              <a:t>2021-2022</a:t>
            </a:r>
            <a:endParaRPr lang="en-US" sz="4134" spc="-124" dirty="0">
              <a:solidFill>
                <a:srgbClr val="3D4248"/>
              </a:solidFill>
              <a:latin typeface="Clear Sans Regular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552" y="4662232"/>
            <a:ext cx="1367886" cy="1569856"/>
          </a:xfrm>
          <a:prstGeom prst="rect">
            <a:avLst/>
          </a:prstGeom>
        </p:spPr>
      </p:pic>
      <p:sp>
        <p:nvSpPr>
          <p:cNvPr id="27" name="TextBox 13"/>
          <p:cNvSpPr txBox="1"/>
          <p:nvPr/>
        </p:nvSpPr>
        <p:spPr>
          <a:xfrm>
            <a:off x="8924143" y="6232088"/>
            <a:ext cx="308529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Куратор</a:t>
            </a:r>
            <a:r>
              <a:rPr lang="ru-RU" sz="2000" dirty="0" smtClean="0"/>
              <a:t>: </a:t>
            </a:r>
            <a:r>
              <a:rPr lang="ru-RU" sz="2000" dirty="0" err="1" smtClean="0"/>
              <a:t>Бибко</a:t>
            </a:r>
            <a:r>
              <a:rPr lang="ru-RU" sz="2000" dirty="0" smtClean="0"/>
              <a:t> А.А.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41" y="4732686"/>
            <a:ext cx="1428949" cy="1428949"/>
          </a:xfrm>
          <a:prstGeom prst="rect">
            <a:avLst/>
          </a:prstGeom>
        </p:spPr>
      </p:pic>
      <p:sp>
        <p:nvSpPr>
          <p:cNvPr id="15" name="TextBox 13"/>
          <p:cNvSpPr txBox="1"/>
          <p:nvPr/>
        </p:nvSpPr>
        <p:spPr>
          <a:xfrm>
            <a:off x="6188825" y="2210701"/>
            <a:ext cx="591168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 smtClean="0"/>
              <a:t>I</a:t>
            </a:r>
            <a:r>
              <a:rPr lang="ru-RU" sz="2400" dirty="0" smtClean="0"/>
              <a:t> Сибирский слет юных геологов (</a:t>
            </a:r>
            <a:r>
              <a:rPr lang="ru-RU" sz="2400" dirty="0" err="1" smtClean="0"/>
              <a:t>Шерегеш</a:t>
            </a:r>
            <a:r>
              <a:rPr lang="ru-RU" sz="2400" dirty="0" smtClean="0"/>
              <a:t>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212523" y="2856951"/>
            <a:ext cx="5864292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 smtClean="0"/>
              <a:t>Участие приняло 10 команд: Кемерово, Новосибирск (2 команды), Барнаул, Томск (ТГУ), Омск, Челябинск, Горно-Алтайск, Новокузнецк, Екатеринбург. </a:t>
            </a:r>
          </a:p>
          <a:p>
            <a:pPr algn="ctr"/>
            <a:endParaRPr lang="ru-RU" sz="2000" dirty="0">
              <a:solidFill>
                <a:prstClr val="black"/>
              </a:solidFill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Команда </a:t>
            </a:r>
            <a:r>
              <a:rPr lang="ru-RU" sz="2000" b="1" dirty="0" smtClean="0">
                <a:solidFill>
                  <a:prstClr val="black"/>
                </a:solidFill>
              </a:rPr>
              <a:t>ТГУ</a:t>
            </a:r>
            <a:r>
              <a:rPr lang="ru-RU" sz="2000" dirty="0" smtClean="0">
                <a:solidFill>
                  <a:prstClr val="black"/>
                </a:solidFill>
              </a:rPr>
              <a:t> 2 призовых места: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по гидрологии </a:t>
            </a:r>
            <a:endParaRPr lang="ru-RU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п</a:t>
            </a:r>
            <a:r>
              <a:rPr lang="ru-RU" sz="2000" dirty="0" smtClean="0">
                <a:solidFill>
                  <a:prstClr val="black"/>
                </a:solidFill>
              </a:rPr>
              <a:t>о первой помощи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5" y="2423000"/>
            <a:ext cx="2449327" cy="31870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30" y="3351795"/>
            <a:ext cx="3385818" cy="225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4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16209</TotalTime>
  <Words>735</Words>
  <Application>Microsoft Office PowerPoint</Application>
  <PresentationFormat>Широкоэкранный</PresentationFormat>
  <Paragraphs>194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Clear Sans 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Е. В. Ковалева</dc:creator>
  <cp:lastModifiedBy>Артем</cp:lastModifiedBy>
  <cp:revision>124</cp:revision>
  <cp:lastPrinted>2023-07-25T07:00:29Z</cp:lastPrinted>
  <dcterms:created xsi:type="dcterms:W3CDTF">2023-05-12T06:41:17Z</dcterms:created>
  <dcterms:modified xsi:type="dcterms:W3CDTF">2023-08-21T07:30:17Z</dcterms:modified>
</cp:coreProperties>
</file>